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76" r:id="rId4"/>
    <p:sldId id="281" r:id="rId5"/>
    <p:sldId id="282" r:id="rId6"/>
    <p:sldId id="285" r:id="rId7"/>
    <p:sldId id="287" r:id="rId8"/>
    <p:sldId id="289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F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ec.kalipedia.com/popup/popupWindow.html?tipo=imagen&amp;titulo=Mapa+de+las+nacionalidades+y+pueblos+de+Ecuador&amp;url=/kalipediamedia/geografia/media/200808/01/geoecuador/20080801klpgeogec_2_Ges_LCO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8.png"/><Relationship Id="rId18" Type="http://schemas.openxmlformats.org/officeDocument/2006/relationships/image" Target="../media/image42.jpeg"/><Relationship Id="rId26" Type="http://schemas.openxmlformats.org/officeDocument/2006/relationships/image" Target="../media/image49.png"/><Relationship Id="rId3" Type="http://schemas.openxmlformats.org/officeDocument/2006/relationships/image" Target="../media/image3.jpeg"/><Relationship Id="rId21" Type="http://schemas.openxmlformats.org/officeDocument/2006/relationships/image" Target="../media/image44.jpeg"/><Relationship Id="rId7" Type="http://schemas.openxmlformats.org/officeDocument/2006/relationships/image" Target="../media/image28.jpeg"/><Relationship Id="rId12" Type="http://schemas.openxmlformats.org/officeDocument/2006/relationships/image" Target="../media/image37.jpeg"/><Relationship Id="rId17" Type="http://schemas.openxmlformats.org/officeDocument/2006/relationships/image" Target="../media/image41.jpeg"/><Relationship Id="rId25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image" Target="../media/image29.jpeg"/><Relationship Id="rId24" Type="http://schemas.openxmlformats.org/officeDocument/2006/relationships/image" Target="../media/image47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6.png"/><Relationship Id="rId10" Type="http://schemas.openxmlformats.org/officeDocument/2006/relationships/image" Target="../media/image25.jpe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36.jpeg"/><Relationship Id="rId9" Type="http://schemas.openxmlformats.org/officeDocument/2006/relationships/image" Target="../media/image13.jpeg"/><Relationship Id="rId14" Type="http://schemas.openxmlformats.org/officeDocument/2006/relationships/image" Target="../media/image39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8.jpeg"/><Relationship Id="rId7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is documentos\SALUD IC\2009\EVAL 2009\POWER ACTIVIDADES MARZO\power point titu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6357982" cy="3000396"/>
          </a:xfrm>
        </p:spPr>
        <p:txBody>
          <a:bodyPr>
            <a:normAutofit/>
          </a:bodyPr>
          <a:lstStyle/>
          <a:p>
            <a:endParaRPr lang="es-EC" sz="6000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000364" y="3143248"/>
            <a:ext cx="32861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" name="Picture 2" descr="C:\Documents and Settings\sintercultural07\Escritorio\MapaNacionalidadesyPueblosEcuador.JPG"/>
          <p:cNvPicPr>
            <a:picLocks noChangeAspect="1" noChangeArrowheads="1"/>
          </p:cNvPicPr>
          <p:nvPr/>
        </p:nvPicPr>
        <p:blipFill>
          <a:blip r:embed="rId3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500034" y="3214686"/>
            <a:ext cx="6429420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857224" y="4286256"/>
            <a:ext cx="5929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ECUADOR</a:t>
            </a:r>
            <a:endParaRPr lang="es-ES" sz="8000" b="1" dirty="0">
              <a:ln w="1905"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SALUD IC\2009\EVAL 2009\POWER ACTIVIDADES MARZO\power point desarro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6430"/>
            <a:ext cx="8342314" cy="6256736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43000"/>
          </a:xfr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s-ES" sz="2800" b="1" dirty="0" smtClean="0"/>
              <a:t>INFORMACIÓN DEMOGRÁFICA DE LAS PRINCIPALES POBLACIONES ÉTNICAS EN EL PAÍS</a:t>
            </a:r>
            <a:r>
              <a:rPr lang="es-EC" sz="2800" b="1" dirty="0" smtClean="0"/>
              <a:t/>
            </a:r>
            <a:br>
              <a:rPr lang="es-EC" sz="2800" b="1" dirty="0" smtClean="0"/>
            </a:br>
            <a:endParaRPr lang="es-EC" sz="28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642910" y="1214422"/>
            <a:ext cx="1581150" cy="1565142"/>
            <a:chOff x="1071538" y="1500174"/>
            <a:chExt cx="1581150" cy="1565142"/>
          </a:xfrm>
        </p:grpSpPr>
        <p:pic>
          <p:nvPicPr>
            <p:cNvPr id="8" name="7 Imagen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538" y="1500174"/>
              <a:ext cx="1581150" cy="1447800"/>
            </a:xfrm>
            <a:prstGeom prst="rect">
              <a:avLst/>
            </a:prstGeom>
            <a:noFill/>
          </p:spPr>
        </p:pic>
        <p:sp>
          <p:nvSpPr>
            <p:cNvPr id="10" name="9 Rectángulo"/>
            <p:cNvSpPr/>
            <p:nvPr/>
          </p:nvSpPr>
          <p:spPr>
            <a:xfrm>
              <a:off x="1071538" y="2357430"/>
              <a:ext cx="15716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C" sz="2400" b="1" dirty="0" smtClean="0">
                  <a:ln w="11430">
                    <a:noFill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KICHWA</a:t>
              </a: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12000</a:t>
              </a:r>
              <a:endParaRPr lang="es-EC" sz="16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BLANCA" pitchFamily="2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2357422" y="1071546"/>
            <a:ext cx="1571637" cy="1674675"/>
            <a:chOff x="3714744" y="2605087"/>
            <a:chExt cx="1571637" cy="1674675"/>
          </a:xfrm>
        </p:grpSpPr>
        <p:pic>
          <p:nvPicPr>
            <p:cNvPr id="11" name="10 Imagen"/>
            <p:cNvPicPr/>
            <p:nvPr/>
          </p:nvPicPr>
          <p:blipFill>
            <a:blip r:embed="rId5" cstate="print"/>
            <a:srcRect l="18182" t="3448" r="19319" b="6418"/>
            <a:stretch>
              <a:fillRect/>
            </a:stretch>
          </p:blipFill>
          <p:spPr bwMode="auto">
            <a:xfrm>
              <a:off x="3800475" y="2605087"/>
              <a:ext cx="1414467" cy="1538293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/>
          </p:nvSpPr>
          <p:spPr>
            <a:xfrm>
              <a:off x="3714744" y="3571876"/>
              <a:ext cx="15716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C" sz="2400" b="1" dirty="0" smtClean="0">
                  <a:ln w="11430">
                    <a:noFill/>
                  </a:ln>
                  <a:blipFill>
                    <a:blip r:embed="rId6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SHUAR</a:t>
              </a: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12000</a:t>
              </a:r>
              <a:endParaRPr lang="es-EC" sz="12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BLANCA" pitchFamily="2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357554" y="1142984"/>
            <a:ext cx="2357451" cy="1362076"/>
            <a:chOff x="5240395" y="1214422"/>
            <a:chExt cx="1517599" cy="1362076"/>
          </a:xfrm>
        </p:grpSpPr>
        <p:pic>
          <p:nvPicPr>
            <p:cNvPr id="13" name="12 Imagen" descr="Cultura Huao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0694" y="1357298"/>
              <a:ext cx="1257300" cy="1219200"/>
            </a:xfrm>
            <a:prstGeom prst="rect">
              <a:avLst/>
            </a:prstGeom>
            <a:noFill/>
          </p:spPr>
        </p:pic>
        <p:sp>
          <p:nvSpPr>
            <p:cNvPr id="14" name="13 Rectángulo"/>
            <p:cNvSpPr/>
            <p:nvPr/>
          </p:nvSpPr>
          <p:spPr>
            <a:xfrm>
              <a:off x="5240395" y="1214422"/>
              <a:ext cx="1491893" cy="129266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C" sz="2400" b="1" dirty="0" smtClean="0">
                  <a:ln w="11430"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 HUORANI</a:t>
              </a:r>
            </a:p>
            <a:p>
              <a:pPr algn="ctr"/>
              <a:endParaRPr lang="es-EC" sz="2400" b="1" dirty="0" smtClean="0">
                <a:ln w="11430">
                  <a:noFill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endParaRPr lang="es-EC" sz="1400" b="1" dirty="0" smtClean="0">
                <a:ln w="11430">
                  <a:noFill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     4000</a:t>
              </a: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0" y="2500306"/>
            <a:ext cx="1785919" cy="1422266"/>
            <a:chOff x="1571636" y="3571876"/>
            <a:chExt cx="1785919" cy="1422266"/>
          </a:xfrm>
        </p:grpSpPr>
        <p:pic>
          <p:nvPicPr>
            <p:cNvPr id="15" name="14 Imagen" descr="S5030041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71636" y="3571876"/>
              <a:ext cx="1562100" cy="1371600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" name="15 Rectángulo"/>
            <p:cNvSpPr/>
            <p:nvPr/>
          </p:nvSpPr>
          <p:spPr>
            <a:xfrm>
              <a:off x="1785918" y="4286256"/>
              <a:ext cx="157163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C" sz="2400" b="1" dirty="0" smtClean="0">
                  <a:ln w="11430">
                    <a:noFill/>
                  </a:ln>
                  <a:blipFill>
                    <a:blip r:embed="rId9"/>
                    <a:tile tx="0" ty="0" sx="100000" sy="100000" flip="none" algn="tl"/>
                  </a:blip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DELANEY" pitchFamily="2" charset="0"/>
                </a:rPr>
                <a:t>COFAN</a:t>
              </a: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12000</a:t>
              </a:r>
              <a:endParaRPr lang="es-EC" sz="1200" b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BLANCA" pitchFamily="2" charset="0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429124" y="3779365"/>
            <a:ext cx="1714512" cy="1221271"/>
            <a:chOff x="3857620" y="4572008"/>
            <a:chExt cx="1981200" cy="1365722"/>
          </a:xfrm>
        </p:grpSpPr>
        <p:pic>
          <p:nvPicPr>
            <p:cNvPr id="17" name="16 Imagen" descr="secoya%203"/>
            <p:cNvPicPr/>
            <p:nvPr/>
          </p:nvPicPr>
          <p:blipFill>
            <a:blip r:embed="rId10"/>
            <a:srcRect l="3943" t="4794" r="6154" b="4126"/>
            <a:stretch>
              <a:fillRect/>
            </a:stretch>
          </p:blipFill>
          <p:spPr bwMode="auto">
            <a:xfrm>
              <a:off x="3857620" y="4572008"/>
              <a:ext cx="1981200" cy="1333500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8" name="17 Rectángulo"/>
            <p:cNvSpPr/>
            <p:nvPr/>
          </p:nvSpPr>
          <p:spPr>
            <a:xfrm>
              <a:off x="4071934" y="5214951"/>
              <a:ext cx="1571637" cy="72277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relaxedInset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C" sz="2000" b="1" dirty="0" smtClean="0">
                  <a:ln w="18000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ell MT" pitchFamily="18" charset="0"/>
                </a:rPr>
                <a:t>SECOYA</a:t>
              </a:r>
              <a:endParaRPr lang="es-EC" sz="24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ll MT" pitchFamily="18" charset="0"/>
              </a:endParaRP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12000</a:t>
              </a: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5857884" y="1928802"/>
            <a:ext cx="1571636" cy="1626697"/>
            <a:chOff x="6572264" y="3000372"/>
            <a:chExt cx="1571636" cy="1626697"/>
          </a:xfrm>
        </p:grpSpPr>
        <p:pic>
          <p:nvPicPr>
            <p:cNvPr id="24" name="23 Imagen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43702" y="3000372"/>
              <a:ext cx="1438275" cy="1533525"/>
            </a:xfrm>
            <a:prstGeom prst="rect">
              <a:avLst/>
            </a:prstGeom>
            <a:noFill/>
          </p:spPr>
        </p:pic>
        <p:sp>
          <p:nvSpPr>
            <p:cNvPr id="27" name="26 CuadroTexto"/>
            <p:cNvSpPr txBox="1"/>
            <p:nvPr/>
          </p:nvSpPr>
          <p:spPr>
            <a:xfrm>
              <a:off x="6572264" y="3857628"/>
              <a:ext cx="15716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>
                    <a:blip r:embed="rId1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SIONA</a:t>
              </a:r>
              <a:endParaRPr lang="es-EC" sz="2800" b="1" dirty="0" smtClean="0">
                <a:blipFill>
                  <a:blip r:embed="rId1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2100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7286644" y="642918"/>
            <a:ext cx="1325564" cy="1557550"/>
            <a:chOff x="7675593" y="1660525"/>
            <a:chExt cx="1325564" cy="1771864"/>
          </a:xfrm>
        </p:grpSpPr>
        <p:pic>
          <p:nvPicPr>
            <p:cNvPr id="1026" name="Picture 2" descr="C:\Users\SAGAR\Pictures\achuar%203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675593" y="1660525"/>
              <a:ext cx="1325563" cy="1768475"/>
            </a:xfrm>
            <a:prstGeom prst="rect">
              <a:avLst/>
            </a:prstGeom>
            <a:noFill/>
          </p:spPr>
        </p:pic>
        <p:sp>
          <p:nvSpPr>
            <p:cNvPr id="29" name="28 Rectángulo"/>
            <p:cNvSpPr/>
            <p:nvPr/>
          </p:nvSpPr>
          <p:spPr>
            <a:xfrm>
              <a:off x="7715272" y="2786058"/>
              <a:ext cx="1285885" cy="6463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 prst="relaxedInset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C" sz="2000" b="1" i="1" dirty="0" smtClean="0">
                  <a:ln w="12700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lgerian" pitchFamily="82" charset="0"/>
                  <a:cs typeface="Gisha" pitchFamily="34" charset="-79"/>
                </a:rPr>
                <a:t>ACHUAR</a:t>
              </a:r>
              <a:endParaRPr lang="es-EC" sz="2400" b="1" i="1" dirty="0" smtClean="0">
                <a:ln w="1270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noFill/>
                <a:latin typeface="Algerian" pitchFamily="82" charset="0"/>
                <a:cs typeface="Gisha" pitchFamily="34" charset="-79"/>
              </a:endParaRP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12000</a:t>
              </a: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572132" y="1071546"/>
            <a:ext cx="1611315" cy="1044181"/>
            <a:chOff x="4071934" y="3286124"/>
            <a:chExt cx="1611315" cy="1044181"/>
          </a:xfrm>
        </p:grpSpPr>
        <p:pic>
          <p:nvPicPr>
            <p:cNvPr id="1027" name="Picture 3" descr="C:\Users\SAGAR\Pictures\awa%203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357686" y="3286124"/>
              <a:ext cx="1325563" cy="995363"/>
            </a:xfrm>
            <a:prstGeom prst="rect">
              <a:avLst/>
            </a:prstGeom>
            <a:noFill/>
          </p:spPr>
        </p:pic>
        <p:sp>
          <p:nvSpPr>
            <p:cNvPr id="32" name="31 CuadroTexto"/>
            <p:cNvSpPr txBox="1"/>
            <p:nvPr/>
          </p:nvSpPr>
          <p:spPr>
            <a:xfrm>
              <a:off x="4071934" y="3714752"/>
              <a:ext cx="12858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ln w="19050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AWA</a:t>
              </a:r>
              <a:endParaRPr lang="es-EC" dirty="0" smtClean="0">
                <a:ln w="19050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25481</a:t>
              </a: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6072198" y="4071942"/>
            <a:ext cx="1522187" cy="1187057"/>
            <a:chOff x="2071670" y="5000636"/>
            <a:chExt cx="1522187" cy="1187057"/>
          </a:xfrm>
        </p:grpSpPr>
        <p:pic>
          <p:nvPicPr>
            <p:cNvPr id="1028" name="Picture 4" descr="C:\Users\SAGAR\Pictures\chachi%201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71670" y="5000636"/>
              <a:ext cx="1522187" cy="1143008"/>
            </a:xfrm>
            <a:prstGeom prst="rect">
              <a:avLst/>
            </a:prstGeom>
            <a:noFill/>
          </p:spPr>
        </p:pic>
        <p:sp>
          <p:nvSpPr>
            <p:cNvPr id="36" name="35 CuadroTexto"/>
            <p:cNvSpPr txBox="1"/>
            <p:nvPr/>
          </p:nvSpPr>
          <p:spPr>
            <a:xfrm>
              <a:off x="2285984" y="5572140"/>
              <a:ext cx="1133644" cy="615553"/>
            </a:xfrm>
            <a:prstGeom prst="rect">
              <a:avLst/>
            </a:prstGeom>
            <a:noFill/>
          </p:spPr>
          <p:txBody>
            <a:bodyPr wrap="non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s-EC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CHACHI</a:t>
              </a: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12453</a:t>
              </a: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142843" y="4214819"/>
            <a:ext cx="1448021" cy="1725296"/>
            <a:chOff x="2571736" y="5000636"/>
            <a:chExt cx="1325563" cy="995363"/>
          </a:xfrm>
        </p:grpSpPr>
        <p:pic>
          <p:nvPicPr>
            <p:cNvPr id="1029" name="Picture 5" descr="C:\Users\SAGAR\Pictures\epera%202.jp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571736" y="5000636"/>
              <a:ext cx="1325563" cy="995363"/>
            </a:xfrm>
            <a:prstGeom prst="rect">
              <a:avLst/>
            </a:prstGeom>
            <a:noFill/>
          </p:spPr>
        </p:pic>
        <p:sp>
          <p:nvSpPr>
            <p:cNvPr id="39" name="38 CuadroTexto"/>
            <p:cNvSpPr txBox="1"/>
            <p:nvPr/>
          </p:nvSpPr>
          <p:spPr>
            <a:xfrm>
              <a:off x="2898720" y="5577635"/>
              <a:ext cx="836793" cy="355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b="1" dirty="0" smtClean="0">
                  <a:blipFill>
                    <a:blip r:embed="rId17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ANDOA</a:t>
              </a: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1234</a:t>
              </a: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4357686" y="2428868"/>
            <a:ext cx="1785950" cy="1357322"/>
            <a:chOff x="6715140" y="4857760"/>
            <a:chExt cx="1785950" cy="1357322"/>
          </a:xfrm>
        </p:grpSpPr>
        <p:pic>
          <p:nvPicPr>
            <p:cNvPr id="1030" name="Picture 6" descr="C:\Users\SAGAR\Pictures\mestizos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715140" y="4857760"/>
              <a:ext cx="1785950" cy="1285884"/>
            </a:xfrm>
            <a:prstGeom prst="rect">
              <a:avLst/>
            </a:prstGeom>
            <a:noFill/>
          </p:spPr>
        </p:pic>
        <p:sp>
          <p:nvSpPr>
            <p:cNvPr id="43" name="42 CuadroTexto"/>
            <p:cNvSpPr txBox="1"/>
            <p:nvPr/>
          </p:nvSpPr>
          <p:spPr>
            <a:xfrm>
              <a:off x="7000892" y="5599529"/>
              <a:ext cx="100380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 ESSENCE" pitchFamily="2" charset="0"/>
                  <a:cs typeface="Andalus" pitchFamily="2" charset="-78"/>
                </a:rPr>
                <a:t>MESTIZO</a:t>
              </a:r>
              <a:endParaRPr lang="es-EC" b="1" dirty="0" smtClean="0">
                <a:latin typeface="AR ESSENCE" pitchFamily="2" charset="0"/>
                <a:cs typeface="Andalus" pitchFamily="2" charset="-78"/>
              </a:endParaRP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15420</a:t>
              </a: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1643042" y="2643182"/>
            <a:ext cx="2752131" cy="2071889"/>
            <a:chOff x="2951155" y="3375028"/>
            <a:chExt cx="2763853" cy="2071889"/>
          </a:xfrm>
        </p:grpSpPr>
        <p:pic>
          <p:nvPicPr>
            <p:cNvPr id="1031" name="Picture 7" descr="C:\Users\SAGAR\Pictures\manosebano_musicaydanza4.jp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951155" y="3375028"/>
              <a:ext cx="2763853" cy="2071889"/>
            </a:xfrm>
            <a:prstGeom prst="rect">
              <a:avLst/>
            </a:prstGeom>
            <a:noFill/>
          </p:spPr>
        </p:pic>
        <p:sp>
          <p:nvSpPr>
            <p:cNvPr id="46" name="45 CuadroTexto"/>
            <p:cNvSpPr txBox="1"/>
            <p:nvPr/>
          </p:nvSpPr>
          <p:spPr>
            <a:xfrm>
              <a:off x="3309867" y="4732350"/>
              <a:ext cx="23345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 smtClean="0">
                  <a:gradFill flip="none" rotWithShape="1">
                    <a:gsLst>
                      <a:gs pos="0">
                        <a:srgbClr val="FFFF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  <a:tileRect/>
                  </a:gradFill>
                  <a:latin typeface="AR JULIAN" pitchFamily="2" charset="0"/>
                </a:rPr>
                <a:t>AFROECUATORIANO</a:t>
              </a: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604009</a:t>
              </a:r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1570802" y="4786322"/>
            <a:ext cx="2072504" cy="1401371"/>
            <a:chOff x="1643042" y="4786322"/>
            <a:chExt cx="2072504" cy="1401371"/>
          </a:xfrm>
        </p:grpSpPr>
        <p:pic>
          <p:nvPicPr>
            <p:cNvPr id="1033" name="Picture 9" descr="C:\Users\SAGAR\Pictures\montubio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43042" y="4786322"/>
              <a:ext cx="2072504" cy="1383397"/>
            </a:xfrm>
            <a:prstGeom prst="rect">
              <a:avLst/>
            </a:prstGeom>
            <a:noFill/>
          </p:spPr>
        </p:pic>
        <p:sp>
          <p:nvSpPr>
            <p:cNvPr id="51" name="50 CuadroTexto"/>
            <p:cNvSpPr txBox="1"/>
            <p:nvPr/>
          </p:nvSpPr>
          <p:spPr>
            <a:xfrm>
              <a:off x="1785918" y="5572140"/>
              <a:ext cx="1857388" cy="615553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ln w="18000">
                    <a:solidFill>
                      <a:schemeClr val="accent4">
                        <a:lumMod val="50000"/>
                        <a:alpha val="73000"/>
                      </a:schemeClr>
                    </a:solidFill>
                    <a:prstDash val="solid"/>
                    <a:miter lim="800000"/>
                  </a:ln>
                  <a:solidFill>
                    <a:srgbClr val="7F2F2D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roadway" pitchFamily="82" charset="0"/>
                </a:rPr>
                <a:t>NONTUBIO</a:t>
              </a:r>
              <a:endParaRPr lang="es-EC" b="1" dirty="0" smtClean="0">
                <a:ln w="18000">
                  <a:solidFill>
                    <a:schemeClr val="accent4">
                      <a:lumMod val="50000"/>
                      <a:alpha val="73000"/>
                    </a:schemeClr>
                  </a:solidFill>
                  <a:prstDash val="solid"/>
                  <a:miter lim="800000"/>
                </a:ln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endParaRP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1234</a:t>
              </a: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7286644" y="2241943"/>
            <a:ext cx="1554076" cy="2044313"/>
            <a:chOff x="7143768" y="2285992"/>
            <a:chExt cx="1554076" cy="2044313"/>
          </a:xfrm>
        </p:grpSpPr>
        <p:pic>
          <p:nvPicPr>
            <p:cNvPr id="1032" name="Picture 8" descr="C:\Users\SAGAR\Pictures\tsachila_colorados.jp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143768" y="2285992"/>
              <a:ext cx="1554076" cy="2000245"/>
            </a:xfrm>
            <a:prstGeom prst="rect">
              <a:avLst/>
            </a:prstGeom>
            <a:noFill/>
          </p:spPr>
        </p:pic>
        <p:sp>
          <p:nvSpPr>
            <p:cNvPr id="49" name="48 CuadroTexto"/>
            <p:cNvSpPr txBox="1"/>
            <p:nvPr/>
          </p:nvSpPr>
          <p:spPr>
            <a:xfrm>
              <a:off x="7286644" y="3714752"/>
              <a:ext cx="13759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>
                  <a:ln w="18000">
                    <a:solidFill>
                      <a:schemeClr val="tx1">
                        <a:alpha val="7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D6B19C"/>
                      </a:gs>
                      <a:gs pos="30000">
                        <a:srgbClr val="D49E6C"/>
                      </a:gs>
                      <a:gs pos="70000">
                        <a:srgbClr val="A65528"/>
                      </a:gs>
                      <a:gs pos="100000">
                        <a:srgbClr val="66301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TSACHILA</a:t>
              </a:r>
              <a:endParaRPr lang="es-EC" b="1" dirty="0" smtClean="0">
                <a:ln w="18000">
                  <a:solidFill>
                    <a:schemeClr val="tx1">
                      <a:alpha val="7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1234</a:t>
              </a:r>
            </a:p>
          </p:txBody>
        </p:sp>
      </p:grpSp>
      <p:pic>
        <p:nvPicPr>
          <p:cNvPr id="1034" name="Picture 10" descr="C:\Users\SAGAR\Pictures\shiwiar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643306" y="5214950"/>
            <a:ext cx="3143272" cy="694129"/>
          </a:xfrm>
          <a:prstGeom prst="rect">
            <a:avLst/>
          </a:prstGeom>
          <a:noFill/>
        </p:spPr>
      </p:pic>
      <p:grpSp>
        <p:nvGrpSpPr>
          <p:cNvPr id="57" name="56 Grupo"/>
          <p:cNvGrpSpPr/>
          <p:nvPr/>
        </p:nvGrpSpPr>
        <p:grpSpPr>
          <a:xfrm>
            <a:off x="7572396" y="4286256"/>
            <a:ext cx="1571604" cy="1258495"/>
            <a:chOff x="7572396" y="4286256"/>
            <a:chExt cx="1571604" cy="1258495"/>
          </a:xfrm>
        </p:grpSpPr>
        <p:pic>
          <p:nvPicPr>
            <p:cNvPr id="1035" name="Picture 11" descr="C:\Users\SAGAR\Pictures\epera-%201.jpg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572396" y="4286256"/>
              <a:ext cx="1571604" cy="1180114"/>
            </a:xfrm>
            <a:prstGeom prst="rect">
              <a:avLst/>
            </a:prstGeom>
            <a:noFill/>
          </p:spPr>
        </p:pic>
        <p:sp>
          <p:nvSpPr>
            <p:cNvPr id="56" name="55 CuadroTexto"/>
            <p:cNvSpPr txBox="1"/>
            <p:nvPr/>
          </p:nvSpPr>
          <p:spPr>
            <a:xfrm>
              <a:off x="7572396" y="4929198"/>
              <a:ext cx="76495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 smtClean="0">
                  <a:blipFill>
                    <a:blip r:embed="rId24"/>
                    <a:tile tx="0" ty="0" sx="100000" sy="100000" flip="none" algn="tl"/>
                  </a:blipFill>
                  <a:latin typeface="Nyala" pitchFamily="2" charset="0"/>
                </a:rPr>
                <a:t>EPERA</a:t>
              </a:r>
            </a:p>
            <a:p>
              <a:r>
                <a:rPr lang="es-EC" sz="1600" b="1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 BLANCA" pitchFamily="2" charset="0"/>
                </a:rPr>
                <a:t>1200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5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5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5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0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0"/>
                            </p:stCondLst>
                            <p:childTnLst>
                              <p:par>
                                <p:cTn id="61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500"/>
                            </p:stCondLst>
                            <p:childTnLst>
                              <p:par>
                                <p:cTn id="65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SALUD IC\2009\EVAL 2009\POWER ACTIVIDADES MARZO\power point desarro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128000" cy="6096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571612"/>
            <a:ext cx="7858212" cy="3929090"/>
          </a:xfrm>
          <a:effectLst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s-EC" dirty="0" smtClean="0"/>
          </a:p>
          <a:p>
            <a:pPr marL="514350" indent="-514350">
              <a:buFont typeface="+mj-lt"/>
              <a:buAutoNum type="arabicPeriod"/>
            </a:pPr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ES" sz="3100" b="1" dirty="0" smtClean="0"/>
              <a:t>MAPA GENERAL CON LA UBICACIÓN DE LAS PRINCIPALES POBLACIONES ÉTNICAS</a:t>
            </a:r>
            <a:r>
              <a:rPr lang="es-EC" sz="2800" dirty="0" smtClean="0"/>
              <a:t/>
            </a:r>
            <a:br>
              <a:rPr lang="es-EC" sz="2800" dirty="0" smtClean="0"/>
            </a:br>
            <a:endParaRPr lang="es-EC" sz="2800" dirty="0"/>
          </a:p>
        </p:txBody>
      </p:sp>
      <p:pic>
        <p:nvPicPr>
          <p:cNvPr id="5" name="4 Imagen" descr="Mapa de las nacionalidades y pueblos de Ecuador">
            <a:hlinkClick r:id="rId4" tooltip="Ampliar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142984"/>
            <a:ext cx="6715172" cy="39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SALUD IC\2009\EVAL 2009\POWER ACTIVIDADES MARZO\power point desarro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128000" cy="60960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blipFill dpi="0" rotWithShape="1">
            <a:blip r:embed="rId3">
              <a:alphaModFix amt="10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ES" sz="2800" dirty="0" smtClean="0"/>
              <a:t>población de origen étnico) </a:t>
            </a:r>
            <a:r>
              <a:rPr lang="es-EC" sz="2800" dirty="0" smtClean="0"/>
              <a:t/>
            </a:r>
            <a:br>
              <a:rPr lang="es-EC" sz="2800" dirty="0" smtClean="0"/>
            </a:br>
            <a:endParaRPr lang="es-EC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Situación de salud de las poblaciones de origen étnico: comportamiento de los indicadores relacionados con los Objetivos de Desarrollo del Milenio (ODM). 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S" dirty="0" smtClean="0"/>
              <a:t>Si no hay información desagregada por origen étnico, recurrir a un Proxy -geográfico (cantones donde se concentra la población de origen étnico)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SALUD IC\2009\EVAL 2009\POWER ACTIVIDADES MARZO\power point desarro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28828" y="1571612"/>
            <a:ext cx="6500890" cy="3929090"/>
          </a:xfrm>
          <a:effectLst/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es-ES" sz="8000" b="1" dirty="0" smtClean="0"/>
              <a:t>CONSTITUCION; Art. 56.- Las comunidades……y las comunas forman parte del Estado ecuatoriano, único e indivisible.</a:t>
            </a:r>
          </a:p>
          <a:p>
            <a:pPr>
              <a:lnSpc>
                <a:spcPct val="80000"/>
              </a:lnSpc>
            </a:pPr>
            <a:r>
              <a:rPr lang="es-ES" sz="8000" b="1" dirty="0" smtClean="0"/>
              <a:t>Art. 57 .-   Se reconoce y garantizará a ……….. y con los pactos, convenios, declaraciones y demás instrumentos internacionales de derechos humanos.  Literal 1, 8, 9, 12, 13   Se prohíbe toda forma de apropiación  sobre sus conocimientos, innovaciones y prácticas, </a:t>
            </a:r>
          </a:p>
          <a:p>
            <a:pPr>
              <a:lnSpc>
                <a:spcPct val="80000"/>
              </a:lnSpc>
            </a:pPr>
            <a:r>
              <a:rPr lang="es-ES" sz="8000" b="1" dirty="0" smtClean="0"/>
              <a:t>Art.- 363. El estado será responsable de………. Literal 4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8000" b="1" dirty="0" smtClean="0"/>
              <a:t>LEY ORGÁNICA DE SALUD. Art. 5, 6, 189, 190, 191,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8000" b="1" dirty="0" smtClean="0"/>
              <a:t>Ley de los derechos colectivo de los </a:t>
            </a:r>
            <a:r>
              <a:rPr lang="es-ES" sz="8000" b="1" dirty="0" err="1" smtClean="0"/>
              <a:t>afroecuatorianos</a:t>
            </a:r>
            <a:endParaRPr lang="es-ES" sz="80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8000" b="1" dirty="0" smtClean="0"/>
              <a:t>EL CONVENIO 169 DE LA OIT 1989, Art. 25,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8000" b="1" dirty="0" smtClean="0"/>
              <a:t>EXPEDICIÓN DE LA INICIATIVA SAPIA,  RESOLUCIÓN CD37.R5 -1993; CD40.R6 -1997; CD47.R18 -2006: OPS, septiembre de1993,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8000" b="1" dirty="0" smtClean="0"/>
              <a:t>PROYECTO DE LEY ORGÁNICA Y PARTICIPACIÓN CIUDADANA, Art. 33, 35, 45,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8000" b="1" dirty="0" smtClean="0"/>
              <a:t>POLÍTICAS PÚBLICAS  PARA LA DIVERSIDAD PLURINACIONAL Y PLURICULTURAL</a:t>
            </a:r>
          </a:p>
          <a:p>
            <a:pPr>
              <a:lnSpc>
                <a:spcPct val="80000"/>
              </a:lnSpc>
              <a:buNone/>
            </a:pPr>
            <a:endParaRPr lang="es-ES" sz="8000" b="1" dirty="0" smtClean="0"/>
          </a:p>
          <a:p>
            <a:pPr>
              <a:lnSpc>
                <a:spcPct val="80000"/>
              </a:lnSpc>
            </a:pPr>
            <a:endParaRPr lang="es-ES" sz="8000" b="1" dirty="0" smtClean="0"/>
          </a:p>
          <a:p>
            <a:pPr>
              <a:lnSpc>
                <a:spcPct val="80000"/>
              </a:lnSpc>
              <a:buNone/>
            </a:pPr>
            <a:r>
              <a:rPr lang="es-ES" sz="8000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s-EC" b="1" dirty="0" smtClean="0"/>
          </a:p>
          <a:p>
            <a:endParaRPr lang="es-EC" b="1" dirty="0" smtClean="0"/>
          </a:p>
          <a:p>
            <a:pPr>
              <a:buNone/>
            </a:pPr>
            <a:endParaRPr lang="es-EC" b="1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27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s-ES" sz="2400" b="1" dirty="0" smtClean="0"/>
              <a:t> INSTRUMENTOS DE POLÍTICA PARA INCORPORAR EL DESARROLLO DE LAS COMUNIDADES, PUEBLOS Y ETNIAS CON RESPETO A SUS CULTURAS.</a:t>
            </a:r>
            <a:endParaRPr lang="es-EC" sz="2400" b="1" dirty="0"/>
          </a:p>
        </p:txBody>
      </p:sp>
      <p:pic>
        <p:nvPicPr>
          <p:cNvPr id="2051" name="Picture 3" descr="I:\Photos\IMG0063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1500174"/>
            <a:ext cx="2946820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SALUD IC\2009\EVAL 2009\POWER ACTIVIDADES MARZO\power point desarro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0"/>
            <a:ext cx="8667779" cy="650083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1428736"/>
            <a:ext cx="6858080" cy="371477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1800" b="1" dirty="0" smtClean="0"/>
              <a:t>PLANES Y PROGRAMAS</a:t>
            </a:r>
          </a:p>
          <a:p>
            <a:pPr>
              <a:lnSpc>
                <a:spcPct val="80000"/>
              </a:lnSpc>
            </a:pPr>
            <a:r>
              <a:rPr lang="es-ES" sz="1800" b="1" dirty="0" smtClean="0"/>
              <a:t>Plan Nacional de </a:t>
            </a:r>
            <a:r>
              <a:rPr lang="es-ES" sz="1800" b="1" dirty="0" smtClean="0"/>
              <a:t>Salud (Transformación del sector Salud)</a:t>
            </a:r>
            <a:r>
              <a:rPr lang="es-ES" sz="1800" dirty="0" smtClean="0"/>
              <a:t>.</a:t>
            </a:r>
            <a:endParaRPr lang="es-ES" sz="1800" dirty="0" smtClean="0"/>
          </a:p>
          <a:p>
            <a:pPr>
              <a:lnSpc>
                <a:spcPct val="80000"/>
              </a:lnSpc>
            </a:pPr>
            <a:r>
              <a:rPr lang="es-ES" sz="1800" b="1" dirty="0" smtClean="0"/>
              <a:t>Plan de acción de </a:t>
            </a:r>
            <a:r>
              <a:rPr lang="es-ES" sz="1800" b="1" dirty="0" smtClean="0"/>
              <a:t>Durban</a:t>
            </a:r>
            <a:r>
              <a:rPr lang="es-ES" sz="1800" b="1" dirty="0" smtClean="0"/>
              <a:t> Derechos y disminución de brechas culturales</a:t>
            </a:r>
            <a:endParaRPr lang="es-ES" sz="1800" b="1" dirty="0" smtClean="0"/>
          </a:p>
          <a:p>
            <a:pPr>
              <a:lnSpc>
                <a:spcPct val="80000"/>
              </a:lnSpc>
            </a:pPr>
            <a:r>
              <a:rPr lang="es-ES" sz="1800" b="1" dirty="0" smtClean="0"/>
              <a:t>Plan contra el racismo.</a:t>
            </a:r>
          </a:p>
          <a:p>
            <a:pPr>
              <a:lnSpc>
                <a:spcPct val="80000"/>
              </a:lnSpc>
            </a:pPr>
            <a:r>
              <a:rPr lang="es-ES" sz="1800" b="1" dirty="0" smtClean="0"/>
              <a:t>Modelo de salud integral, familiar, comunitario e intercultural </a:t>
            </a:r>
            <a:r>
              <a:rPr lang="es-ES" sz="1800" dirty="0" smtClean="0"/>
              <a:t>(Busca consolidar la responsabilidad social y pública para el disfrute de la salud, como un derecho ciudadano de acceder a una atención de calidad y calidez sin  racismo </a:t>
            </a:r>
            <a:r>
              <a:rPr lang="es-ES" sz="1800" dirty="0" smtClean="0"/>
              <a:t>ni discriminación</a:t>
            </a:r>
            <a:r>
              <a:rPr lang="es-E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s-E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1800" b="1" dirty="0" smtClean="0"/>
              <a:t>MECANISMOS DEPARTICIPACION:</a:t>
            </a:r>
          </a:p>
          <a:p>
            <a:pPr>
              <a:lnSpc>
                <a:spcPct val="80000"/>
              </a:lnSpc>
            </a:pPr>
            <a:r>
              <a:rPr lang="es-ES" sz="1800" dirty="0" smtClean="0"/>
              <a:t>Proyecto de ley orgánica de participación ciudadana. Art. 4, 33, 35,</a:t>
            </a:r>
          </a:p>
          <a:p>
            <a:pPr>
              <a:lnSpc>
                <a:spcPct val="80000"/>
              </a:lnSpc>
            </a:pPr>
            <a:endParaRPr lang="es-E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s-ES" sz="1800" b="1" dirty="0" smtClean="0"/>
              <a:t>ORGANIZACIONES:  </a:t>
            </a:r>
            <a:r>
              <a:rPr lang="es-ES" sz="1800" dirty="0" smtClean="0"/>
              <a:t>CONAIAE, CNA,  CANE CONAMUNE, Secretaria de pueblos y participación  ciudadana, Subproceso de Salud Intercultural.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s-ES" sz="1800" b="1" dirty="0" smtClean="0"/>
          </a:p>
          <a:p>
            <a:pPr>
              <a:lnSpc>
                <a:spcPct val="80000"/>
              </a:lnSpc>
              <a:buNone/>
            </a:pPr>
            <a:r>
              <a:rPr lang="es-ES" sz="9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s-EC" sz="1100" dirty="0" smtClean="0"/>
          </a:p>
          <a:p>
            <a:endParaRPr lang="es-EC" sz="1100" dirty="0" smtClean="0"/>
          </a:p>
          <a:p>
            <a:pPr>
              <a:buNone/>
            </a:pPr>
            <a:endParaRPr lang="es-EC" sz="1100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32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s-ES" sz="2400" b="1" dirty="0" smtClean="0"/>
              <a:t> PLANES PROGRAMAS Y PROYECTOS Y MECANISMOS DE PARTICIPACION  PARA TRABAJAR EN SALUD CON PUE……</a:t>
            </a:r>
            <a:endParaRPr lang="es-EC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1958975" cy="144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33694"/>
            <a:ext cx="19287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vavun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4384990"/>
            <a:ext cx="171451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USER\Mis documentos\SALUD IC\2009\EVAL 2009\POWER ACTIVIDADES MARZO\power point desarrol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12" y="0"/>
            <a:ext cx="9001188" cy="7000900"/>
          </a:xfrm>
          <a:prstGeom prst="rect">
            <a:avLst/>
          </a:prstGeom>
          <a:noFill/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857620" y="4643446"/>
            <a:ext cx="2362201" cy="1819276"/>
          </a:xfrm>
          <a:prstGeom prst="ellipse">
            <a:avLst/>
          </a:prstGeom>
          <a:gradFill rotWithShape="0">
            <a:gsLst>
              <a:gs pos="0">
                <a:srgbClr val="EF9100">
                  <a:gamma/>
                  <a:shade val="46275"/>
                  <a:invGamma/>
                </a:srgbClr>
              </a:gs>
              <a:gs pos="50000">
                <a:srgbClr val="EF9100"/>
              </a:gs>
              <a:gs pos="100000">
                <a:srgbClr val="EF9100">
                  <a:gamma/>
                  <a:shade val="46275"/>
                  <a:invGamma/>
                </a:srgbClr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EF9100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Garantizando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bienestar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14282" y="1857364"/>
            <a:ext cx="2524125" cy="1873250"/>
          </a:xfrm>
          <a:prstGeom prst="ellipse">
            <a:avLst/>
          </a:prstGeom>
          <a:blipFill dpi="0" rotWithShape="1">
            <a:blip r:embed="rId4">
              <a:alphaModFix amt="68000"/>
            </a:blip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prstShdw prst="shdw17" dist="17961" dir="2700000">
              <a:srgbClr val="FFA27C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eaLnBrk="0" hangingPunct="0">
              <a:lnSpc>
                <a:spcPct val="90000"/>
              </a:lnSpc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Adecuación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de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Infraestructura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física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752600" y="4648200"/>
            <a:ext cx="2524125" cy="1871663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prstShdw prst="shdw17" dist="17961" dir="2700000">
              <a:srgbClr val="04B704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Compartiendo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el 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trabajo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714348" y="3500438"/>
            <a:ext cx="2524125" cy="1871663"/>
          </a:xfrm>
          <a:prstGeom prst="ellipse">
            <a:avLst/>
          </a:prstGeom>
          <a:blipFill dpi="0" rotWithShape="1">
            <a:blip r:embed="rId6">
              <a:alphaModFix amt="84000"/>
            </a:blip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prstShdw prst="shdw17" dist="17961" dir="2700000">
              <a:srgbClr val="EF9100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Respetando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cultura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410200" y="4114800"/>
            <a:ext cx="2522538" cy="1870075"/>
          </a:xfrm>
          <a:prstGeom prst="ellipse">
            <a:avLst/>
          </a:prstGeom>
          <a:blipFill dpi="0" rotWithShape="1">
            <a:blip r:embed="rId7">
              <a:alphaModFix amt="52000"/>
            </a:blip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pPr eaLnBrk="0" hangingPunct="0">
              <a:lnSpc>
                <a:spcPct val="90000"/>
              </a:lnSpc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524000" y="304800"/>
            <a:ext cx="2522538" cy="1870075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ESTINE" pitchFamily="2" charset="0"/>
              </a:rPr>
              <a:t>EXPERIENCIAS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ESTINE" pitchFamily="2" charset="0"/>
              </a:rPr>
              <a:t>EXITOSAS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DESTINE" pitchFamily="2" charset="0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038600" y="0"/>
            <a:ext cx="2524125" cy="1871663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0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04B704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6019800" y="990600"/>
            <a:ext cx="2524125" cy="1871663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4400000" scaled="0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EF9100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6324600" y="2590800"/>
            <a:ext cx="2524125" cy="187325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prstShdw prst="shdw17" dist="17961" dir="2700000">
              <a:srgbClr val="FFA27C">
                <a:gamma/>
                <a:shade val="60000"/>
                <a:invGamma/>
              </a:srgbClr>
            </a:prstShdw>
          </a:effectLst>
        </p:spPr>
        <p:txBody>
          <a:bodyPr wrap="none" lIns="90488" tIns="44450" rIns="90488" bIns="44450" anchor="ctr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62200" y="1066800"/>
            <a:ext cx="4267200" cy="3962400"/>
            <a:chOff x="1526" y="764"/>
            <a:chExt cx="2670" cy="2456"/>
          </a:xfrm>
        </p:grpSpPr>
        <p:sp>
          <p:nvSpPr>
            <p:cNvPr id="9229" name="AutoShape 12"/>
            <p:cNvSpPr>
              <a:spLocks noChangeArrowheads="1"/>
            </p:cNvSpPr>
            <p:nvPr/>
          </p:nvSpPr>
          <p:spPr bwMode="auto">
            <a:xfrm>
              <a:off x="1526" y="764"/>
              <a:ext cx="2670" cy="2456"/>
            </a:xfrm>
            <a:prstGeom prst="star16">
              <a:avLst>
                <a:gd name="adj" fmla="val 37500"/>
              </a:avLst>
            </a:prstGeom>
            <a:blipFill>
              <a:blip r:embed="rId10"/>
              <a:tile tx="0" ty="0" sx="100000" sy="100000" flip="none" algn="tl"/>
            </a:blip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C081D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1912" y="1210"/>
              <a:ext cx="2069" cy="17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AVANCES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eaLnBrk="0" hangingPunct="0">
                <a:buFont typeface="Arial" pitchFamily="34" charset="0"/>
                <a:buChar char="•"/>
                <a:defRPr/>
              </a:pP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Sumak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</a:p>
            <a:p>
              <a:pPr eaLnBrk="0" hangingPunct="0">
                <a:defRPr/>
              </a:pP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Kawsay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eaLnBrk="0" hangingPunct="0">
                <a:defRPr/>
              </a:pP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eaLnBrk="0" hangingPunct="0">
                <a:buFont typeface="Arial" pitchFamily="34" charset="0"/>
                <a:buChar char="•"/>
                <a:defRPr/>
              </a:pP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Subsbecretaria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eaLnBrk="0" hangingPunct="0"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De 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promoci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ó</a:t>
              </a: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n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e </a:t>
              </a:r>
            </a:p>
            <a:p>
              <a:pPr eaLnBrk="0" hangingPunct="0">
                <a:defRPr/>
              </a:pPr>
              <a:r>
                <a:rPr lang="en-US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interculturalidad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pic>
        <p:nvPicPr>
          <p:cNvPr id="4098" name="Picture 2" descr="I:\Photos\IMG0063A.jpg"/>
          <p:cNvPicPr>
            <a:picLocks noChangeAspect="1" noChangeArrowheads="1"/>
          </p:cNvPicPr>
          <p:nvPr/>
        </p:nvPicPr>
        <p:blipFill>
          <a:blip r:embed="rId11"/>
          <a:srcRect l="16050" t="11112" r="9876" b="7407"/>
          <a:stretch>
            <a:fillRect/>
          </a:stretch>
        </p:blipFill>
        <p:spPr bwMode="auto">
          <a:xfrm>
            <a:off x="5000628" y="1928802"/>
            <a:ext cx="1071570" cy="1500198"/>
          </a:xfrm>
          <a:prstGeom prst="rect">
            <a:avLst/>
          </a:prstGeom>
          <a:noFill/>
        </p:spPr>
      </p:pic>
      <p:pic>
        <p:nvPicPr>
          <p:cNvPr id="17" name="16 Imagen" descr="DCFN000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38" y="2071678"/>
            <a:ext cx="714380" cy="64294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17 Imagen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596" y="1785926"/>
            <a:ext cx="70485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85919" y="2071679"/>
            <a:ext cx="7143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IMG_3356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4414" y="3643314"/>
            <a:ext cx="571504" cy="714379"/>
          </a:xfrm>
          <a:prstGeom prst="rect">
            <a:avLst/>
          </a:prstGeom>
          <a:noFill/>
        </p:spPr>
      </p:pic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1785918" y="3571876"/>
          <a:ext cx="893760" cy="690559"/>
        </p:xfrm>
        <a:graphic>
          <a:graphicData uri="http://schemas.openxmlformats.org/presentationml/2006/ole">
            <p:oleObj spid="_x0000_s4102" r:id="rId16" imgW="5695238" imgH="3820058" progId="">
              <p:embed/>
            </p:oleObj>
          </a:graphicData>
        </a:graphic>
      </p:graphicFrame>
      <p:pic>
        <p:nvPicPr>
          <p:cNvPr id="25" name="24 Imagen" descr="IMG_3317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8794" y="5429264"/>
            <a:ext cx="642942" cy="714379"/>
          </a:xfrm>
          <a:prstGeom prst="rect">
            <a:avLst/>
          </a:prstGeom>
          <a:noFill/>
        </p:spPr>
      </p:pic>
      <p:pic>
        <p:nvPicPr>
          <p:cNvPr id="26" name="25 Imagen" descr="IMG_2314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0694" y="478632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357686" y="4643446"/>
          <a:ext cx="874013" cy="857256"/>
        </p:xfrm>
        <a:graphic>
          <a:graphicData uri="http://schemas.openxmlformats.org/presentationml/2006/ole">
            <p:oleObj spid="_x0000_s4103" r:id="rId19" imgW="10209524" imgH="6076190" progId="">
              <p:embed/>
            </p:oleObj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5643570" y="4418458"/>
            <a:ext cx="1685077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Capacitacion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endParaRPr lang="es-EC" dirty="0"/>
          </a:p>
        </p:txBody>
      </p:sp>
      <p:pic>
        <p:nvPicPr>
          <p:cNvPr id="29" name="28 Imagen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43636" y="3571876"/>
            <a:ext cx="1143008" cy="723897"/>
          </a:xfrm>
          <a:prstGeom prst="rect">
            <a:avLst/>
          </a:prstGeom>
          <a:noFill/>
        </p:spPr>
      </p:pic>
      <p:pic>
        <p:nvPicPr>
          <p:cNvPr id="30" name="29 Imagen" descr="C:\Documents and Settings\Administrador\Escritorio\MARTITA\fotos ùltimas\pull grande\DSC00097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58148" y="2786058"/>
            <a:ext cx="857279" cy="88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6500826" y="3000372"/>
            <a:ext cx="133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Venciendo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7286644" y="364331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obstáculos</a:t>
            </a:r>
          </a:p>
        </p:txBody>
      </p:sp>
      <p:pic>
        <p:nvPicPr>
          <p:cNvPr id="33" name="32 Imagen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57950" y="928670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33 Imagen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43636" y="1857364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Imagen" descr="iproceso del embarazo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58082" y="857232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5 Imagen" descr="100_6898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86644" y="1714488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" name="Group 7"/>
          <p:cNvGrpSpPr>
            <a:grpSpLocks/>
          </p:cNvGrpSpPr>
          <p:nvPr/>
        </p:nvGrpSpPr>
        <p:grpSpPr bwMode="auto">
          <a:xfrm>
            <a:off x="4214810" y="214290"/>
            <a:ext cx="1071570" cy="1004082"/>
            <a:chOff x="0" y="0"/>
            <a:chExt cx="840" cy="896"/>
          </a:xfrm>
        </p:grpSpPr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0" y="0"/>
              <a:ext cx="840" cy="720"/>
            </a:xfrm>
            <a:prstGeom prst="rect">
              <a:avLst/>
            </a:prstGeom>
            <a:noFill/>
          </p:spPr>
        </p:pic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0" y="663"/>
              <a:ext cx="839" cy="23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2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PUTUPUMA</a:t>
              </a:r>
              <a:endParaRPr lang="es-ES" sz="11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40" name="39 Imagen"/>
          <p:cNvPicPr/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214942" y="357166"/>
            <a:ext cx="10001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171" grpId="0" animBg="1" autoUpdateAnimBg="0"/>
      <p:bldP spid="7172" grpId="0" animBg="1" autoUpdateAnimBg="0"/>
      <p:bldP spid="7173" grpId="0" animBg="1" autoUpdateAnimBg="0"/>
      <p:bldP spid="7174" grpId="0" animBg="1" autoUpdateAnimBg="0"/>
      <p:bldP spid="7175" grpId="0" animBg="1" autoUpdateAnimBg="0"/>
      <p:bldP spid="7176" grpId="0" animBg="1" autoUpdateAnimBg="0"/>
      <p:bldP spid="7177" grpId="0" animBg="1" autoUpdateAnimBg="0"/>
      <p:bldP spid="717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is documentos\SALUD IC\2009\EVAL 2009\POWER ACTIVIDADES MARZO\power point desarro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128000" cy="60960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blipFill dpi="0" rotWithShape="1">
            <a:blip r:embed="rId3">
              <a:alphaModFix amt="10000"/>
            </a:blip>
            <a:srcRect/>
            <a:tile tx="0" ty="0" sx="100000" sy="100000" flip="none" algn="tl"/>
          </a:blipFill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r>
              <a:rPr lang="es-EC" sz="4800" dirty="0" smtClean="0"/>
              <a:t>GRACIAS</a:t>
            </a:r>
            <a:endParaRPr lang="es-EC" sz="4800" dirty="0"/>
          </a:p>
        </p:txBody>
      </p:sp>
      <p:pic>
        <p:nvPicPr>
          <p:cNvPr id="5" name="Picture 2" descr="guadalupe 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214422"/>
            <a:ext cx="3423431" cy="3357585"/>
          </a:xfrm>
          <a:prstGeom prst="rect">
            <a:avLst/>
          </a:prstGeom>
          <a:noFill/>
        </p:spPr>
      </p:pic>
      <p:pic>
        <p:nvPicPr>
          <p:cNvPr id="7" name="Picture 2" descr="C:\Users\user\Pictures\CULTURA Y ETNIA\COMUNIDAD NANTIP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14422"/>
            <a:ext cx="2285984" cy="1714488"/>
          </a:xfrm>
          <a:prstGeom prst="rect">
            <a:avLst/>
          </a:prstGeom>
          <a:noFill/>
        </p:spPr>
      </p:pic>
      <p:pic>
        <p:nvPicPr>
          <p:cNvPr id="8" name="Picture 4" descr="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214422"/>
            <a:ext cx="2416204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SAGAR\Desktop\PARA LEDY\CULTURA Y ETNIA\COMUNIDAD NANTIP1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857497"/>
            <a:ext cx="3029203" cy="1714511"/>
          </a:xfrm>
          <a:prstGeom prst="rect">
            <a:avLst/>
          </a:prstGeom>
          <a:noFill/>
        </p:spPr>
      </p:pic>
      <p:pic>
        <p:nvPicPr>
          <p:cNvPr id="23555" name="Picture 3" descr="C:\Users\SAGAR\Desktop\PARA LEDY\CULTURA Y ETNIA\FERUM Rio Agaurico 30-03-2007 1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071811"/>
            <a:ext cx="2428892" cy="150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433</Words>
  <PresentationFormat>Presentación en pantalla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INFORMACIÓN DEMOGRÁFICA DE LAS PRINCIPALES POBLACIONES ÉTNICAS EN EL PAÍS </vt:lpstr>
      <vt:lpstr>MAPA GENERAL CON LA UBICACIÓN DE LAS PRINCIPALES POBLACIONES ÉTNICAS </vt:lpstr>
      <vt:lpstr>población de origen étnico)  </vt:lpstr>
      <vt:lpstr> INSTRUMENTOS DE POLÍTICA PARA INCORPORAR EL DESARROLLO DE LAS COMUNIDADES, PUEBLOS Y ETNIAS CON RESPETO A SUS CULTURAS.</vt:lpstr>
      <vt:lpstr> PLANES PROGRAMAS Y PROYECTOS Y MECANISMOS DE PARTICIPACION  PARA TRABAJAR EN SALUD CON PUE……</vt:lpstr>
      <vt:lpstr>Diapositiva 7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SAGAR</dc:creator>
  <cp:lastModifiedBy>sintercultura03</cp:lastModifiedBy>
  <cp:revision>58</cp:revision>
  <dcterms:created xsi:type="dcterms:W3CDTF">2009-09-14T13:23:42Z</dcterms:created>
  <dcterms:modified xsi:type="dcterms:W3CDTF">2009-11-30T14:49:15Z</dcterms:modified>
</cp:coreProperties>
</file>