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651" r:id="rId3"/>
    <p:sldId id="652" r:id="rId4"/>
    <p:sldId id="639" r:id="rId5"/>
    <p:sldId id="654" r:id="rId6"/>
    <p:sldId id="655" r:id="rId7"/>
    <p:sldId id="657" r:id="rId8"/>
    <p:sldId id="659" r:id="rId9"/>
    <p:sldId id="660" r:id="rId10"/>
    <p:sldId id="656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33603"/>
    <a:srgbClr val="FF9933"/>
    <a:srgbClr val="F46F02"/>
    <a:srgbClr val="660066"/>
    <a:srgbClr val="FF9900"/>
    <a:srgbClr val="00CC66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21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5825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05825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75A29B4-E8C2-44B9-8087-C884F60D6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0163" y="671513"/>
            <a:ext cx="4476750" cy="3357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52913"/>
            <a:ext cx="566102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05825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05825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46560D2-BF61-4E6C-9525-FA78D6D1B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fld id="{D9F3A578-C4D1-433F-A28E-B225E796B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2F42F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2F42F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819400" y="638175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100000"/>
              </a:spcBef>
              <a:defRPr/>
            </a:pPr>
            <a:r>
              <a:rPr lang="en-US" sz="1400" dirty="0">
                <a:solidFill>
                  <a:srgbClr val="FFFFCC"/>
                </a:solidFill>
                <a:cs typeface="+mn-cs"/>
              </a:rPr>
              <a:t>OD-2011-07-Na&amp;I</a:t>
            </a:r>
            <a:endParaRPr lang="en-US" sz="1400" dirty="0">
              <a:solidFill>
                <a:srgbClr val="FFFFCC"/>
              </a:solidFill>
              <a:cs typeface="+mn-cs"/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47E7E51-BACB-4702-948B-D4F1228FB092}" type="slidenum">
              <a:rPr lang="en-US" sz="1400">
                <a:solidFill>
                  <a:srgbClr val="FFFFCC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400">
              <a:solidFill>
                <a:srgbClr val="FFFFCC"/>
              </a:solidFill>
              <a:cs typeface="+mn-cs"/>
            </a:endParaRPr>
          </a:p>
        </p:txBody>
      </p:sp>
      <p:pic>
        <p:nvPicPr>
          <p:cNvPr id="1032" name="Picture 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81000" y="6400800"/>
            <a:ext cx="457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  <p:sldLayoutId id="2147483682" r:id="rId13"/>
    <p:sldLayoutId id="214748369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0000"/>
        <a:buFont typeface="Symbol" pitchFamily="18" charset="2"/>
        <a:buChar char="¨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FF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0008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uke.asmallorange.com/~a2z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662F0"/>
            </a:gs>
            <a:gs pos="100000">
              <a:srgbClr val="192D6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8436" name="Picture 9" descr="A2Z: The USAID Micronutrient and Child Blindness Project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" name="Group 1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00"/>
            <a:chExt cx="5760" cy="720"/>
          </a:xfrm>
        </p:grpSpPr>
        <p:sp>
          <p:nvSpPr>
            <p:cNvPr id="18440" name="Rectangle 5"/>
            <p:cNvSpPr>
              <a:spLocks noChangeArrowheads="1"/>
            </p:cNvSpPr>
            <p:nvPr/>
          </p:nvSpPr>
          <p:spPr bwMode="auto">
            <a:xfrm>
              <a:off x="0" y="3600"/>
              <a:ext cx="57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41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3792"/>
              <a:ext cx="120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18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600200"/>
            <a:ext cx="9144000" cy="4038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Recommendations from WHO </a:t>
            </a:r>
            <a:b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“Salt as a Vehicle of Fortification” 2007</a:t>
            </a:r>
            <a:r>
              <a:rPr lang="en-US" sz="3600" b="1" dirty="0" smtClean="0">
                <a:solidFill>
                  <a:srgbClr val="FFCC00"/>
                </a:solidFill>
              </a:rPr>
              <a:t/>
            </a:r>
            <a:br>
              <a:rPr lang="en-US" sz="3600" b="1" dirty="0" smtClean="0">
                <a:solidFill>
                  <a:srgbClr val="FFCC00"/>
                </a:solidFill>
              </a:rPr>
            </a:br>
            <a:r>
              <a:rPr lang="en-US" sz="4800" dirty="0" smtClean="0"/>
              <a:t> </a:t>
            </a:r>
            <a:r>
              <a:rPr lang="en-US" sz="3200" b="1" dirty="0" smtClean="0">
                <a:solidFill>
                  <a:srgbClr val="FFFF99"/>
                </a:solidFill>
              </a:rPr>
              <a:t>Omar Dary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FF99"/>
                </a:solidFill>
              </a:rPr>
              <a:t>31-March-2011 </a:t>
            </a:r>
            <a:r>
              <a:rPr lang="en-US" sz="3600" dirty="0" smtClean="0">
                <a:solidFill>
                  <a:srgbClr val="FFFF99"/>
                </a:solidFill>
              </a:rPr>
              <a:t/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PAHO Meeting</a:t>
            </a:r>
            <a:b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“Improving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ublic Health Through the Optimal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ntake of Iodine and Sodium”</a:t>
            </a:r>
            <a:endParaRPr lang="en-US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9" name="Picture 10"/>
          <p:cNvPicPr>
            <a:picLocks noChangeAspect="1" noChangeArrowheads="1"/>
          </p:cNvPicPr>
          <p:nvPr/>
        </p:nvPicPr>
        <p:blipFill>
          <a:blip r:embed="rId5"/>
          <a:srcRect l="16571" t="23570" r="22285" b="4286"/>
          <a:stretch>
            <a:fillRect/>
          </a:stretch>
        </p:blipFill>
        <p:spPr bwMode="auto">
          <a:xfrm>
            <a:off x="7162800" y="5943600"/>
            <a:ext cx="16160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solidFill>
                  <a:srgbClr val="FFFF99"/>
                </a:solidFill>
              </a:rPr>
              <a:t>Understanding the UI levels</a:t>
            </a:r>
            <a:endParaRPr lang="en-US" sz="4000" u="sng" smtClean="0">
              <a:solidFill>
                <a:srgbClr val="FFFF99"/>
              </a:solidFill>
            </a:endParaRP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3383" name="Group 39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305800" cy="3170238"/>
        </p:xfrm>
        <a:graphic>
          <a:graphicData uri="http://schemas.openxmlformats.org/drawingml/2006/table">
            <a:tbl>
              <a:tblPr/>
              <a:tblGrid>
                <a:gridCol w="1751204"/>
                <a:gridCol w="1690818"/>
                <a:gridCol w="1723687"/>
                <a:gridCol w="1539891"/>
                <a:gridCol w="1600199"/>
              </a:tblGrid>
              <a:tr h="76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Group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I RNI (mg/d)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Urine vol. (L/d)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UI (µg/L)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Adj. UI (µg/L)*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Women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4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7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Pregnant women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4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7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Lactating women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223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684" name="Text Box 38"/>
          <p:cNvSpPr txBox="1">
            <a:spLocks noChangeArrowheads="1"/>
          </p:cNvSpPr>
          <p:nvPr/>
        </p:nvSpPr>
        <p:spPr bwMode="auto">
          <a:xfrm>
            <a:off x="457200" y="5029200"/>
            <a:ext cx="8305800" cy="400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66"/>
                </a:solidFill>
                <a:latin typeface="Tahoma" pitchFamily="34" charset="0"/>
              </a:rPr>
              <a:t>* Assuming excretion of 92% of the intake. </a:t>
            </a:r>
          </a:p>
        </p:txBody>
      </p:sp>
      <p:graphicFrame>
        <p:nvGraphicFramePr>
          <p:cNvPr id="7" name="Group 39"/>
          <p:cNvGraphicFramePr>
            <a:graphicFrameLocks/>
          </p:cNvGraphicFramePr>
          <p:nvPr/>
        </p:nvGraphicFramePr>
        <p:xfrm>
          <a:off x="457200" y="4137025"/>
          <a:ext cx="8305800" cy="823913"/>
        </p:xfrm>
        <a:graphic>
          <a:graphicData uri="http://schemas.openxmlformats.org/drawingml/2006/table">
            <a:tbl>
              <a:tblPr/>
              <a:tblGrid>
                <a:gridCol w="1751204"/>
                <a:gridCol w="1690818"/>
                <a:gridCol w="1723687"/>
                <a:gridCol w="1539891"/>
                <a:gridCol w="1600199"/>
              </a:tblGrid>
              <a:tr h="777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7-9 year old children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90 - 120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0.6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150 - 200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138 - 184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7239000" y="1752600"/>
            <a:ext cx="1447800" cy="2286000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454025" y="5486400"/>
            <a:ext cx="8308975" cy="769938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7030A0"/>
                </a:solidFill>
                <a:latin typeface="Tahoma" pitchFamily="34" charset="0"/>
              </a:rPr>
              <a:t>Conclusion</a:t>
            </a:r>
            <a:r>
              <a:rPr lang="en-US" sz="2000">
                <a:solidFill>
                  <a:srgbClr val="7030A0"/>
                </a:solidFill>
                <a:latin typeface="Tahoma" pitchFamily="34" charset="0"/>
              </a:rPr>
              <a:t>:  There is still many things to learn, and </a:t>
            </a: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collaborating</a:t>
            </a:r>
            <a:r>
              <a:rPr lang="en-US" sz="2000">
                <a:solidFill>
                  <a:srgbClr val="7030A0"/>
                </a:solidFill>
                <a:latin typeface="Tahoma" pitchFamily="34" charset="0"/>
              </a:rPr>
              <a:t> with programs of salt-intake reduction might accelerate progress. </a:t>
            </a:r>
            <a:endParaRPr lang="en-US" sz="200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01000" cy="1371600"/>
          </a:xfrm>
          <a:solidFill>
            <a:schemeClr val="bg1"/>
          </a:solidFill>
          <a:ln w="63500">
            <a:solidFill>
              <a:srgbClr val="F46F02"/>
            </a:solidFill>
          </a:ln>
        </p:spPr>
        <p:txBody>
          <a:bodyPr/>
          <a:lstStyle/>
          <a:p>
            <a:pPr marL="0" indent="0" algn="ctr" eaLnBrk="1" hangingPunct="1"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3600" b="1" smtClean="0"/>
              <a:t>West Bank (Palestinian Territories)</a:t>
            </a:r>
          </a:p>
          <a:p>
            <a:pPr marL="0" indent="0" algn="ctr" eaLnBrk="1" hangingPunct="1"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3600" b="1" smtClean="0">
                <a:solidFill>
                  <a:srgbClr val="7030A0"/>
                </a:solidFill>
              </a:rPr>
              <a:t>Collaboration vs. Cooperation 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</a:rPr>
              <a:t>The power of the words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1500" y="2895600"/>
            <a:ext cx="8001000" cy="1371600"/>
          </a:xfrm>
          <a:prstGeom prst="rect">
            <a:avLst/>
          </a:prstGeom>
          <a:solidFill>
            <a:schemeClr val="bg1"/>
          </a:solidFill>
          <a:ln w="63500">
            <a:solidFill>
              <a:srgbClr val="F46F0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Salt reduction and Salt iodization initiatives</a:t>
            </a:r>
          </a:p>
          <a:p>
            <a:pPr algn="ctr">
              <a:spcBef>
                <a:spcPct val="20000"/>
              </a:spcBef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3600" b="1">
                <a:solidFill>
                  <a:srgbClr val="7030A0"/>
                </a:solidFill>
              </a:rPr>
              <a:t>Collaboration vs. Coordination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0" y="4724400"/>
            <a:ext cx="8001000" cy="1066800"/>
          </a:xfrm>
          <a:prstGeom prst="rect">
            <a:avLst/>
          </a:prstGeom>
          <a:solidFill>
            <a:schemeClr val="bg1"/>
          </a:solidFill>
          <a:ln w="63500">
            <a:solidFill>
              <a:srgbClr val="F46F0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4000" b="1">
                <a:solidFill>
                  <a:srgbClr val="7030A0"/>
                </a:solidFill>
              </a:rPr>
              <a:t>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rgbClr val="FFFF99"/>
                </a:solidFill>
              </a:rPr>
              <a:t>Industry participation is essential, but…</a:t>
            </a:r>
            <a:endParaRPr lang="es-GT" sz="3600">
              <a:solidFill>
                <a:srgbClr val="FFFF99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486400" y="2057400"/>
            <a:ext cx="28194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Cost-Effectiveness Analysis</a:t>
            </a:r>
            <a:endParaRPr lang="en-US" sz="1400" b="1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257800" y="2438400"/>
            <a:ext cx="30480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Impact Assessment</a:t>
            </a:r>
            <a:endParaRPr lang="en-US" sz="1400" b="1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4876800" y="2819400"/>
            <a:ext cx="34290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Social Marketing and Education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4572000" y="3200400"/>
            <a:ext cx="37338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Governmental Inspection and Auditing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2057400" y="4724400"/>
            <a:ext cx="62484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Standards and Regulations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4495800" y="838200"/>
            <a:ext cx="44958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chemeClr val="tx2"/>
                </a:solidFill>
              </a:rPr>
              <a:t>  </a:t>
            </a:r>
            <a:r>
              <a:rPr lang="en-US" b="1">
                <a:solidFill>
                  <a:schemeClr val="tx2"/>
                </a:solidFill>
              </a:rPr>
              <a:t>Safe, Efficacious and Sustainable</a:t>
            </a:r>
            <a:endParaRPr lang="en-US" b="1" u="sng">
              <a:solidFill>
                <a:schemeClr val="tx2"/>
              </a:solidFill>
            </a:endParaRPr>
          </a:p>
        </p:txBody>
      </p:sp>
      <p:sp>
        <p:nvSpPr>
          <p:cNvPr id="354313" name="AutoShape 9"/>
          <p:cNvSpPr>
            <a:spLocks noChangeArrowheads="1"/>
          </p:cNvSpPr>
          <p:nvPr/>
        </p:nvSpPr>
        <p:spPr bwMode="auto">
          <a:xfrm>
            <a:off x="7242175" y="1371600"/>
            <a:ext cx="682625" cy="571500"/>
          </a:xfrm>
          <a:prstGeom prst="star5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3048000" y="3962400"/>
            <a:ext cx="52578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Implementation and Production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447800" y="5486400"/>
            <a:ext cx="6858000" cy="342900"/>
          </a:xfrm>
          <a:prstGeom prst="rect">
            <a:avLst/>
          </a:prstGeom>
          <a:solidFill>
            <a:srgbClr val="FFFFFF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Science (Efficacy trials) and Epidemiological Assessment</a:t>
            </a: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3733800" y="3581400"/>
            <a:ext cx="45720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Quality Control &amp; Assurance - Factories</a:t>
            </a:r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1752600" y="5105400"/>
            <a:ext cx="65532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Policies and National Strategies</a:t>
            </a: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2514600" y="4305300"/>
            <a:ext cx="5791200" cy="3429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Implementation and Production of Micronutrient </a:t>
            </a:r>
            <a:r>
              <a:rPr lang="en-US" sz="2000" b="1">
                <a:solidFill>
                  <a:srgbClr val="660066"/>
                </a:solidFill>
              </a:rPr>
              <a:t>Premixes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0" y="54102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Nutrition  and Researchers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0" y="2057400"/>
            <a:ext cx="541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Researchers, Economists, Statisticians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0" y="47244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Bureau of Standards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0" y="39624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Industry/ Production Dept.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0" y="35814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Industry – QC/QA Department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0" y="43434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Premix manufacturers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0" y="28194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industry,  Marketing, Government Guidance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152400" y="15240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MAIN PLAYERS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0" y="2438400"/>
            <a:ext cx="548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Nutrition Researchers, Statisticians, Laboratories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0" y="3200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Control from MoH, M.Economy, Food Labs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0" y="5105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Central Government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8421688" y="1752600"/>
            <a:ext cx="493712" cy="4191000"/>
          </a:xfrm>
          <a:prstGeom prst="rect">
            <a:avLst/>
          </a:prstGeom>
          <a:noFill/>
          <a:ln w="34925">
            <a:solidFill>
              <a:srgbClr val="0066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Program Monitoring and Evaluation</a:t>
            </a:r>
            <a:endParaRPr lang="en-US"/>
          </a:p>
        </p:txBody>
      </p:sp>
      <p:sp>
        <p:nvSpPr>
          <p:cNvPr id="20506" name="Rectangle 27"/>
          <p:cNvSpPr>
            <a:spLocks noChangeArrowheads="1"/>
          </p:cNvSpPr>
          <p:nvPr/>
        </p:nvSpPr>
        <p:spPr bwMode="auto">
          <a:xfrm>
            <a:off x="1447800" y="5486400"/>
            <a:ext cx="6858000" cy="342900"/>
          </a:xfrm>
          <a:prstGeom prst="rect">
            <a:avLst/>
          </a:prstGeom>
          <a:solidFill>
            <a:srgbClr val="FFFF00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Science (Efficacy trials) and Epidemiological Assessment</a:t>
            </a:r>
          </a:p>
        </p:txBody>
      </p:sp>
      <p:grpSp>
        <p:nvGrpSpPr>
          <p:cNvPr id="20507" name="Group 30"/>
          <p:cNvGrpSpPr>
            <a:grpSpLocks/>
          </p:cNvGrpSpPr>
          <p:nvPr/>
        </p:nvGrpSpPr>
        <p:grpSpPr bwMode="auto">
          <a:xfrm>
            <a:off x="5257800" y="2057400"/>
            <a:ext cx="3048000" cy="685800"/>
            <a:chOff x="3312" y="1296"/>
            <a:chExt cx="1920" cy="432"/>
          </a:xfrm>
        </p:grpSpPr>
        <p:sp>
          <p:nvSpPr>
            <p:cNvPr id="20509" name="Rectangle 28"/>
            <p:cNvSpPr>
              <a:spLocks noChangeArrowheads="1"/>
            </p:cNvSpPr>
            <p:nvPr/>
          </p:nvSpPr>
          <p:spPr bwMode="auto">
            <a:xfrm>
              <a:off x="3456" y="1296"/>
              <a:ext cx="1776" cy="192"/>
            </a:xfrm>
            <a:prstGeom prst="rect">
              <a:avLst/>
            </a:prstGeom>
            <a:solidFill>
              <a:srgbClr val="FFFF00"/>
            </a:solidFill>
            <a:ln w="222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</a:rPr>
                <a:t>Cost-Effectiveness Analysis</a:t>
              </a:r>
              <a:endParaRPr lang="en-US" sz="1400" b="1"/>
            </a:p>
          </p:txBody>
        </p:sp>
        <p:sp>
          <p:nvSpPr>
            <p:cNvPr id="20510" name="Rectangle 29"/>
            <p:cNvSpPr>
              <a:spLocks noChangeArrowheads="1"/>
            </p:cNvSpPr>
            <p:nvPr/>
          </p:nvSpPr>
          <p:spPr bwMode="auto">
            <a:xfrm>
              <a:off x="3312" y="1536"/>
              <a:ext cx="1920" cy="192"/>
            </a:xfrm>
            <a:prstGeom prst="rect">
              <a:avLst/>
            </a:prstGeom>
            <a:solidFill>
              <a:srgbClr val="FFFF00"/>
            </a:solidFill>
            <a:ln w="222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</a:rPr>
                <a:t>Impact Assessment</a:t>
              </a:r>
              <a:endParaRPr lang="en-US" sz="1400" b="1"/>
            </a:p>
          </p:txBody>
        </p:sp>
      </p:grp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152400" y="5867400"/>
            <a:ext cx="8763000" cy="523875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ahoma" charset="0"/>
              </a:rPr>
              <a:t>Perception and separation of roles are also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838200"/>
            <a:ext cx="8001000" cy="1600200"/>
          </a:xfrm>
          <a:solidFill>
            <a:schemeClr val="bg1"/>
          </a:solidFill>
          <a:ln w="63500">
            <a:solidFill>
              <a:srgbClr val="F46F02"/>
            </a:solidFill>
          </a:ln>
        </p:spPr>
        <p:txBody>
          <a:bodyPr/>
          <a:lstStyle/>
          <a:p>
            <a:pPr marL="0" indent="0" algn="ctr" eaLnBrk="1" hangingPunct="1"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b="1" smtClean="0"/>
              <a:t>19 recommendations emphasizing the compatibility and benefits of the two programs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rgbClr val="FFFF99"/>
                </a:solidFill>
              </a:rPr>
              <a:t>The WHO recommendations of 2007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7850" y="3810000"/>
            <a:ext cx="8001000" cy="914400"/>
          </a:xfrm>
          <a:prstGeom prst="rect">
            <a:avLst/>
          </a:prstGeom>
          <a:solidFill>
            <a:schemeClr val="bg1"/>
          </a:solidFill>
          <a:ln w="63500">
            <a:solidFill>
              <a:srgbClr val="F46F0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3200" b="1">
                <a:solidFill>
                  <a:schemeClr val="accent2"/>
                </a:solidFill>
              </a:rPr>
              <a:t>Do we believe and accept </a:t>
            </a:r>
            <a:r>
              <a:rPr lang="en-US" sz="3200" b="1" u="sng">
                <a:solidFill>
                  <a:schemeClr val="accent2"/>
                </a:solidFill>
              </a:rPr>
              <a:t>all</a:t>
            </a:r>
            <a:r>
              <a:rPr lang="en-US" sz="3200" b="1">
                <a:solidFill>
                  <a:schemeClr val="accent2"/>
                </a:solidFill>
              </a:rPr>
              <a:t> of them?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0" y="2590800"/>
            <a:ext cx="8001000" cy="1143000"/>
          </a:xfrm>
          <a:prstGeom prst="rect">
            <a:avLst/>
          </a:prstGeom>
          <a:solidFill>
            <a:schemeClr val="bg1"/>
          </a:solidFill>
          <a:ln w="63500">
            <a:solidFill>
              <a:srgbClr val="F46F0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3200" b="1">
                <a:solidFill>
                  <a:schemeClr val="accent2"/>
                </a:solidFill>
              </a:rPr>
              <a:t>Why these recommendations have not been implemented?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7850" y="4953000"/>
            <a:ext cx="8001000" cy="1143000"/>
          </a:xfrm>
          <a:prstGeom prst="rect">
            <a:avLst/>
          </a:prstGeom>
          <a:solidFill>
            <a:schemeClr val="bg1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3200" b="1">
                <a:solidFill>
                  <a:srgbClr val="7030A0"/>
                </a:solidFill>
              </a:rPr>
              <a:t>This is a good opportunity and at the same time an important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7848600" cy="4724400"/>
          </a:xfrm>
          <a:solidFill>
            <a:schemeClr val="bg1"/>
          </a:solidFill>
          <a:ln w="63500">
            <a:solidFill>
              <a:srgbClr val="F46F02"/>
            </a:solidFill>
          </a:ln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Clr>
                <a:srgbClr val="7030A0"/>
              </a:buClr>
              <a:buSzPct val="100000"/>
              <a:buFont typeface="Symbol" pitchFamily="18" charset="2"/>
              <a:buNone/>
            </a:pPr>
            <a:r>
              <a:rPr lang="en-US" sz="4000" b="1" smtClean="0"/>
              <a:t>“The iodine concentration in salt should be determined considering both the level of salt consumption and median UI of the population”</a:t>
            </a: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rgbClr val="FFFF99"/>
                </a:solidFill>
              </a:rPr>
              <a:t>Analyzing only one recommendation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solidFill>
                  <a:srgbClr val="FFFF99"/>
                </a:solidFill>
              </a:rPr>
              <a:t>Situation in Guatemala in 2005*</a:t>
            </a:r>
            <a:endParaRPr lang="en-US" sz="4000" u="sng" smtClean="0">
              <a:solidFill>
                <a:srgbClr val="FFFF99"/>
              </a:solidFill>
            </a:endParaRP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3383" name="Group 39"/>
          <p:cNvGraphicFramePr>
            <a:graphicFrameLocks noGrp="1"/>
          </p:cNvGraphicFramePr>
          <p:nvPr>
            <p:ph idx="1"/>
          </p:nvPr>
        </p:nvGraphicFramePr>
        <p:xfrm>
          <a:off x="381000" y="865188"/>
          <a:ext cx="3997325" cy="4773612"/>
        </p:xfrm>
        <a:graphic>
          <a:graphicData uri="http://schemas.openxmlformats.org/drawingml/2006/table">
            <a:tbl>
              <a:tblPr/>
              <a:tblGrid>
                <a:gridCol w="2209800"/>
                <a:gridCol w="1787323"/>
              </a:tblGrid>
              <a:tr h="706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Regions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UI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(µg/L)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North-East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North-West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Center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South-East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172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South-West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82" name="Text Box 38"/>
          <p:cNvSpPr txBox="1">
            <a:spLocks noChangeArrowheads="1"/>
          </p:cNvSpPr>
          <p:nvPr/>
        </p:nvSpPr>
        <p:spPr bwMode="auto">
          <a:xfrm>
            <a:off x="346075" y="5708650"/>
            <a:ext cx="2701925" cy="585788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* School-age children, INCAP and FANCAP data</a:t>
            </a:r>
          </a:p>
        </p:txBody>
      </p:sp>
      <p:graphicFrame>
        <p:nvGraphicFramePr>
          <p:cNvPr id="7" name="Group 39"/>
          <p:cNvGraphicFramePr>
            <a:graphicFrameLocks/>
          </p:cNvGraphicFramePr>
          <p:nvPr/>
        </p:nvGraphicFramePr>
        <p:xfrm>
          <a:off x="4419600" y="838200"/>
          <a:ext cx="4419600" cy="4800600"/>
        </p:xfrm>
        <a:graphic>
          <a:graphicData uri="http://schemas.openxmlformats.org/drawingml/2006/table">
            <a:tbl>
              <a:tblPr/>
              <a:tblGrid>
                <a:gridCol w="2466224"/>
                <a:gridCol w="1953376"/>
              </a:tblGrid>
              <a:tr h="710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I salt </a:t>
                      </a: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(mg/kg)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Positive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15.3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1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27.0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79 %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23.3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16.7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21.8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91 %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26.7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69 %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3352800" y="5802313"/>
            <a:ext cx="5486400" cy="400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7030A0"/>
                </a:solidFill>
                <a:latin typeface="Tahoma" pitchFamily="34" charset="0"/>
              </a:rPr>
              <a:t>What is wrong? UI or depending on table salt?</a:t>
            </a: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solidFill>
                  <a:srgbClr val="FFFF99"/>
                </a:solidFill>
              </a:rPr>
              <a:t>Situation in Cambodia in 2008*</a:t>
            </a:r>
            <a:endParaRPr lang="en-US" sz="4000" u="sng" smtClean="0">
              <a:solidFill>
                <a:srgbClr val="FFFF99"/>
              </a:solidFill>
            </a:endParaRP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3383" name="Group 39"/>
          <p:cNvGraphicFramePr>
            <a:graphicFrameLocks noGrp="1"/>
          </p:cNvGraphicFramePr>
          <p:nvPr>
            <p:ph idx="1"/>
          </p:nvPr>
        </p:nvGraphicFramePr>
        <p:xfrm>
          <a:off x="152400" y="865188"/>
          <a:ext cx="4225925" cy="4773612"/>
        </p:xfrm>
        <a:graphic>
          <a:graphicData uri="http://schemas.openxmlformats.org/drawingml/2006/table">
            <a:tbl>
              <a:tblPr/>
              <a:tblGrid>
                <a:gridCol w="2590800"/>
                <a:gridCol w="1634923"/>
              </a:tblGrid>
              <a:tr h="706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Provinces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UI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(µg/L)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Kampot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3603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Koh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Kong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Phnom Penh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Takeo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Kampong Ch.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Svay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Rieng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281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606" name="Text Box 38"/>
          <p:cNvSpPr txBox="1">
            <a:spLocks noChangeArrowheads="1"/>
          </p:cNvSpPr>
          <p:nvPr/>
        </p:nvSpPr>
        <p:spPr bwMode="auto">
          <a:xfrm>
            <a:off x="152400" y="5715000"/>
            <a:ext cx="2701925" cy="584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* School-age children, UNICEF-Cambodia</a:t>
            </a:r>
          </a:p>
        </p:txBody>
      </p:sp>
      <p:graphicFrame>
        <p:nvGraphicFramePr>
          <p:cNvPr id="7" name="Group 39"/>
          <p:cNvGraphicFramePr>
            <a:graphicFrameLocks/>
          </p:cNvGraphicFramePr>
          <p:nvPr/>
        </p:nvGraphicFramePr>
        <p:xfrm>
          <a:off x="4419600" y="838200"/>
          <a:ext cx="1952625" cy="4800600"/>
        </p:xfrm>
        <a:graphic>
          <a:graphicData uri="http://schemas.openxmlformats.org/drawingml/2006/table">
            <a:tbl>
              <a:tblPr/>
              <a:tblGrid>
                <a:gridCol w="1953376"/>
              </a:tblGrid>
              <a:tr h="710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Positive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1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91 %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3360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54 %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3200400" y="5784850"/>
            <a:ext cx="5334000" cy="400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7030A0"/>
                </a:solidFill>
                <a:latin typeface="Tahoma" pitchFamily="34" charset="0"/>
              </a:rPr>
              <a:t>Is this a safe and successful program?</a:t>
            </a: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781800" y="1295400"/>
            <a:ext cx="1828800" cy="954088"/>
          </a:xfrm>
          <a:prstGeom prst="rect">
            <a:avLst/>
          </a:prstGeom>
          <a:solidFill>
            <a:schemeClr val="bg1"/>
          </a:solidFill>
          <a:ln w="50800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Iodine in salt: </a:t>
            </a:r>
            <a:r>
              <a:rPr lang="en-US">
                <a:solidFill>
                  <a:srgbClr val="F33603"/>
                </a:solidFill>
              </a:rPr>
              <a:t>7.1 mg/kg (17.8 ± 23. 7 mg/kg)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1800" y="2590800"/>
            <a:ext cx="1828800" cy="1262063"/>
          </a:xfrm>
          <a:prstGeom prst="rect">
            <a:avLst/>
          </a:prstGeom>
          <a:solidFill>
            <a:schemeClr val="bg1"/>
          </a:solidFill>
          <a:ln w="50800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Iodine in fish sauce: </a:t>
            </a:r>
          </a:p>
          <a:p>
            <a:r>
              <a:rPr lang="en-US">
                <a:solidFill>
                  <a:srgbClr val="F33603"/>
                </a:solidFill>
              </a:rPr>
              <a:t>7.0 mg/L (5.7 ± 4.2 mg/kg)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29400" y="4114800"/>
            <a:ext cx="2286000" cy="1354138"/>
          </a:xfrm>
          <a:prstGeom prst="rect">
            <a:avLst/>
          </a:prstGeom>
          <a:solidFill>
            <a:schemeClr val="bg1"/>
          </a:solidFill>
          <a:ln w="50800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Intake of Salt: </a:t>
            </a:r>
          </a:p>
          <a:p>
            <a:r>
              <a:rPr lang="en-US" sz="2000">
                <a:solidFill>
                  <a:srgbClr val="0070C0"/>
                </a:solidFill>
              </a:rPr>
              <a:t>Table </a:t>
            </a:r>
            <a:r>
              <a:rPr lang="en-US">
                <a:solidFill>
                  <a:srgbClr val="0070C0"/>
                </a:solidFill>
              </a:rPr>
              <a:t>Salt: </a:t>
            </a:r>
            <a:r>
              <a:rPr lang="en-US">
                <a:solidFill>
                  <a:srgbClr val="7030A0"/>
                </a:solidFill>
              </a:rPr>
              <a:t>10 g/d</a:t>
            </a:r>
          </a:p>
          <a:p>
            <a:r>
              <a:rPr lang="en-US">
                <a:solidFill>
                  <a:srgbClr val="0070C0"/>
                </a:solidFill>
              </a:rPr>
              <a:t>Fish Sauce: </a:t>
            </a:r>
            <a:r>
              <a:rPr lang="en-US">
                <a:solidFill>
                  <a:srgbClr val="7030A0"/>
                </a:solidFill>
              </a:rPr>
              <a:t>5 g/d</a:t>
            </a:r>
          </a:p>
          <a:p>
            <a:r>
              <a:rPr lang="en-US" sz="2400">
                <a:solidFill>
                  <a:srgbClr val="0070C0"/>
                </a:solidFill>
              </a:rPr>
              <a:t>Total: </a:t>
            </a:r>
            <a:r>
              <a:rPr lang="en-US" sz="2400">
                <a:solidFill>
                  <a:srgbClr val="7030A0"/>
                </a:solidFill>
              </a:rPr>
              <a:t>15 g/d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solidFill>
                  <a:srgbClr val="FFFF99"/>
                </a:solidFill>
              </a:rPr>
              <a:t>Women in Peru </a:t>
            </a:r>
            <a:r>
              <a:rPr lang="en-US" sz="3200" smtClean="0">
                <a:solidFill>
                  <a:srgbClr val="FFFF99"/>
                </a:solidFill>
              </a:rPr>
              <a:t>(2008) </a:t>
            </a:r>
            <a:r>
              <a:rPr lang="en-US" sz="4000" smtClean="0">
                <a:solidFill>
                  <a:srgbClr val="FFFF99"/>
                </a:solidFill>
              </a:rPr>
              <a:t>and USA </a:t>
            </a:r>
            <a:r>
              <a:rPr lang="en-US" sz="3200" smtClean="0">
                <a:solidFill>
                  <a:srgbClr val="FFFF99"/>
                </a:solidFill>
              </a:rPr>
              <a:t>(2001-6)</a:t>
            </a:r>
            <a:endParaRPr lang="en-US" sz="3200" u="sng" smtClean="0">
              <a:solidFill>
                <a:srgbClr val="FFFF99"/>
              </a:solidFill>
            </a:endParaRP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3383" name="Group 39"/>
          <p:cNvGraphicFramePr>
            <a:graphicFrameLocks noGrp="1"/>
          </p:cNvGraphicFramePr>
          <p:nvPr>
            <p:ph idx="1"/>
          </p:nvPr>
        </p:nvGraphicFramePr>
        <p:xfrm>
          <a:off x="381000" y="865188"/>
          <a:ext cx="3997325" cy="4051300"/>
        </p:xfrm>
        <a:graphic>
          <a:graphicData uri="http://schemas.openxmlformats.org/drawingml/2006/table">
            <a:tbl>
              <a:tblPr/>
              <a:tblGrid>
                <a:gridCol w="2209800"/>
                <a:gridCol w="1787323"/>
              </a:tblGrid>
              <a:tr h="706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Regions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UI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(µg/L)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Capital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Coast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Mount.rural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227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Jungle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Country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266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27" name="Text Box 38"/>
          <p:cNvSpPr txBox="1">
            <a:spLocks noChangeArrowheads="1"/>
          </p:cNvSpPr>
          <p:nvPr/>
        </p:nvSpPr>
        <p:spPr bwMode="auto">
          <a:xfrm>
            <a:off x="346075" y="5105400"/>
            <a:ext cx="2701925" cy="1077913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Peru: </a:t>
            </a:r>
            <a:r>
              <a:rPr lang="en-US" sz="1200">
                <a:solidFill>
                  <a:srgbClr val="0000FF"/>
                </a:solidFill>
                <a:latin typeface="Tahoma" pitchFamily="34" charset="0"/>
              </a:rPr>
              <a:t>Rev Peru Med Exp Salud Publica 2010; 27(2):195;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USA: </a:t>
            </a:r>
            <a:r>
              <a:rPr lang="en-US" sz="1200">
                <a:solidFill>
                  <a:srgbClr val="0000FF"/>
                </a:solidFill>
                <a:latin typeface="Tahoma" pitchFamily="34" charset="0"/>
              </a:rPr>
              <a:t>J Nutr 2010; doi:10.34945/jn. 109.1201147</a:t>
            </a:r>
          </a:p>
        </p:txBody>
      </p:sp>
      <p:graphicFrame>
        <p:nvGraphicFramePr>
          <p:cNvPr id="7" name="Group 39"/>
          <p:cNvGraphicFramePr>
            <a:graphicFrameLocks/>
          </p:cNvGraphicFramePr>
          <p:nvPr/>
        </p:nvGraphicFramePr>
        <p:xfrm>
          <a:off x="4419600" y="838200"/>
          <a:ext cx="4419600" cy="4897438"/>
        </p:xfrm>
        <a:graphic>
          <a:graphicData uri="http://schemas.openxmlformats.org/drawingml/2006/table">
            <a:tbl>
              <a:tblPr/>
              <a:tblGrid>
                <a:gridCol w="2466224"/>
                <a:gridCol w="1953376"/>
              </a:tblGrid>
              <a:tr h="710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Group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UI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(µg/L)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Non-pregnant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1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Pregnant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Lactating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Only pregnant women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Salt use: rare/sometimes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151/152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Dairy intake Y/N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100/163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3352800" y="5853113"/>
            <a:ext cx="5562600" cy="400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7030A0"/>
                </a:solidFill>
                <a:latin typeface="Tahoma" pitchFamily="34" charset="0"/>
              </a:rPr>
              <a:t>Why the difference between the two countries?</a:t>
            </a:r>
            <a:endParaRPr lang="en-US" sz="200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8392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solidFill>
                  <a:srgbClr val="FFFF99"/>
                </a:solidFill>
              </a:rPr>
              <a:t>Probably salt sources</a:t>
            </a:r>
            <a:endParaRPr lang="en-US" sz="4000" u="sng" smtClean="0">
              <a:solidFill>
                <a:srgbClr val="FFFF99"/>
              </a:solidFill>
            </a:endParaRP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3383" name="Group 39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305800" cy="3835400"/>
        </p:xfrm>
        <a:graphic>
          <a:graphicData uri="http://schemas.openxmlformats.org/drawingml/2006/table">
            <a:tbl>
              <a:tblPr/>
              <a:tblGrid>
                <a:gridCol w="2209800"/>
                <a:gridCol w="2133600"/>
                <a:gridCol w="2175076"/>
                <a:gridCol w="1787323"/>
              </a:tblGrid>
              <a:tr h="76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Salt source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Developing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In Transition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Industrial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1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Diet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 – 15 %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Processed foods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75 %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7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Household salt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80 %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76 %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 – 15 %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7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Probable intake of household salt (g/d)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 –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 – 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1 - 3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60" name="Text Box 38"/>
          <p:cNvSpPr txBox="1">
            <a:spLocks noChangeArrowheads="1"/>
          </p:cNvSpPr>
          <p:nvPr/>
        </p:nvSpPr>
        <p:spPr bwMode="auto">
          <a:xfrm>
            <a:off x="331788" y="4876800"/>
            <a:ext cx="8610600" cy="400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66"/>
                </a:solidFill>
                <a:latin typeface="Tahoma" pitchFamily="34" charset="0"/>
              </a:rPr>
              <a:t>Cases: </a:t>
            </a: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Developing country=Uganda; in transition=Brazil; Industrial=USA.</a:t>
            </a: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331788" y="5410200"/>
            <a:ext cx="8610600" cy="7080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66"/>
                </a:solidFill>
                <a:latin typeface="Tahoma" pitchFamily="34" charset="0"/>
              </a:rPr>
              <a:t>Conclusion:</a:t>
            </a:r>
            <a:r>
              <a:rPr lang="en-US" sz="2000">
                <a:solidFill>
                  <a:srgbClr val="0000FF"/>
                </a:solidFill>
                <a:latin typeface="Tahoma" pitchFamily="34" charset="0"/>
              </a:rPr>
              <a:t> Salt reduction and iodine-deficiency prevention policies will vary from country to country.   </a:t>
            </a:r>
            <a:r>
              <a:rPr lang="en-US" sz="2000">
                <a:solidFill>
                  <a:srgbClr val="7030A0"/>
                </a:solidFill>
                <a:latin typeface="Tahoma" pitchFamily="34" charset="0"/>
              </a:rPr>
              <a:t>What is required for taking decisions?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6998</TotalTime>
  <Words>544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Symbol</vt:lpstr>
      <vt:lpstr>Wingdings</vt:lpstr>
      <vt:lpstr>Tahoma</vt:lpstr>
      <vt:lpstr>Default Design</vt:lpstr>
      <vt:lpstr>Default Design</vt:lpstr>
      <vt:lpstr>Key Recommendations from WHO  “Salt as a Vehicle of Fortification” 2007  Omar Dary 31-March-2011  PAHO Meeting “Improving Public Health Through the Optimal Intake of Iodine and Sodium”</vt:lpstr>
      <vt:lpstr>Slide 2</vt:lpstr>
      <vt:lpstr>Slide 3</vt:lpstr>
      <vt:lpstr>Slide 4</vt:lpstr>
      <vt:lpstr>Slide 5</vt:lpstr>
      <vt:lpstr>Situation in Guatemala in 2005*</vt:lpstr>
      <vt:lpstr>Situation in Cambodia in 2008*</vt:lpstr>
      <vt:lpstr>Women in Peru (2008) and USA (2001-6)</vt:lpstr>
      <vt:lpstr>Probably salt sources</vt:lpstr>
      <vt:lpstr>Understanding the UI levels</vt:lpstr>
    </vt:vector>
  </TitlesOfParts>
  <Company>AED - Information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mhillenbrand</dc:creator>
  <cp:lastModifiedBy>legeticb</cp:lastModifiedBy>
  <cp:revision>1135</cp:revision>
  <cp:lastPrinted>2011-03-30T03:54:17Z</cp:lastPrinted>
  <dcterms:created xsi:type="dcterms:W3CDTF">2008-02-27T15:33:43Z</dcterms:created>
  <dcterms:modified xsi:type="dcterms:W3CDTF">2011-03-31T12:12:05Z</dcterms:modified>
</cp:coreProperties>
</file>