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9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6298932384342E-2"/>
          <c:y val="3.2051282051282E-2"/>
          <c:w val="0.89234875444839801"/>
          <c:h val="0.70833333333333304"/>
        </c:manualLayout>
      </c:layout>
      <c:barChart>
        <c:barDir val="col"/>
        <c:grouping val="clustered"/>
        <c:varyColors val="0"/>
        <c:ser>
          <c:idx val="10"/>
          <c:order val="0"/>
          <c:tx>
            <c:strRef>
              <c:f>Sheet1!$A$2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00FF00"/>
            </a:solidFill>
            <a:ln w="12207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66226703263807E-3"/>
                  <c:y val="3.58041490285691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843295660424299E-3"/>
                  <c:y val="-7.89414401188344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6084125979083E-3"/>
                  <c:y val="-1.8042731873517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2703266884190404E-4"/>
                  <c:y val="9.57397738184917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414">
                <a:noFill/>
              </a:ln>
            </c:spPr>
            <c:txPr>
              <a:bodyPr/>
              <a:lstStyle/>
              <a:p>
                <a:pPr>
                  <a:defRPr sz="127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%Unidades notificadoras</c:v>
                </c:pt>
                <c:pt idx="1">
                  <c:v>% casos con investigación adecuada</c:v>
                </c:pt>
                <c:pt idx="2">
                  <c:v>% casos con muestra adecuada</c:v>
                </c:pt>
                <c:pt idx="3">
                  <c:v>% muestras en laboratorios &lt;=5 días</c:v>
                </c:pt>
                <c:pt idx="4">
                  <c:v>% resultados de laboratorio reportados  &lt;=4 días</c:v>
                </c:pt>
              </c:strCache>
            </c:strRef>
          </c:cat>
          <c:val>
            <c:numRef>
              <c:f>Sheet1!$B$2:$F$2</c:f>
            </c:numRef>
          </c:val>
        </c:ser>
        <c:ser>
          <c:idx val="11"/>
          <c:order val="1"/>
          <c:tx>
            <c:strRef>
              <c:f>Sheet1!$A$3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00FFFF"/>
            </a:solidFill>
            <a:ln w="12207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7.1724221021478198E-4"/>
                  <c:y val="6.72133148549270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7421524804756401E-3"/>
                  <c:y val="-9.08001418318342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3186641742242099E-3"/>
                  <c:y val="-1.67401342704525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8418356263237599E-4"/>
                  <c:y val="-5.00940139247988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414">
                <a:noFill/>
              </a:ln>
            </c:spPr>
            <c:txPr>
              <a:bodyPr/>
              <a:lstStyle/>
              <a:p>
                <a:pPr>
                  <a:defRPr sz="127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%Unidades notificadoras</c:v>
                </c:pt>
                <c:pt idx="1">
                  <c:v>% casos con investigación adecuada</c:v>
                </c:pt>
                <c:pt idx="2">
                  <c:v>% casos con muestra adecuada</c:v>
                </c:pt>
                <c:pt idx="3">
                  <c:v>% muestras en laboratorios &lt;=5 días</c:v>
                </c:pt>
                <c:pt idx="4">
                  <c:v>% resultados de laboratorio reportados  &lt;=4 días</c:v>
                </c:pt>
              </c:strCache>
            </c:strRef>
          </c:cat>
          <c:val>
            <c:numRef>
              <c:f>Sheet1!$B$3:$F$3</c:f>
            </c:numRef>
          </c:val>
        </c:ser>
        <c:ser>
          <c:idx val="12"/>
          <c:order val="2"/>
          <c:tx>
            <c:strRef>
              <c:f>Sheet1!$A$4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993300"/>
            </a:solidFill>
            <a:ln w="12207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1.08538540934553E-3"/>
                  <c:y val="-2.74452988283773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309362490014801E-3"/>
                  <c:y val="2.2586272177303401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07447942749926E-4"/>
                  <c:y val="-1.116326572272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1529987824059202E-3"/>
                  <c:y val="-5.42609532374405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414">
                <a:noFill/>
              </a:ln>
            </c:spPr>
            <c:txPr>
              <a:bodyPr/>
              <a:lstStyle/>
              <a:p>
                <a:pPr>
                  <a:defRPr sz="127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%Unidades notificadoras</c:v>
                </c:pt>
                <c:pt idx="1">
                  <c:v>% casos con investigación adecuada</c:v>
                </c:pt>
                <c:pt idx="2">
                  <c:v>% casos con muestra adecuada</c:v>
                </c:pt>
                <c:pt idx="3">
                  <c:v>% muestras en laboratorios &lt;=5 días</c:v>
                </c:pt>
                <c:pt idx="4">
                  <c:v>% resultados de laboratorio reportados  &lt;=4 días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83</c:v>
                </c:pt>
                <c:pt idx="1">
                  <c:v>80</c:v>
                </c:pt>
                <c:pt idx="2">
                  <c:v>92</c:v>
                </c:pt>
                <c:pt idx="3">
                  <c:v>76</c:v>
                </c:pt>
                <c:pt idx="4">
                  <c:v>86</c:v>
                </c:pt>
              </c:numCache>
            </c:numRef>
          </c:val>
        </c:ser>
        <c:ser>
          <c:idx val="13"/>
          <c:order val="3"/>
          <c:tx>
            <c:strRef>
              <c:f>Sheet1!$A$5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FF9900"/>
            </a:solidFill>
            <a:ln w="12207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4414">
                <a:noFill/>
              </a:ln>
            </c:spPr>
            <c:txPr>
              <a:bodyPr/>
              <a:lstStyle/>
              <a:p>
                <a:pPr>
                  <a:defRPr sz="127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%Unidades notificadoras</c:v>
                </c:pt>
                <c:pt idx="1">
                  <c:v>% casos con investigación adecuada</c:v>
                </c:pt>
                <c:pt idx="2">
                  <c:v>% casos con muestra adecuada</c:v>
                </c:pt>
                <c:pt idx="3">
                  <c:v>% muestras en laboratorios &lt;=5 días</c:v>
                </c:pt>
                <c:pt idx="4">
                  <c:v>% resultados de laboratorio reportados  &lt;=4 días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79</c:v>
                </c:pt>
                <c:pt idx="1">
                  <c:v>79</c:v>
                </c:pt>
                <c:pt idx="2">
                  <c:v>97</c:v>
                </c:pt>
                <c:pt idx="3">
                  <c:v>85</c:v>
                </c:pt>
                <c:pt idx="4">
                  <c:v>83</c:v>
                </c:pt>
              </c:numCache>
            </c:numRef>
          </c:val>
        </c:ser>
        <c:ser>
          <c:idx val="14"/>
          <c:order val="4"/>
          <c:tx>
            <c:strRef>
              <c:f>Sheet1!$A$6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08080"/>
            </a:solidFill>
            <a:ln w="12207">
              <a:solidFill>
                <a:schemeClr val="tx1">
                  <a:alpha val="99000"/>
                </a:schemeClr>
              </a:solidFill>
              <a:prstDash val="solid"/>
            </a:ln>
          </c:spPr>
          <c:invertIfNegative val="0"/>
          <c:dLbls>
            <c:spPr>
              <a:noFill/>
              <a:ln w="24414">
                <a:noFill/>
              </a:ln>
            </c:spPr>
            <c:txPr>
              <a:bodyPr/>
              <a:lstStyle/>
              <a:p>
                <a:pPr>
                  <a:defRPr sz="127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%Unidades notificadoras</c:v>
                </c:pt>
                <c:pt idx="1">
                  <c:v>% casos con investigación adecuada</c:v>
                </c:pt>
                <c:pt idx="2">
                  <c:v>% casos con muestra adecuada</c:v>
                </c:pt>
                <c:pt idx="3">
                  <c:v>% muestras en laboratorios &lt;=5 días</c:v>
                </c:pt>
                <c:pt idx="4">
                  <c:v>% resultados de laboratorio reportados  &lt;=4 días</c:v>
                </c:pt>
              </c:strCache>
            </c:strRef>
          </c:cat>
          <c:val>
            <c:numRef>
              <c:f>Sheet1!$B$6:$F$6</c:f>
              <c:numCache>
                <c:formatCode>General</c:formatCode>
                <c:ptCount val="5"/>
                <c:pt idx="0">
                  <c:v>70</c:v>
                </c:pt>
                <c:pt idx="1">
                  <c:v>77</c:v>
                </c:pt>
                <c:pt idx="2">
                  <c:v>95</c:v>
                </c:pt>
                <c:pt idx="3">
                  <c:v>66</c:v>
                </c:pt>
                <c:pt idx="4">
                  <c:v>67</c:v>
                </c:pt>
              </c:numCache>
            </c:numRef>
          </c:val>
        </c:ser>
        <c:ser>
          <c:idx val="0"/>
          <c:order val="5"/>
          <c:tx>
            <c:strRef>
              <c:f>Sheet1!$A$7</c:f>
              <c:strCache>
                <c:ptCount val="1"/>
                <c:pt idx="0">
                  <c:v>2014</c:v>
                </c:pt>
              </c:strCache>
            </c:strRef>
          </c:tx>
          <c:spPr>
            <a:ln>
              <a:solidFill>
                <a:schemeClr val="tx1">
                  <a:alpha val="99000"/>
                </a:schemeClr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%Unidades notificadoras</c:v>
                </c:pt>
                <c:pt idx="1">
                  <c:v>% casos con investigación adecuada</c:v>
                </c:pt>
                <c:pt idx="2">
                  <c:v>% casos con muestra adecuada</c:v>
                </c:pt>
                <c:pt idx="3">
                  <c:v>% muestras en laboratorios &lt;=5 días</c:v>
                </c:pt>
                <c:pt idx="4">
                  <c:v>% resultados de laboratorio reportados  &lt;=4 días</c:v>
                </c:pt>
              </c:strCache>
            </c:strRef>
          </c:cat>
          <c:val>
            <c:numRef>
              <c:f>Sheet1!$B$7:$F$7</c:f>
              <c:numCache>
                <c:formatCode>0</c:formatCode>
                <c:ptCount val="5"/>
                <c:pt idx="0">
                  <c:v>70.31304406980324</c:v>
                </c:pt>
                <c:pt idx="1">
                  <c:v>81.910921961907974</c:v>
                </c:pt>
                <c:pt idx="2">
                  <c:v>86.051096872284973</c:v>
                </c:pt>
                <c:pt idx="3">
                  <c:v>77.650358384013884</c:v>
                </c:pt>
                <c:pt idx="4">
                  <c:v>69.915453953084267</c:v>
                </c:pt>
              </c:numCache>
            </c:numRef>
          </c:val>
        </c:ser>
        <c:ser>
          <c:idx val="1"/>
          <c:order val="6"/>
          <c:tx>
            <c:strRef>
              <c:f>Sheet1!$A$8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>
                  <a:alpha val="99000"/>
                </a:schemeClr>
              </a:solidFill>
            </a:ln>
          </c:spPr>
          <c:invertIfNegative val="0"/>
          <c:dLbls>
            <c:txPr>
              <a:bodyPr/>
              <a:lstStyle/>
              <a:p>
                <a:pPr algn="ctr">
                  <a:defRPr lang="en-US" sz="1200" b="1" i="0" u="none" strike="noStrike" kern="1200" baseline="0">
                    <a:solidFill>
                      <a:prstClr val="black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%Unidades notificadoras</c:v>
                </c:pt>
                <c:pt idx="1">
                  <c:v>% casos con investigación adecuada</c:v>
                </c:pt>
                <c:pt idx="2">
                  <c:v>% casos con muestra adecuada</c:v>
                </c:pt>
                <c:pt idx="3">
                  <c:v>% muestras en laboratorios &lt;=5 días</c:v>
                </c:pt>
                <c:pt idx="4">
                  <c:v>% resultados de laboratorio reportados  &lt;=4 días</c:v>
                </c:pt>
              </c:strCache>
            </c:strRef>
          </c:cat>
          <c:val>
            <c:numRef>
              <c:f>Sheet1!$B$8:$F$8</c:f>
              <c:numCache>
                <c:formatCode>General</c:formatCode>
                <c:ptCount val="5"/>
                <c:pt idx="0">
                  <c:v>90</c:v>
                </c:pt>
                <c:pt idx="1">
                  <c:v>80</c:v>
                </c:pt>
                <c:pt idx="2">
                  <c:v>85</c:v>
                </c:pt>
                <c:pt idx="3">
                  <c:v>80</c:v>
                </c:pt>
                <c:pt idx="4">
                  <c:v>65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112775552"/>
        <c:axId val="112777088"/>
      </c:barChart>
      <c:catAx>
        <c:axId val="112775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20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7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777088"/>
        <c:crosses val="autoZero"/>
        <c:auto val="1"/>
        <c:lblAlgn val="ctr"/>
        <c:lblOffset val="20"/>
        <c:tickLblSkip val="1"/>
        <c:tickMarkSkip val="1"/>
        <c:noMultiLvlLbl val="0"/>
      </c:catAx>
      <c:valAx>
        <c:axId val="112777088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27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 err="1" smtClean="0"/>
                  <a:t>Porcentaje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"/>
              <c:y val="0.28685897435897401"/>
            </c:manualLayout>
          </c:layout>
          <c:overlay val="0"/>
          <c:spPr>
            <a:noFill/>
            <a:ln w="24414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1220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7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775552"/>
        <c:crosses val="autoZero"/>
        <c:crossBetween val="between"/>
        <c:majorUnit val="20"/>
      </c:valAx>
      <c:spPr>
        <a:noFill/>
        <a:ln w="24414">
          <a:noFill/>
        </a:ln>
      </c:spPr>
    </c:plotArea>
    <c:legend>
      <c:legendPos val="b"/>
      <c:layout>
        <c:manualLayout>
          <c:xMode val="edge"/>
          <c:yMode val="edge"/>
          <c:x val="0.27262840665250099"/>
          <c:y val="0.91286670883591003"/>
          <c:w val="0.41363669445122286"/>
          <c:h val="5.9909045302855152E-2"/>
        </c:manualLayout>
      </c:layout>
      <c:overlay val="0"/>
      <c:spPr>
        <a:noFill/>
        <a:ln w="3052">
          <a:solidFill>
            <a:schemeClr val="tx1"/>
          </a:solidFill>
          <a:prstDash val="solid"/>
        </a:ln>
      </c:spPr>
      <c:txPr>
        <a:bodyPr/>
        <a:lstStyle/>
        <a:p>
          <a:pPr>
            <a:defRPr sz="141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6" b="1" i="0" u="none" strike="noStrike" baseline="0">
          <a:solidFill>
            <a:srgbClr val="FFFFFF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50CE9-5063-4BCB-B55E-C87303A8DAA6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786A2-0809-4F33-B2F7-141E005D2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8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68" indent="-28571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74" indent="-22857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23" indent="-22857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73" indent="-22857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322" indent="-2285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471" indent="-2285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20" indent="-2285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770" indent="-2285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A89F2A-15F7-4365-B77E-C398A18EE0FB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4113212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69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165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43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88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30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06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5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345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67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134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4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0A80F-EE0B-4AC1-8534-A5EC907407B6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59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177800" y="762000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1600" b="1"/>
          </a:p>
        </p:txBody>
      </p:sp>
      <p:grpSp>
        <p:nvGrpSpPr>
          <p:cNvPr id="2051" name="Group 10"/>
          <p:cNvGrpSpPr>
            <a:grpSpLocks/>
          </p:cNvGrpSpPr>
          <p:nvPr/>
        </p:nvGrpSpPr>
        <p:grpSpPr bwMode="auto">
          <a:xfrm>
            <a:off x="355600" y="1498600"/>
            <a:ext cx="8408988" cy="4584700"/>
            <a:chOff x="213" y="963"/>
            <a:chExt cx="5297" cy="2888"/>
          </a:xfrm>
        </p:grpSpPr>
        <p:graphicFrame>
          <p:nvGraphicFramePr>
            <p:cNvPr id="2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3914588"/>
                </p:ext>
              </p:extLst>
            </p:nvPr>
          </p:nvGraphicFramePr>
          <p:xfrm>
            <a:off x="213" y="963"/>
            <a:ext cx="5297" cy="28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057" name="Line 5"/>
            <p:cNvSpPr>
              <a:spLocks noChangeShapeType="1"/>
            </p:cNvSpPr>
            <p:nvPr/>
          </p:nvSpPr>
          <p:spPr bwMode="auto">
            <a:xfrm>
              <a:off x="612" y="1449"/>
              <a:ext cx="4848" cy="1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60663" y="228600"/>
            <a:ext cx="8326125" cy="954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76" tIns="45688" rIns="91376" bIns="45688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PE" sz="2800" b="1" dirty="0">
                <a:solidFill>
                  <a:srgbClr val="333399"/>
                </a:solidFill>
                <a:latin typeface="Arial"/>
              </a:rPr>
              <a:t>Indicadores del Sistema de Vigilancia Integrado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PE" sz="2800" b="1" dirty="0" smtClean="0">
                <a:solidFill>
                  <a:srgbClr val="333399"/>
                </a:solidFill>
                <a:latin typeface="Arial"/>
              </a:rPr>
              <a:t>Sarampión-</a:t>
            </a:r>
            <a:r>
              <a:rPr lang="en-US" sz="2800" b="1" dirty="0">
                <a:solidFill>
                  <a:srgbClr val="333399"/>
                </a:solidFill>
                <a:latin typeface="Arial"/>
              </a:rPr>
              <a:t>Rubéola</a:t>
            </a:r>
            <a:r>
              <a:rPr lang="es-PE" sz="2800" b="1" dirty="0" smtClean="0">
                <a:solidFill>
                  <a:srgbClr val="333399"/>
                </a:solidFill>
                <a:latin typeface="Arial"/>
              </a:rPr>
              <a:t>, </a:t>
            </a:r>
            <a:r>
              <a:rPr lang="es-PE" sz="2800" b="1" dirty="0">
                <a:solidFill>
                  <a:srgbClr val="333399"/>
                </a:solidFill>
                <a:latin typeface="Arial"/>
              </a:rPr>
              <a:t>Las Américas</a:t>
            </a:r>
            <a:r>
              <a:rPr lang="en-US" altLang="en-US" sz="2800" b="1" dirty="0">
                <a:solidFill>
                  <a:srgbClr val="333399"/>
                </a:solidFill>
                <a:latin typeface="Arial"/>
              </a:rPr>
              <a:t>, </a:t>
            </a:r>
            <a:r>
              <a:rPr lang="en-US" altLang="en-US" sz="2800" b="1" dirty="0" smtClean="0">
                <a:solidFill>
                  <a:srgbClr val="333399"/>
                </a:solidFill>
                <a:latin typeface="Arial"/>
              </a:rPr>
              <a:t>2011-2015*</a:t>
            </a:r>
            <a:endParaRPr lang="en-US" altLang="en-US" sz="2800" b="1" dirty="0">
              <a:solidFill>
                <a:srgbClr val="333399"/>
              </a:solidFill>
              <a:latin typeface="Arial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79704" y="6386377"/>
            <a:ext cx="3811295" cy="400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60" tIns="45680" rIns="91360" bIns="45680">
            <a:spAutoFit/>
          </a:bodyPr>
          <a:lstStyle>
            <a:lvl1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000" dirty="0" err="1" smtClean="0">
                <a:solidFill>
                  <a:schemeClr val="tx1"/>
                </a:solidFill>
              </a:rPr>
              <a:t>Fuente</a:t>
            </a:r>
            <a:r>
              <a:rPr lang="en-US" altLang="en-US" sz="1000" dirty="0" smtClean="0">
                <a:solidFill>
                  <a:schemeClr val="tx1"/>
                </a:solidFill>
              </a:rPr>
              <a:t>: </a:t>
            </a:r>
            <a:r>
              <a:rPr lang="en-US" altLang="en-US" sz="1000" dirty="0">
                <a:solidFill>
                  <a:schemeClr val="tx1"/>
                </a:solidFill>
              </a:rPr>
              <a:t>MESS, ISIS </a:t>
            </a:r>
            <a:r>
              <a:rPr lang="en-US" altLang="en-US" sz="1000" dirty="0" smtClean="0">
                <a:solidFill>
                  <a:schemeClr val="tx1"/>
                </a:solidFill>
              </a:rPr>
              <a:t>e </a:t>
            </a:r>
            <a:r>
              <a:rPr lang="en-US" altLang="en-US" sz="1000" dirty="0" err="1" smtClean="0">
                <a:solidFill>
                  <a:schemeClr val="tx1"/>
                </a:solidFill>
              </a:rPr>
              <a:t>informe</a:t>
            </a:r>
            <a:r>
              <a:rPr lang="en-US" altLang="en-US" sz="1000" dirty="0" smtClean="0">
                <a:solidFill>
                  <a:schemeClr val="tx1"/>
                </a:solidFill>
              </a:rPr>
              <a:t> de los </a:t>
            </a:r>
            <a:r>
              <a:rPr lang="en-US" altLang="en-US" sz="1000" dirty="0" err="1" smtClean="0">
                <a:solidFill>
                  <a:schemeClr val="tx1"/>
                </a:solidFill>
              </a:rPr>
              <a:t>países</a:t>
            </a:r>
            <a:r>
              <a:rPr lang="en-US" altLang="en-US" sz="1000" dirty="0" smtClean="0">
                <a:solidFill>
                  <a:schemeClr val="tx1"/>
                </a:solidFill>
              </a:rPr>
              <a:t>.</a:t>
            </a:r>
          </a:p>
          <a:p>
            <a:pPr eaLnBrk="1" hangingPunct="1"/>
            <a:r>
              <a:rPr lang="en-US" altLang="en-US" sz="1000" dirty="0" smtClean="0">
                <a:solidFill>
                  <a:schemeClr val="tx1"/>
                </a:solidFill>
              </a:rPr>
              <a:t>* </a:t>
            </a:r>
            <a:r>
              <a:rPr lang="es-ES" altLang="en-US" sz="1000" dirty="0" smtClean="0">
                <a:solidFill>
                  <a:schemeClr val="tx1"/>
                </a:solidFill>
              </a:rPr>
              <a:t>Datos </a:t>
            </a:r>
            <a:r>
              <a:rPr lang="es-ES" altLang="en-US" sz="1000" dirty="0">
                <a:solidFill>
                  <a:schemeClr val="tx1"/>
                </a:solidFill>
              </a:rPr>
              <a:t>reportados hasta la semana epidemiológica </a:t>
            </a:r>
            <a:r>
              <a:rPr lang="es-ES" altLang="en-US" sz="1000" dirty="0" smtClean="0">
                <a:solidFill>
                  <a:schemeClr val="tx1"/>
                </a:solidFill>
              </a:rPr>
              <a:t>32, </a:t>
            </a:r>
            <a:r>
              <a:rPr lang="es-ES" altLang="en-US" sz="1000" dirty="0">
                <a:solidFill>
                  <a:schemeClr val="tx1"/>
                </a:solidFill>
              </a:rPr>
              <a:t>2015</a:t>
            </a:r>
            <a:endParaRPr lang="en-US" alt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64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41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27</cp:revision>
  <dcterms:created xsi:type="dcterms:W3CDTF">2014-07-03T18:31:43Z</dcterms:created>
  <dcterms:modified xsi:type="dcterms:W3CDTF">2015-08-28T14:26:39Z</dcterms:modified>
</cp:coreProperties>
</file>