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7" d="100"/>
          <a:sy n="77" d="100"/>
        </p:scale>
        <p:origin x="-936"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Pop2015</c:v>
                </c:pt>
              </c:strCache>
            </c:strRef>
          </c:tx>
          <c:spPr>
            <a:solidFill>
              <a:schemeClr val="accent1"/>
            </a:solidFill>
          </c:spPr>
          <c:invertIfNegative val="0"/>
          <c:cat>
            <c:strRef>
              <c:f>Sheet1!$A$2:$A$25</c:f>
              <c:strCache>
                <c:ptCount val="24"/>
                <c:pt idx="0">
                  <c:v>ARG</c:v>
                </c:pt>
                <c:pt idx="1">
                  <c:v>BOL</c:v>
                </c:pt>
                <c:pt idx="2">
                  <c:v>BRA</c:v>
                </c:pt>
                <c:pt idx="3">
                  <c:v>CAR</c:v>
                </c:pt>
                <c:pt idx="4">
                  <c:v>CHL</c:v>
                </c:pt>
                <c:pt idx="5">
                  <c:v>COL</c:v>
                </c:pt>
                <c:pt idx="6">
                  <c:v>CRI</c:v>
                </c:pt>
                <c:pt idx="7">
                  <c:v>CUB</c:v>
                </c:pt>
                <c:pt idx="8">
                  <c:v>DOM</c:v>
                </c:pt>
                <c:pt idx="9">
                  <c:v>ECU</c:v>
                </c:pt>
                <c:pt idx="10">
                  <c:v>GLP</c:v>
                </c:pt>
                <c:pt idx="11">
                  <c:v>GTM</c:v>
                </c:pt>
                <c:pt idx="12">
                  <c:v>GUF</c:v>
                </c:pt>
                <c:pt idx="13">
                  <c:v>HND</c:v>
                </c:pt>
                <c:pt idx="14">
                  <c:v>HTI</c:v>
                </c:pt>
                <c:pt idx="15">
                  <c:v>MEX</c:v>
                </c:pt>
                <c:pt idx="16">
                  <c:v>MTQ</c:v>
                </c:pt>
                <c:pt idx="17">
                  <c:v>NIC</c:v>
                </c:pt>
                <c:pt idx="18">
                  <c:v>PAN</c:v>
                </c:pt>
                <c:pt idx="19">
                  <c:v>PER</c:v>
                </c:pt>
                <c:pt idx="20">
                  <c:v>PRY</c:v>
                </c:pt>
                <c:pt idx="21">
                  <c:v>SLV</c:v>
                </c:pt>
                <c:pt idx="22">
                  <c:v>URY</c:v>
                </c:pt>
                <c:pt idx="23">
                  <c:v>VEN</c:v>
                </c:pt>
              </c:strCache>
            </c:strRef>
          </c:cat>
          <c:val>
            <c:numRef>
              <c:f>Sheet1!$B$2:$B$25</c:f>
            </c:numRef>
          </c:val>
        </c:ser>
        <c:ser>
          <c:idx val="1"/>
          <c:order val="1"/>
          <c:tx>
            <c:strRef>
              <c:f>Sheet1!$C$1</c:f>
              <c:strCache>
                <c:ptCount val="1"/>
                <c:pt idx="0">
                  <c:v>Pop2016</c:v>
                </c:pt>
              </c:strCache>
            </c:strRef>
          </c:tx>
          <c:invertIfNegative val="0"/>
          <c:cat>
            <c:strRef>
              <c:f>Sheet1!$A$2:$A$25</c:f>
              <c:strCache>
                <c:ptCount val="24"/>
                <c:pt idx="0">
                  <c:v>ARG</c:v>
                </c:pt>
                <c:pt idx="1">
                  <c:v>BOL</c:v>
                </c:pt>
                <c:pt idx="2">
                  <c:v>BRA</c:v>
                </c:pt>
                <c:pt idx="3">
                  <c:v>CAR</c:v>
                </c:pt>
                <c:pt idx="4">
                  <c:v>CHL</c:v>
                </c:pt>
                <c:pt idx="5">
                  <c:v>COL</c:v>
                </c:pt>
                <c:pt idx="6">
                  <c:v>CRI</c:v>
                </c:pt>
                <c:pt idx="7">
                  <c:v>CUB</c:v>
                </c:pt>
                <c:pt idx="8">
                  <c:v>DOM</c:v>
                </c:pt>
                <c:pt idx="9">
                  <c:v>ECU</c:v>
                </c:pt>
                <c:pt idx="10">
                  <c:v>GLP</c:v>
                </c:pt>
                <c:pt idx="11">
                  <c:v>GTM</c:v>
                </c:pt>
                <c:pt idx="12">
                  <c:v>GUF</c:v>
                </c:pt>
                <c:pt idx="13">
                  <c:v>HND</c:v>
                </c:pt>
                <c:pt idx="14">
                  <c:v>HTI</c:v>
                </c:pt>
                <c:pt idx="15">
                  <c:v>MEX</c:v>
                </c:pt>
                <c:pt idx="16">
                  <c:v>MTQ</c:v>
                </c:pt>
                <c:pt idx="17">
                  <c:v>NIC</c:v>
                </c:pt>
                <c:pt idx="18">
                  <c:v>PAN</c:v>
                </c:pt>
                <c:pt idx="19">
                  <c:v>PER</c:v>
                </c:pt>
                <c:pt idx="20">
                  <c:v>PRY</c:v>
                </c:pt>
                <c:pt idx="21">
                  <c:v>SLV</c:v>
                </c:pt>
                <c:pt idx="22">
                  <c:v>URY</c:v>
                </c:pt>
                <c:pt idx="23">
                  <c:v>VEN</c:v>
                </c:pt>
              </c:strCache>
            </c:strRef>
          </c:cat>
          <c:val>
            <c:numRef>
              <c:f>Sheet1!$C$2:$C$25</c:f>
            </c:numRef>
          </c:val>
        </c:ser>
        <c:ser>
          <c:idx val="2"/>
          <c:order val="2"/>
          <c:tx>
            <c:strRef>
              <c:f>Sheet1!$D$1</c:f>
              <c:strCache>
                <c:ptCount val="1"/>
                <c:pt idx="0">
                  <c:v>Cases2015</c:v>
                </c:pt>
              </c:strCache>
            </c:strRef>
          </c:tx>
          <c:invertIfNegative val="0"/>
          <c:cat>
            <c:strRef>
              <c:f>Sheet1!$A$2:$A$25</c:f>
              <c:strCache>
                <c:ptCount val="24"/>
                <c:pt idx="0">
                  <c:v>ARG</c:v>
                </c:pt>
                <c:pt idx="1">
                  <c:v>BOL</c:v>
                </c:pt>
                <c:pt idx="2">
                  <c:v>BRA</c:v>
                </c:pt>
                <c:pt idx="3">
                  <c:v>CAR</c:v>
                </c:pt>
                <c:pt idx="4">
                  <c:v>CHL</c:v>
                </c:pt>
                <c:pt idx="5">
                  <c:v>COL</c:v>
                </c:pt>
                <c:pt idx="6">
                  <c:v>CRI</c:v>
                </c:pt>
                <c:pt idx="7">
                  <c:v>CUB</c:v>
                </c:pt>
                <c:pt idx="8">
                  <c:v>DOM</c:v>
                </c:pt>
                <c:pt idx="9">
                  <c:v>ECU</c:v>
                </c:pt>
                <c:pt idx="10">
                  <c:v>GLP</c:v>
                </c:pt>
                <c:pt idx="11">
                  <c:v>GTM</c:v>
                </c:pt>
                <c:pt idx="12">
                  <c:v>GUF</c:v>
                </c:pt>
                <c:pt idx="13">
                  <c:v>HND</c:v>
                </c:pt>
                <c:pt idx="14">
                  <c:v>HTI</c:v>
                </c:pt>
                <c:pt idx="15">
                  <c:v>MEX</c:v>
                </c:pt>
                <c:pt idx="16">
                  <c:v>MTQ</c:v>
                </c:pt>
                <c:pt idx="17">
                  <c:v>NIC</c:v>
                </c:pt>
                <c:pt idx="18">
                  <c:v>PAN</c:v>
                </c:pt>
                <c:pt idx="19">
                  <c:v>PER</c:v>
                </c:pt>
                <c:pt idx="20">
                  <c:v>PRY</c:v>
                </c:pt>
                <c:pt idx="21">
                  <c:v>SLV</c:v>
                </c:pt>
                <c:pt idx="22">
                  <c:v>URY</c:v>
                </c:pt>
                <c:pt idx="23">
                  <c:v>VEN</c:v>
                </c:pt>
              </c:strCache>
            </c:strRef>
          </c:cat>
          <c:val>
            <c:numRef>
              <c:f>Sheet1!$D$2:$D$25</c:f>
            </c:numRef>
          </c:val>
        </c:ser>
        <c:ser>
          <c:idx val="3"/>
          <c:order val="3"/>
          <c:tx>
            <c:strRef>
              <c:f>Sheet1!$E$1</c:f>
              <c:strCache>
                <c:ptCount val="1"/>
                <c:pt idx="0">
                  <c:v>Cases2016</c:v>
                </c:pt>
              </c:strCache>
            </c:strRef>
          </c:tx>
          <c:invertIfNegative val="0"/>
          <c:cat>
            <c:strRef>
              <c:f>Sheet1!$A$2:$A$25</c:f>
              <c:strCache>
                <c:ptCount val="24"/>
                <c:pt idx="0">
                  <c:v>ARG</c:v>
                </c:pt>
                <c:pt idx="1">
                  <c:v>BOL</c:v>
                </c:pt>
                <c:pt idx="2">
                  <c:v>BRA</c:v>
                </c:pt>
                <c:pt idx="3">
                  <c:v>CAR</c:v>
                </c:pt>
                <c:pt idx="4">
                  <c:v>CHL</c:v>
                </c:pt>
                <c:pt idx="5">
                  <c:v>COL</c:v>
                </c:pt>
                <c:pt idx="6">
                  <c:v>CRI</c:v>
                </c:pt>
                <c:pt idx="7">
                  <c:v>CUB</c:v>
                </c:pt>
                <c:pt idx="8">
                  <c:v>DOM</c:v>
                </c:pt>
                <c:pt idx="9">
                  <c:v>ECU</c:v>
                </c:pt>
                <c:pt idx="10">
                  <c:v>GLP</c:v>
                </c:pt>
                <c:pt idx="11">
                  <c:v>GTM</c:v>
                </c:pt>
                <c:pt idx="12">
                  <c:v>GUF</c:v>
                </c:pt>
                <c:pt idx="13">
                  <c:v>HND</c:v>
                </c:pt>
                <c:pt idx="14">
                  <c:v>HTI</c:v>
                </c:pt>
                <c:pt idx="15">
                  <c:v>MEX</c:v>
                </c:pt>
                <c:pt idx="16">
                  <c:v>MTQ</c:v>
                </c:pt>
                <c:pt idx="17">
                  <c:v>NIC</c:v>
                </c:pt>
                <c:pt idx="18">
                  <c:v>PAN</c:v>
                </c:pt>
                <c:pt idx="19">
                  <c:v>PER</c:v>
                </c:pt>
                <c:pt idx="20">
                  <c:v>PRY</c:v>
                </c:pt>
                <c:pt idx="21">
                  <c:v>SLV</c:v>
                </c:pt>
                <c:pt idx="22">
                  <c:v>URY</c:v>
                </c:pt>
                <c:pt idx="23">
                  <c:v>VEN</c:v>
                </c:pt>
              </c:strCache>
            </c:strRef>
          </c:cat>
          <c:val>
            <c:numRef>
              <c:f>Sheet1!$E$2:$E$25</c:f>
            </c:numRef>
          </c:val>
        </c:ser>
        <c:ser>
          <c:idx val="4"/>
          <c:order val="4"/>
          <c:tx>
            <c:strRef>
              <c:f>Sheet1!$F$1</c:f>
              <c:strCache>
                <c:ptCount val="1"/>
                <c:pt idx="0">
                  <c:v>2015</c:v>
                </c:pt>
              </c:strCache>
            </c:strRef>
          </c:tx>
          <c:spPr>
            <a:solidFill>
              <a:srgbClr val="0070C0"/>
            </a:solidFill>
          </c:spPr>
          <c:invertIfNegative val="0"/>
          <c:cat>
            <c:strRef>
              <c:f>Sheet1!$A$2:$A$25</c:f>
              <c:strCache>
                <c:ptCount val="24"/>
                <c:pt idx="0">
                  <c:v>ARG</c:v>
                </c:pt>
                <c:pt idx="1">
                  <c:v>BOL</c:v>
                </c:pt>
                <c:pt idx="2">
                  <c:v>BRA</c:v>
                </c:pt>
                <c:pt idx="3">
                  <c:v>CAR</c:v>
                </c:pt>
                <c:pt idx="4">
                  <c:v>CHL</c:v>
                </c:pt>
                <c:pt idx="5">
                  <c:v>COL</c:v>
                </c:pt>
                <c:pt idx="6">
                  <c:v>CRI</c:v>
                </c:pt>
                <c:pt idx="7">
                  <c:v>CUB</c:v>
                </c:pt>
                <c:pt idx="8">
                  <c:v>DOM</c:v>
                </c:pt>
                <c:pt idx="9">
                  <c:v>ECU</c:v>
                </c:pt>
                <c:pt idx="10">
                  <c:v>GLP</c:v>
                </c:pt>
                <c:pt idx="11">
                  <c:v>GTM</c:v>
                </c:pt>
                <c:pt idx="12">
                  <c:v>GUF</c:v>
                </c:pt>
                <c:pt idx="13">
                  <c:v>HND</c:v>
                </c:pt>
                <c:pt idx="14">
                  <c:v>HTI</c:v>
                </c:pt>
                <c:pt idx="15">
                  <c:v>MEX</c:v>
                </c:pt>
                <c:pt idx="16">
                  <c:v>MTQ</c:v>
                </c:pt>
                <c:pt idx="17">
                  <c:v>NIC</c:v>
                </c:pt>
                <c:pt idx="18">
                  <c:v>PAN</c:v>
                </c:pt>
                <c:pt idx="19">
                  <c:v>PER</c:v>
                </c:pt>
                <c:pt idx="20">
                  <c:v>PRY</c:v>
                </c:pt>
                <c:pt idx="21">
                  <c:v>SLV</c:v>
                </c:pt>
                <c:pt idx="22">
                  <c:v>URY</c:v>
                </c:pt>
                <c:pt idx="23">
                  <c:v>VEN</c:v>
                </c:pt>
              </c:strCache>
            </c:strRef>
          </c:cat>
          <c:val>
            <c:numRef>
              <c:f>Sheet1!$F$2:$F$25</c:f>
              <c:numCache>
                <c:formatCode>0.00</c:formatCode>
                <c:ptCount val="24"/>
                <c:pt idx="0">
                  <c:v>0.17504762850194586</c:v>
                </c:pt>
                <c:pt idx="1">
                  <c:v>0.28905223966533344</c:v>
                </c:pt>
                <c:pt idx="2">
                  <c:v>1.1296742485193281</c:v>
                </c:pt>
                <c:pt idx="3">
                  <c:v>1.3844584063408714</c:v>
                </c:pt>
                <c:pt idx="4">
                  <c:v>0.35101128300696993</c:v>
                </c:pt>
                <c:pt idx="5">
                  <c:v>1.1715015190953504</c:v>
                </c:pt>
                <c:pt idx="6">
                  <c:v>0.39518703786515802</c:v>
                </c:pt>
                <c:pt idx="7">
                  <c:v>2.1686523151636559</c:v>
                </c:pt>
                <c:pt idx="8">
                  <c:v>0.4464119921078159</c:v>
                </c:pt>
                <c:pt idx="9">
                  <c:v>0.61941124589430996</c:v>
                </c:pt>
                <c:pt idx="10">
                  <c:v>0.37229250277357917</c:v>
                </c:pt>
                <c:pt idx="11">
                  <c:v>0.26311124643323641</c:v>
                </c:pt>
                <c:pt idx="12">
                  <c:v>0.21346995410395989</c:v>
                </c:pt>
                <c:pt idx="13">
                  <c:v>1.9194903814956175</c:v>
                </c:pt>
                <c:pt idx="14">
                  <c:v>0.51348759185242698</c:v>
                </c:pt>
                <c:pt idx="15">
                  <c:v>1.2266052988215204</c:v>
                </c:pt>
                <c:pt idx="16">
                  <c:v>0</c:v>
                </c:pt>
                <c:pt idx="17">
                  <c:v>1.134489262799012</c:v>
                </c:pt>
                <c:pt idx="18">
                  <c:v>0.58536967749439384</c:v>
                </c:pt>
                <c:pt idx="19">
                  <c:v>0.38244976283334081</c:v>
                </c:pt>
                <c:pt idx="20">
                  <c:v>2.7112014644102844</c:v>
                </c:pt>
                <c:pt idx="21">
                  <c:v>1.0119833518945227</c:v>
                </c:pt>
                <c:pt idx="22">
                  <c:v>8.7423922973695598E-2</c:v>
                </c:pt>
                <c:pt idx="23">
                  <c:v>0.60434453643446939</c:v>
                </c:pt>
              </c:numCache>
            </c:numRef>
          </c:val>
        </c:ser>
        <c:ser>
          <c:idx val="5"/>
          <c:order val="5"/>
          <c:tx>
            <c:strRef>
              <c:f>Sheet1!$G$1</c:f>
              <c:strCache>
                <c:ptCount val="1"/>
                <c:pt idx="0">
                  <c:v>2016</c:v>
                </c:pt>
              </c:strCache>
            </c:strRef>
          </c:tx>
          <c:spPr>
            <a:solidFill>
              <a:schemeClr val="accent6"/>
            </a:solidFill>
          </c:spPr>
          <c:invertIfNegative val="0"/>
          <c:cat>
            <c:strRef>
              <c:f>Sheet1!$A$2:$A$25</c:f>
              <c:strCache>
                <c:ptCount val="24"/>
                <c:pt idx="0">
                  <c:v>ARG</c:v>
                </c:pt>
                <c:pt idx="1">
                  <c:v>BOL</c:v>
                </c:pt>
                <c:pt idx="2">
                  <c:v>BRA</c:v>
                </c:pt>
                <c:pt idx="3">
                  <c:v>CAR</c:v>
                </c:pt>
                <c:pt idx="4">
                  <c:v>CHL</c:v>
                </c:pt>
                <c:pt idx="5">
                  <c:v>COL</c:v>
                </c:pt>
                <c:pt idx="6">
                  <c:v>CRI</c:v>
                </c:pt>
                <c:pt idx="7">
                  <c:v>CUB</c:v>
                </c:pt>
                <c:pt idx="8">
                  <c:v>DOM</c:v>
                </c:pt>
                <c:pt idx="9">
                  <c:v>ECU</c:v>
                </c:pt>
                <c:pt idx="10">
                  <c:v>GLP</c:v>
                </c:pt>
                <c:pt idx="11">
                  <c:v>GTM</c:v>
                </c:pt>
                <c:pt idx="12">
                  <c:v>GUF</c:v>
                </c:pt>
                <c:pt idx="13">
                  <c:v>HND</c:v>
                </c:pt>
                <c:pt idx="14">
                  <c:v>HTI</c:v>
                </c:pt>
                <c:pt idx="15">
                  <c:v>MEX</c:v>
                </c:pt>
                <c:pt idx="16">
                  <c:v>MTQ</c:v>
                </c:pt>
                <c:pt idx="17">
                  <c:v>NIC</c:v>
                </c:pt>
                <c:pt idx="18">
                  <c:v>PAN</c:v>
                </c:pt>
                <c:pt idx="19">
                  <c:v>PER</c:v>
                </c:pt>
                <c:pt idx="20">
                  <c:v>PRY</c:v>
                </c:pt>
                <c:pt idx="21">
                  <c:v>SLV</c:v>
                </c:pt>
                <c:pt idx="22">
                  <c:v>URY</c:v>
                </c:pt>
                <c:pt idx="23">
                  <c:v>VEN</c:v>
                </c:pt>
              </c:strCache>
            </c:strRef>
          </c:cat>
          <c:val>
            <c:numRef>
              <c:f>Sheet1!$G$2:$G$25</c:f>
              <c:numCache>
                <c:formatCode>0.00</c:formatCode>
                <c:ptCount val="24"/>
                <c:pt idx="0">
                  <c:v>9.5787020024071287E-2</c:v>
                </c:pt>
                <c:pt idx="1">
                  <c:v>0.19286576671214012</c:v>
                </c:pt>
                <c:pt idx="2">
                  <c:v>0.2867805339672217</c:v>
                </c:pt>
                <c:pt idx="3">
                  <c:v>1.5694812568560281</c:v>
                </c:pt>
                <c:pt idx="4">
                  <c:v>0.24266690933357601</c:v>
                </c:pt>
                <c:pt idx="5">
                  <c:v>0.68441919899029868</c:v>
                </c:pt>
                <c:pt idx="6">
                  <c:v>8.2351667147737659E-2</c:v>
                </c:pt>
                <c:pt idx="7">
                  <c:v>0.91285011203040778</c:v>
                </c:pt>
                <c:pt idx="8">
                  <c:v>0</c:v>
                </c:pt>
                <c:pt idx="9">
                  <c:v>0.43331126090525435</c:v>
                </c:pt>
                <c:pt idx="10">
                  <c:v>0</c:v>
                </c:pt>
                <c:pt idx="11">
                  <c:v>0.14394568065794694</c:v>
                </c:pt>
                <c:pt idx="12">
                  <c:v>0</c:v>
                </c:pt>
                <c:pt idx="13">
                  <c:v>0.2075828551702967</c:v>
                </c:pt>
                <c:pt idx="14">
                  <c:v>0.11061768454140904</c:v>
                </c:pt>
                <c:pt idx="15">
                  <c:v>0.41513774441390183</c:v>
                </c:pt>
                <c:pt idx="16">
                  <c:v>0</c:v>
                </c:pt>
                <c:pt idx="17">
                  <c:v>6.5040280258567632E-2</c:v>
                </c:pt>
                <c:pt idx="18">
                  <c:v>0.45108191998508418</c:v>
                </c:pt>
                <c:pt idx="19">
                  <c:v>0.26751242555876659</c:v>
                </c:pt>
                <c:pt idx="20">
                  <c:v>1.8140104052826362</c:v>
                </c:pt>
                <c:pt idx="21">
                  <c:v>0.22777490437928163</c:v>
                </c:pt>
                <c:pt idx="22">
                  <c:v>0</c:v>
                </c:pt>
                <c:pt idx="23">
                  <c:v>0.13959897972182048</c:v>
                </c:pt>
              </c:numCache>
            </c:numRef>
          </c:val>
        </c:ser>
        <c:dLbls>
          <c:showLegendKey val="0"/>
          <c:showVal val="0"/>
          <c:showCatName val="0"/>
          <c:showSerName val="0"/>
          <c:showPercent val="0"/>
          <c:showBubbleSize val="0"/>
        </c:dLbls>
        <c:gapWidth val="67"/>
        <c:axId val="134951936"/>
        <c:axId val="54026816"/>
      </c:barChart>
      <c:catAx>
        <c:axId val="134951936"/>
        <c:scaling>
          <c:orientation val="minMax"/>
        </c:scaling>
        <c:delete val="0"/>
        <c:axPos val="b"/>
        <c:majorTickMark val="out"/>
        <c:minorTickMark val="none"/>
        <c:tickLblPos val="nextTo"/>
        <c:txPr>
          <a:bodyPr/>
          <a:lstStyle/>
          <a:p>
            <a:pPr>
              <a:defRPr sz="1200"/>
            </a:pPr>
            <a:endParaRPr lang="en-US"/>
          </a:p>
        </c:txPr>
        <c:crossAx val="54026816"/>
        <c:crosses val="autoZero"/>
        <c:auto val="1"/>
        <c:lblAlgn val="ctr"/>
        <c:lblOffset val="100"/>
        <c:noMultiLvlLbl val="0"/>
      </c:catAx>
      <c:valAx>
        <c:axId val="54026816"/>
        <c:scaling>
          <c:orientation val="minMax"/>
          <c:max val="3"/>
        </c:scaling>
        <c:delete val="0"/>
        <c:axPos val="l"/>
        <c:majorGridlines/>
        <c:numFmt formatCode="0.00" sourceLinked="1"/>
        <c:majorTickMark val="out"/>
        <c:minorTickMark val="none"/>
        <c:tickLblPos val="nextTo"/>
        <c:txPr>
          <a:bodyPr/>
          <a:lstStyle/>
          <a:p>
            <a:pPr>
              <a:defRPr sz="1400"/>
            </a:pPr>
            <a:endParaRPr lang="en-US"/>
          </a:p>
        </c:txPr>
        <c:crossAx val="134951936"/>
        <c:crosses val="autoZero"/>
        <c:crossBetween val="between"/>
      </c:valAx>
    </c:plotArea>
    <c:legend>
      <c:legendPos val="b"/>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ADBBCA-C90B-4F46-A723-005612464334}" type="datetimeFigureOut">
              <a:rPr lang="es-ES" smtClean="0"/>
              <a:t>15/04/2016</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ACBB7B-B354-4AF3-8878-D02BD91D09CF}" type="slidenum">
              <a:rPr lang="es-ES" smtClean="0"/>
              <a:t>‹#›</a:t>
            </a:fld>
            <a:endParaRPr lang="es-ES"/>
          </a:p>
        </p:txBody>
      </p:sp>
    </p:spTree>
    <p:extLst>
      <p:ext uri="{BB962C8B-B14F-4D97-AF65-F5344CB8AC3E}">
        <p14:creationId xmlns:p14="http://schemas.microsoft.com/office/powerpoint/2010/main" val="1868398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r>
              <a:rPr lang="en-US" baseline="0" noProof="0" dirty="0" smtClean="0"/>
              <a:t>En </a:t>
            </a:r>
            <a:r>
              <a:rPr lang="es-ES" baseline="0" noProof="0" dirty="0" smtClean="0"/>
              <a:t>esta</a:t>
            </a:r>
            <a:r>
              <a:rPr lang="en-US" baseline="0" noProof="0" dirty="0" smtClean="0"/>
              <a:t> </a:t>
            </a:r>
            <a:r>
              <a:rPr lang="en-US" baseline="0" noProof="0" dirty="0" err="1" smtClean="0"/>
              <a:t>grafica</a:t>
            </a:r>
            <a:r>
              <a:rPr lang="en-US" baseline="0" noProof="0" dirty="0" smtClean="0"/>
              <a:t> </a:t>
            </a:r>
            <a:r>
              <a:rPr lang="en-US" baseline="0" noProof="0" dirty="0" err="1" smtClean="0"/>
              <a:t>pueden</a:t>
            </a:r>
            <a:r>
              <a:rPr lang="en-US" baseline="0" noProof="0" dirty="0" smtClean="0"/>
              <a:t> </a:t>
            </a:r>
            <a:r>
              <a:rPr lang="en-US" baseline="0" noProof="0" dirty="0" err="1" smtClean="0"/>
              <a:t>apreciar</a:t>
            </a:r>
            <a:r>
              <a:rPr lang="en-US" baseline="0" noProof="0" dirty="0" smtClean="0"/>
              <a:t> los </a:t>
            </a:r>
            <a:r>
              <a:rPr lang="en-US" baseline="0" noProof="0" dirty="0" err="1" smtClean="0"/>
              <a:t>paises</a:t>
            </a:r>
            <a:r>
              <a:rPr lang="en-US" baseline="0" noProof="0" dirty="0" smtClean="0"/>
              <a:t> de LAC y Caribe Ingles (CAR) </a:t>
            </a:r>
            <a:r>
              <a:rPr lang="en-US" baseline="0" noProof="0" dirty="0" err="1" smtClean="0"/>
              <a:t>que</a:t>
            </a:r>
            <a:r>
              <a:rPr lang="en-US" baseline="0" noProof="0" dirty="0" smtClean="0"/>
              <a:t> </a:t>
            </a:r>
            <a:r>
              <a:rPr lang="en-US" baseline="0" noProof="0" dirty="0" err="1" smtClean="0"/>
              <a:t>cumplen</a:t>
            </a:r>
            <a:r>
              <a:rPr lang="en-US" baseline="0" noProof="0" dirty="0" smtClean="0"/>
              <a:t> con la </a:t>
            </a:r>
            <a:r>
              <a:rPr lang="en-US" baseline="0" noProof="0" dirty="0" err="1" smtClean="0"/>
              <a:t>tasa</a:t>
            </a:r>
            <a:r>
              <a:rPr lang="en-US" baseline="0" noProof="0" dirty="0" smtClean="0"/>
              <a:t> </a:t>
            </a:r>
            <a:r>
              <a:rPr lang="en-US" baseline="0" noProof="0" dirty="0" err="1" smtClean="0"/>
              <a:t>nacional</a:t>
            </a:r>
            <a:r>
              <a:rPr lang="en-US" baseline="0" noProof="0" dirty="0" smtClean="0"/>
              <a:t> de </a:t>
            </a:r>
            <a:r>
              <a:rPr lang="en-US" baseline="0" noProof="0" dirty="0" err="1" smtClean="0"/>
              <a:t>notificación</a:t>
            </a:r>
            <a:r>
              <a:rPr lang="en-US" baseline="0" noProof="0" dirty="0" smtClean="0"/>
              <a:t> de </a:t>
            </a:r>
            <a:r>
              <a:rPr lang="en-US" baseline="0" noProof="0" dirty="0" err="1" smtClean="0"/>
              <a:t>casos</a:t>
            </a:r>
            <a:r>
              <a:rPr lang="en-US" baseline="0" noProof="0" dirty="0" smtClean="0"/>
              <a:t> </a:t>
            </a:r>
            <a:r>
              <a:rPr lang="en-US" baseline="0" noProof="0" dirty="0" err="1" smtClean="0"/>
              <a:t>sospechosos</a:t>
            </a:r>
            <a:r>
              <a:rPr lang="en-US" baseline="0" noProof="0" dirty="0" smtClean="0"/>
              <a:t> de </a:t>
            </a:r>
            <a:r>
              <a:rPr lang="en-US" baseline="0" noProof="0" dirty="0" err="1" smtClean="0"/>
              <a:t>Sarampión</a:t>
            </a:r>
            <a:r>
              <a:rPr lang="en-US" baseline="0" noProof="0" dirty="0" smtClean="0"/>
              <a:t> y </a:t>
            </a:r>
            <a:r>
              <a:rPr lang="en-US" baseline="0" noProof="0" dirty="0" err="1" smtClean="0"/>
              <a:t>Rubéola</a:t>
            </a:r>
            <a:r>
              <a:rPr lang="en-US" baseline="0" noProof="0" dirty="0" smtClean="0"/>
              <a:t> </a:t>
            </a:r>
            <a:r>
              <a:rPr lang="en-US" baseline="0" noProof="0" dirty="0" err="1" smtClean="0"/>
              <a:t>por</a:t>
            </a:r>
            <a:r>
              <a:rPr lang="en-US" baseline="0" noProof="0" dirty="0" smtClean="0"/>
              <a:t> 100,000 </a:t>
            </a:r>
            <a:r>
              <a:rPr lang="en-US" baseline="0" noProof="0" dirty="0" err="1" smtClean="0"/>
              <a:t>habitantes</a:t>
            </a:r>
            <a:r>
              <a:rPr lang="en-US" baseline="0" noProof="0" dirty="0" smtClean="0"/>
              <a:t>.</a:t>
            </a:r>
            <a:endParaRPr lang="es-ES" baseline="0" noProof="0" dirty="0" smtClean="0"/>
          </a:p>
          <a:p>
            <a:pPr defTabSz="897301">
              <a:defRPr/>
            </a:pPr>
            <a:endParaRPr lang="es-ES" baseline="0" noProof="0" dirty="0" smtClean="0"/>
          </a:p>
          <a:p>
            <a:pPr defTabSz="897301">
              <a:defRPr/>
            </a:pPr>
            <a:r>
              <a:rPr lang="es-ES" baseline="0" noProof="0" dirty="0" smtClean="0"/>
              <a:t>Cada país debe hacer su análisis de la tasa de casos sospechosos a nivel </a:t>
            </a:r>
            <a:r>
              <a:rPr lang="es-ES" baseline="0" noProof="0" dirty="0" err="1" smtClean="0"/>
              <a:t>subnacional</a:t>
            </a:r>
            <a:r>
              <a:rPr lang="es-ES" baseline="0" noProof="0" dirty="0" smtClean="0"/>
              <a:t> (departamentos, estados, provincias, regiones). Por otro lado, es importante que en todos los municipios del país, independientemente del tamaño poblacional, se notifique al menos un caso sospechoso al año. Las enfermedades exantemáticas de la infancia ocurren en todos los municipios por otros diagnósticos diferenciales y también hay enfermedades virales como el dengue, </a:t>
            </a:r>
            <a:r>
              <a:rPr lang="es-ES" baseline="0" noProof="0" dirty="0" err="1" smtClean="0"/>
              <a:t>chickungunya</a:t>
            </a:r>
            <a:r>
              <a:rPr lang="es-ES" baseline="0" noProof="0" dirty="0" smtClean="0"/>
              <a:t> y ahora el </a:t>
            </a:r>
            <a:r>
              <a:rPr lang="es-ES" baseline="0" noProof="0" dirty="0" err="1" smtClean="0"/>
              <a:t>Zika</a:t>
            </a:r>
            <a:r>
              <a:rPr lang="es-ES" baseline="0" noProof="0" dirty="0" smtClean="0"/>
              <a:t> que tienen fiebre  y un </a:t>
            </a:r>
            <a:r>
              <a:rPr lang="es-ES" baseline="0" noProof="0" dirty="0" err="1" smtClean="0"/>
              <a:t>rash</a:t>
            </a:r>
            <a:r>
              <a:rPr lang="es-ES" baseline="0" noProof="0" dirty="0" smtClean="0"/>
              <a:t> o erupción </a:t>
            </a:r>
            <a:r>
              <a:rPr lang="es-ES" baseline="0" noProof="0" dirty="0" err="1" smtClean="0"/>
              <a:t>maculopapular</a:t>
            </a:r>
            <a:r>
              <a:rPr lang="es-ES" baseline="0" noProof="0" dirty="0" smtClean="0"/>
              <a:t> muy parecidas al sarampión y rubeola.</a:t>
            </a:r>
            <a:endParaRPr lang="es-ES" noProof="0" dirty="0" smtClean="0"/>
          </a:p>
          <a:p>
            <a:endParaRPr lang="es-ES" dirty="0"/>
          </a:p>
        </p:txBody>
      </p:sp>
      <p:sp>
        <p:nvSpPr>
          <p:cNvPr id="4" name="Slide Number Placeholder 3"/>
          <p:cNvSpPr>
            <a:spLocks noGrp="1"/>
          </p:cNvSpPr>
          <p:nvPr>
            <p:ph type="sldNum" sz="quarter" idx="10"/>
          </p:nvPr>
        </p:nvSpPr>
        <p:spPr/>
        <p:txBody>
          <a:bodyPr/>
          <a:lstStyle/>
          <a:p>
            <a:fld id="{899B5927-D546-451B-8093-D66E97EAE456}" type="slidenum">
              <a:rPr lang="en-US" smtClean="0"/>
              <a:t>1</a:t>
            </a:fld>
            <a:endParaRPr lang="en-US"/>
          </a:p>
        </p:txBody>
      </p:sp>
    </p:spTree>
    <p:extLst>
      <p:ext uri="{BB962C8B-B14F-4D97-AF65-F5344CB8AC3E}">
        <p14:creationId xmlns:p14="http://schemas.microsoft.com/office/powerpoint/2010/main" val="2507135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fld id="{F5A09C4A-30EC-4B09-A9E5-F4851D2A6FC9}" type="datetimeFigureOut">
              <a:rPr lang="es-ES" smtClean="0"/>
              <a:t>15/04/2016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167142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F5A09C4A-30EC-4B09-A9E5-F4851D2A6FC9}" type="datetimeFigureOut">
              <a:rPr lang="es-ES" smtClean="0"/>
              <a:t>15/04/2016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2154248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F5A09C4A-30EC-4B09-A9E5-F4851D2A6FC9}" type="datetimeFigureOut">
              <a:rPr lang="es-ES" smtClean="0"/>
              <a:t>15/04/2016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4117815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F2BB9D-E8A0-4BDA-81B9-A87B8043A826}" type="slidenum">
              <a:rPr lang="en-US"/>
              <a:pPr>
                <a:defRPr/>
              </a:pPr>
              <a:t>‹#›</a:t>
            </a:fld>
            <a:endParaRPr lang="en-US"/>
          </a:p>
        </p:txBody>
      </p:sp>
    </p:spTree>
    <p:extLst>
      <p:ext uri="{BB962C8B-B14F-4D97-AF65-F5344CB8AC3E}">
        <p14:creationId xmlns:p14="http://schemas.microsoft.com/office/powerpoint/2010/main" val="2571925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F5A09C4A-30EC-4B09-A9E5-F4851D2A6FC9}" type="datetimeFigureOut">
              <a:rPr lang="es-ES" smtClean="0"/>
              <a:t>15/04/2016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57249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A09C4A-30EC-4B09-A9E5-F4851D2A6FC9}" type="datetimeFigureOut">
              <a:rPr lang="es-ES" smtClean="0"/>
              <a:t>15/04/2016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979826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fld id="{F5A09C4A-30EC-4B09-A9E5-F4851D2A6FC9}" type="datetimeFigureOut">
              <a:rPr lang="es-ES" smtClean="0"/>
              <a:t>15/04/2016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3146442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fld id="{F5A09C4A-30EC-4B09-A9E5-F4851D2A6FC9}" type="datetimeFigureOut">
              <a:rPr lang="es-ES" smtClean="0"/>
              <a:t>15/04/2016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71954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fld id="{F5A09C4A-30EC-4B09-A9E5-F4851D2A6FC9}" type="datetimeFigureOut">
              <a:rPr lang="es-ES" smtClean="0"/>
              <a:t>15/04/2016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111735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A09C4A-30EC-4B09-A9E5-F4851D2A6FC9}" type="datetimeFigureOut">
              <a:rPr lang="es-ES" smtClean="0"/>
              <a:t>15/04/2016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4217799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09C4A-30EC-4B09-A9E5-F4851D2A6FC9}" type="datetimeFigureOut">
              <a:rPr lang="es-ES" smtClean="0"/>
              <a:t>15/04/2016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89059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09C4A-30EC-4B09-A9E5-F4851D2A6FC9}" type="datetimeFigureOut">
              <a:rPr lang="es-ES" smtClean="0"/>
              <a:t>15/04/2016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1828390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A09C4A-30EC-4B09-A9E5-F4851D2A6FC9}" type="datetimeFigureOut">
              <a:rPr lang="es-ES" smtClean="0"/>
              <a:t>15/04/2016</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E1671-256D-4C32-B9E4-7DC5F36CE712}" type="slidenum">
              <a:rPr lang="es-ES" smtClean="0"/>
              <a:t>‹#›</a:t>
            </a:fld>
            <a:endParaRPr lang="es-ES"/>
          </a:p>
        </p:txBody>
      </p:sp>
    </p:spTree>
    <p:extLst>
      <p:ext uri="{BB962C8B-B14F-4D97-AF65-F5344CB8AC3E}">
        <p14:creationId xmlns:p14="http://schemas.microsoft.com/office/powerpoint/2010/main" val="1131962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Placeholder 3"/>
          <p:cNvGraphicFramePr>
            <a:graphicFrameLocks noGrp="1"/>
          </p:cNvGraphicFramePr>
          <p:nvPr>
            <p:ph type="chart" idx="1"/>
            <p:extLst>
              <p:ext uri="{D42A27DB-BD31-4B8C-83A1-F6EECF244321}">
                <p14:modId xmlns:p14="http://schemas.microsoft.com/office/powerpoint/2010/main" val="4159715367"/>
              </p:ext>
            </p:extLst>
          </p:nvPr>
        </p:nvGraphicFramePr>
        <p:xfrm>
          <a:off x="687976" y="1593669"/>
          <a:ext cx="7998823" cy="4462825"/>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a:spLocks noGrp="1"/>
          </p:cNvSpPr>
          <p:nvPr>
            <p:ph type="title"/>
          </p:nvPr>
        </p:nvSpPr>
        <p:spPr>
          <a:xfrm>
            <a:off x="17418" y="231093"/>
            <a:ext cx="9083040" cy="1143000"/>
          </a:xfrm>
        </p:spPr>
        <p:txBody>
          <a:bodyPr>
            <a:normAutofit/>
          </a:bodyPr>
          <a:lstStyle/>
          <a:p>
            <a:r>
              <a:rPr lang="en-US" sz="2800" b="1" dirty="0" smtClean="0"/>
              <a:t>Notification </a:t>
            </a:r>
            <a:r>
              <a:rPr lang="en-US" sz="2800" b="1" dirty="0"/>
              <a:t>rate of suspected </a:t>
            </a:r>
            <a:r>
              <a:rPr lang="en-US" sz="2800" b="1" dirty="0" smtClean="0"/>
              <a:t>measles and rubella cases </a:t>
            </a:r>
            <a:r>
              <a:rPr lang="en-US" sz="2800" b="1" dirty="0"/>
              <a:t>in the Americas comparing the same </a:t>
            </a:r>
            <a:r>
              <a:rPr lang="en-US" sz="2800" b="1" dirty="0" smtClean="0"/>
              <a:t>period* </a:t>
            </a:r>
            <a:r>
              <a:rPr lang="en-US" sz="2800" b="1" dirty="0"/>
              <a:t>in 2015 and </a:t>
            </a:r>
            <a:r>
              <a:rPr lang="en-US" sz="2800" b="1" dirty="0" smtClean="0"/>
              <a:t>2016</a:t>
            </a:r>
            <a:endParaRPr lang="en-US" sz="2800" b="1" dirty="0"/>
          </a:p>
        </p:txBody>
      </p:sp>
      <p:sp>
        <p:nvSpPr>
          <p:cNvPr id="7" name="Text Box 7"/>
          <p:cNvSpPr txBox="1">
            <a:spLocks noChangeArrowheads="1"/>
          </p:cNvSpPr>
          <p:nvPr/>
        </p:nvSpPr>
        <p:spPr bwMode="auto">
          <a:xfrm rot="16200000">
            <a:off x="-310710" y="3685404"/>
            <a:ext cx="172194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100" dirty="0" smtClean="0"/>
              <a:t>Rate/100,000 population</a:t>
            </a:r>
            <a:endParaRPr lang="en-US" sz="1100" dirty="0"/>
          </a:p>
        </p:txBody>
      </p:sp>
      <p:cxnSp>
        <p:nvCxnSpPr>
          <p:cNvPr id="3" name="Straight Arrow Connector 2"/>
          <p:cNvCxnSpPr/>
          <p:nvPr/>
        </p:nvCxnSpPr>
        <p:spPr>
          <a:xfrm>
            <a:off x="1160930" y="2879124"/>
            <a:ext cx="7538484" cy="106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 Box 7"/>
          <p:cNvSpPr txBox="1">
            <a:spLocks noChangeArrowheads="1"/>
          </p:cNvSpPr>
          <p:nvPr/>
        </p:nvSpPr>
        <p:spPr bwMode="auto">
          <a:xfrm>
            <a:off x="426675" y="6250079"/>
            <a:ext cx="304762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100" i="1" dirty="0" smtClean="0"/>
              <a:t>Source:</a:t>
            </a:r>
            <a:r>
              <a:rPr lang="en-US" sz="1100" dirty="0" smtClean="0"/>
              <a:t> Country report to FGL-IM.</a:t>
            </a:r>
          </a:p>
          <a:p>
            <a:r>
              <a:rPr lang="en-US" sz="1100" dirty="0" smtClean="0"/>
              <a:t>*</a:t>
            </a:r>
            <a:r>
              <a:rPr lang="en-US" sz="1100" dirty="0"/>
              <a:t>Epidemiological weeks 1-14, 2015 and 2016.</a:t>
            </a:r>
          </a:p>
        </p:txBody>
      </p:sp>
    </p:spTree>
    <p:extLst>
      <p:ext uri="{BB962C8B-B14F-4D97-AF65-F5344CB8AC3E}">
        <p14:creationId xmlns:p14="http://schemas.microsoft.com/office/powerpoint/2010/main" val="2798188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TotalTime>
  <Words>171</Words>
  <Application>Microsoft Office PowerPoint</Application>
  <PresentationFormat>On-screen Show (4:3)</PresentationFormat>
  <Paragraphs>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Notification rate of suspected measles and rubella cases in the Americas comparing the same period* in 2015 and 2016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Bravo, Ms. Pamela (WDC)</dc:creator>
  <cp:lastModifiedBy>Pacis, Ms. Carmelita Lucia (WDC)</cp:lastModifiedBy>
  <cp:revision>32</cp:revision>
  <dcterms:created xsi:type="dcterms:W3CDTF">2016-02-18T22:13:22Z</dcterms:created>
  <dcterms:modified xsi:type="dcterms:W3CDTF">2016-04-15T19:55:39Z</dcterms:modified>
</cp:coreProperties>
</file>