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4" d="100"/>
          <a:sy n="104" d="100"/>
        </p:scale>
        <p:origin x="-13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4F1D026-9EAA-4EBB-A50B-947E860C81B9}" type="datetimeFigureOut">
              <a:rPr lang="es-AR"/>
              <a:pPr>
                <a:defRPr/>
              </a:pPr>
              <a:t>17/12/2012</a:t>
            </a:fld>
            <a:endParaRPr lang="es-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A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56F48D3-9273-4371-809E-60C1B660A698}" type="slidenum">
              <a:rPr lang="es-AR"/>
              <a:pPr>
                <a:defRPr/>
              </a:pPr>
              <a:t>‹#›</a:t>
            </a:fld>
            <a:endParaRPr lang="es-AR"/>
          </a:p>
        </p:txBody>
      </p:sp>
    </p:spTree>
    <p:extLst>
      <p:ext uri="{BB962C8B-B14F-4D97-AF65-F5344CB8AC3E}">
        <p14:creationId xmlns:p14="http://schemas.microsoft.com/office/powerpoint/2010/main" val="41566717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8E9EB0-1ADA-4B4C-AC1C-FA58143719DD}" type="slidenum">
              <a:rPr lang="en-US">
                <a:latin typeface="Arial" charset="0"/>
                <a:ea typeface="ＭＳ Ｐゴシック"/>
                <a:cs typeface="ＭＳ Ｐゴシック"/>
              </a:rPr>
              <a:pPr fontAlgn="base">
                <a:spcBef>
                  <a:spcPct val="0"/>
                </a:spcBef>
                <a:spcAft>
                  <a:spcPct val="0"/>
                </a:spcAft>
              </a:pPr>
              <a:t>1</a:t>
            </a:fld>
            <a:endParaRPr lang="en-US">
              <a:latin typeface="Arial" charset="0"/>
              <a:ea typeface="ＭＳ Ｐゴシック"/>
              <a:cs typeface="ＭＳ Ｐゴシック"/>
            </a:endParaRPr>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lIns="91420" tIns="45712" rIns="91420" bIns="45712" numCol="1" anchor="t" anchorCtr="0" compatLnSpc="1">
            <a:prstTxWarp prst="textNoShape">
              <a:avLst/>
            </a:prstTxWarp>
          </a:bodyPr>
          <a:lstStyle/>
          <a:p>
            <a:pPr>
              <a:spcBef>
                <a:spcPct val="0"/>
              </a:spcBef>
            </a:pPr>
            <a:r>
              <a:rPr lang="en-US" smtClean="0">
                <a:latin typeface="Arial" charset="0"/>
                <a:ea typeface="ＭＳ Ｐゴシック"/>
                <a:cs typeface="ＭＳ Ｐゴシック"/>
              </a:rPr>
              <a:t>During 2003 to 2010, historically low numbers of measles cases have been reported in the Americas. During this 8-year period, 34 (76%) of 45 countries and territories reported no measles cases, 5 (11%) countries and territories reported &lt;10 confirmed measles cases and 6 (13%) countries reported a total of 1,239 (99%) of the 1,249 confirmed cases in the Region. The occurrence of measles had been mainly limited to cases that were internationally imported or import-linked. Moreover, all the genotypes identified from outbreaks occurring in the Americas since 2003 have been non-indigenous to the Region. </a:t>
            </a:r>
          </a:p>
          <a:p>
            <a:pPr>
              <a:spcBef>
                <a:spcPct val="0"/>
              </a:spcBef>
            </a:pPr>
            <a:r>
              <a:rPr lang="en-US" smtClean="0">
                <a:latin typeface="Arial" charset="0"/>
                <a:ea typeface="ＭＳ Ｐゴシック"/>
                <a:cs typeface="ＭＳ Ｐゴシック"/>
              </a:rPr>
              <a:t> </a:t>
            </a:r>
          </a:p>
          <a:p>
            <a:pPr>
              <a:spcBef>
                <a:spcPct val="0"/>
              </a:spcBef>
            </a:pPr>
            <a:r>
              <a:rPr lang="en-US" smtClean="0">
                <a:latin typeface="Arial" charset="0"/>
                <a:ea typeface="ＭＳ Ｐゴシック"/>
                <a:cs typeface="ＭＳ Ｐゴシック"/>
              </a:rPr>
              <a:t>10.	However, in 2011, there were 1310 measles cases, an 8-fold increase reported in the Americas, compared to the previous annual average of 157 cases between 2003 and 2010. This increase coincided with several large outbreaks in Europe and Africa. Of the 45 member countries and territories, 33 (73.3%) reported no measles cases, 9 (20%) countries and territories reported &lt;14 confirmed measles cases and 3 (6.7%) countries reported a total of 1042 (80%) of the 1310 confirmed cases in the Region (unconfirmed data by EW52/2011). The most commonly identified genotypes from these 3 countries in 2011 include D4 which is circulating typically in the European continent, B3 from the African region and D8, D9 from the South-East Asia and Pacific Region. </a:t>
            </a:r>
          </a:p>
          <a:p>
            <a:pPr>
              <a:spcBef>
                <a:spcPct val="0"/>
              </a:spcBef>
            </a:pPr>
            <a:endParaRPr lang="en-US" smtClean="0">
              <a:latin typeface="Arial" charset="0"/>
              <a:ea typeface="ＭＳ Ｐゴシック"/>
              <a:cs typeface="ＭＳ Ｐゴシック"/>
            </a:endParaRPr>
          </a:p>
        </p:txBody>
      </p:sp>
      <p:sp>
        <p:nvSpPr>
          <p:cNvPr id="16388" name="Footer Placeholder 1"/>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latin typeface="Arial"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AR"/>
          </a:p>
        </p:txBody>
      </p:sp>
      <p:sp>
        <p:nvSpPr>
          <p:cNvPr id="4" name="Date Placeholder 3"/>
          <p:cNvSpPr>
            <a:spLocks noGrp="1"/>
          </p:cNvSpPr>
          <p:nvPr>
            <p:ph type="dt" sz="half" idx="10"/>
          </p:nvPr>
        </p:nvSpPr>
        <p:spPr/>
        <p:txBody>
          <a:bodyPr/>
          <a:lstStyle>
            <a:lvl1pPr>
              <a:defRPr/>
            </a:lvl1pPr>
          </a:lstStyle>
          <a:p>
            <a:pPr>
              <a:defRPr/>
            </a:pPr>
            <a:fld id="{CD3A6478-8441-4D0C-8DE7-98025910D9ED}" type="datetimeFigureOut">
              <a:rPr lang="es-AR"/>
              <a:pPr>
                <a:defRPr/>
              </a:pPr>
              <a:t>17/12/2012</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8C176551-682E-4A9D-9280-0728F85B95CE}" type="slidenum">
              <a:rPr lang="es-AR"/>
              <a:pPr>
                <a:defRPr/>
              </a:pPr>
              <a:t>‹#›</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78C25DF3-ACC7-491C-9985-FEA8F864C356}" type="datetimeFigureOut">
              <a:rPr lang="es-AR"/>
              <a:pPr>
                <a:defRPr/>
              </a:pPr>
              <a:t>17/12/2012</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0D4F0062-E3E2-4B99-9705-349876A0D796}" type="slidenum">
              <a:rPr lang="es-AR"/>
              <a:pPr>
                <a:defRPr/>
              </a:pPr>
              <a:t>‹#›</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5CB2E274-2B7A-4E10-9A02-51AE4808514F}" type="datetimeFigureOut">
              <a:rPr lang="es-AR"/>
              <a:pPr>
                <a:defRPr/>
              </a:pPr>
              <a:t>17/12/2012</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19DAF99A-596E-4662-BDF0-6DD39E115E52}" type="slidenum">
              <a:rPr lang="es-AR"/>
              <a:pPr>
                <a:defRPr/>
              </a:pPr>
              <a:t>‹#›</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5B420C04-E6BF-4158-BC94-226ADD2BD18C}" type="datetimeFigureOut">
              <a:rPr lang="es-AR"/>
              <a:pPr>
                <a:defRPr/>
              </a:pPr>
              <a:t>17/12/2012</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586F23E-6765-49B1-B376-5589A5BA5A18}" type="slidenum">
              <a:rPr lang="es-AR"/>
              <a:pPr>
                <a:defRPr/>
              </a:pPr>
              <a:t>‹#›</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FF42F0-E60F-4249-BA67-08D62BBFE1F2}" type="datetimeFigureOut">
              <a:rPr lang="es-AR"/>
              <a:pPr>
                <a:defRPr/>
              </a:pPr>
              <a:t>17/12/2012</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A4B6714-7390-42C9-A6EB-A275E22E1548}" type="slidenum">
              <a:rPr lang="es-AR"/>
              <a:pPr>
                <a:defRPr/>
              </a:pPr>
              <a:t>‹#›</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Date Placeholder 3"/>
          <p:cNvSpPr>
            <a:spLocks noGrp="1"/>
          </p:cNvSpPr>
          <p:nvPr>
            <p:ph type="dt" sz="half" idx="10"/>
          </p:nvPr>
        </p:nvSpPr>
        <p:spPr/>
        <p:txBody>
          <a:bodyPr/>
          <a:lstStyle>
            <a:lvl1pPr>
              <a:defRPr/>
            </a:lvl1pPr>
          </a:lstStyle>
          <a:p>
            <a:pPr>
              <a:defRPr/>
            </a:pPr>
            <a:fld id="{BECE03B8-D616-4B05-AAE0-8749F1DC49A0}" type="datetimeFigureOut">
              <a:rPr lang="es-AR"/>
              <a:pPr>
                <a:defRPr/>
              </a:pPr>
              <a:t>17/12/2012</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F0BC929B-F8AE-4073-8F77-6CBEF98943BC}" type="slidenum">
              <a:rPr lang="es-AR"/>
              <a:pPr>
                <a:defRPr/>
              </a:pPr>
              <a:t>‹#›</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7" name="Date Placeholder 3"/>
          <p:cNvSpPr>
            <a:spLocks noGrp="1"/>
          </p:cNvSpPr>
          <p:nvPr>
            <p:ph type="dt" sz="half" idx="10"/>
          </p:nvPr>
        </p:nvSpPr>
        <p:spPr/>
        <p:txBody>
          <a:bodyPr/>
          <a:lstStyle>
            <a:lvl1pPr>
              <a:defRPr/>
            </a:lvl1pPr>
          </a:lstStyle>
          <a:p>
            <a:pPr>
              <a:defRPr/>
            </a:pPr>
            <a:fld id="{2FC59CAE-2A13-469B-804B-3C5D3537CF4A}" type="datetimeFigureOut">
              <a:rPr lang="es-AR"/>
              <a:pPr>
                <a:defRPr/>
              </a:pPr>
              <a:t>17/12/2012</a:t>
            </a:fld>
            <a:endParaRPr lang="es-AR"/>
          </a:p>
        </p:txBody>
      </p:sp>
      <p:sp>
        <p:nvSpPr>
          <p:cNvPr id="8" name="Footer Placeholder 4"/>
          <p:cNvSpPr>
            <a:spLocks noGrp="1"/>
          </p:cNvSpPr>
          <p:nvPr>
            <p:ph type="ftr" sz="quarter" idx="11"/>
          </p:nvPr>
        </p:nvSpPr>
        <p:spPr/>
        <p:txBody>
          <a:bodyPr/>
          <a:lstStyle>
            <a:lvl1pPr>
              <a:defRPr/>
            </a:lvl1pPr>
          </a:lstStyle>
          <a:p>
            <a:pPr>
              <a:defRPr/>
            </a:pPr>
            <a:endParaRPr lang="es-AR"/>
          </a:p>
        </p:txBody>
      </p:sp>
      <p:sp>
        <p:nvSpPr>
          <p:cNvPr id="9" name="Slide Number Placeholder 5"/>
          <p:cNvSpPr>
            <a:spLocks noGrp="1"/>
          </p:cNvSpPr>
          <p:nvPr>
            <p:ph type="sldNum" sz="quarter" idx="12"/>
          </p:nvPr>
        </p:nvSpPr>
        <p:spPr/>
        <p:txBody>
          <a:bodyPr/>
          <a:lstStyle>
            <a:lvl1pPr>
              <a:defRPr/>
            </a:lvl1pPr>
          </a:lstStyle>
          <a:p>
            <a:pPr>
              <a:defRPr/>
            </a:pPr>
            <a:fld id="{B6533A7C-F93D-4F4A-BBF1-6CC1478AEA2E}" type="slidenum">
              <a:rPr lang="es-AR"/>
              <a:pPr>
                <a:defRPr/>
              </a:pPr>
              <a:t>‹#›</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Date Placeholder 3"/>
          <p:cNvSpPr>
            <a:spLocks noGrp="1"/>
          </p:cNvSpPr>
          <p:nvPr>
            <p:ph type="dt" sz="half" idx="10"/>
          </p:nvPr>
        </p:nvSpPr>
        <p:spPr/>
        <p:txBody>
          <a:bodyPr/>
          <a:lstStyle>
            <a:lvl1pPr>
              <a:defRPr/>
            </a:lvl1pPr>
          </a:lstStyle>
          <a:p>
            <a:pPr>
              <a:defRPr/>
            </a:pPr>
            <a:fld id="{FC940BAD-3343-4A68-87CA-AA13CE819962}" type="datetimeFigureOut">
              <a:rPr lang="es-AR"/>
              <a:pPr>
                <a:defRPr/>
              </a:pPr>
              <a:t>17/12/2012</a:t>
            </a:fld>
            <a:endParaRPr lang="es-AR"/>
          </a:p>
        </p:txBody>
      </p:sp>
      <p:sp>
        <p:nvSpPr>
          <p:cNvPr id="4" name="Footer Placeholder 4"/>
          <p:cNvSpPr>
            <a:spLocks noGrp="1"/>
          </p:cNvSpPr>
          <p:nvPr>
            <p:ph type="ftr" sz="quarter" idx="11"/>
          </p:nvPr>
        </p:nvSpPr>
        <p:spPr/>
        <p:txBody>
          <a:bodyPr/>
          <a:lstStyle>
            <a:lvl1pPr>
              <a:defRPr/>
            </a:lvl1pPr>
          </a:lstStyle>
          <a:p>
            <a:pPr>
              <a:defRPr/>
            </a:pPr>
            <a:endParaRPr lang="es-AR"/>
          </a:p>
        </p:txBody>
      </p:sp>
      <p:sp>
        <p:nvSpPr>
          <p:cNvPr id="5" name="Slide Number Placeholder 5"/>
          <p:cNvSpPr>
            <a:spLocks noGrp="1"/>
          </p:cNvSpPr>
          <p:nvPr>
            <p:ph type="sldNum" sz="quarter" idx="12"/>
          </p:nvPr>
        </p:nvSpPr>
        <p:spPr/>
        <p:txBody>
          <a:bodyPr/>
          <a:lstStyle>
            <a:lvl1pPr>
              <a:defRPr/>
            </a:lvl1pPr>
          </a:lstStyle>
          <a:p>
            <a:pPr>
              <a:defRPr/>
            </a:pPr>
            <a:fld id="{12B739AE-48D7-48EB-99DE-13F9B3E3CF0A}" type="slidenum">
              <a:rPr lang="es-AR"/>
              <a:pPr>
                <a:defRPr/>
              </a:pPr>
              <a:t>‹#›</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8ED734-467F-4FD8-A0B5-87863F369BAC}" type="datetimeFigureOut">
              <a:rPr lang="es-AR"/>
              <a:pPr>
                <a:defRPr/>
              </a:pPr>
              <a:t>17/12/2012</a:t>
            </a:fld>
            <a:endParaRPr lang="es-AR"/>
          </a:p>
        </p:txBody>
      </p:sp>
      <p:sp>
        <p:nvSpPr>
          <p:cNvPr id="3" name="Footer Placeholder 4"/>
          <p:cNvSpPr>
            <a:spLocks noGrp="1"/>
          </p:cNvSpPr>
          <p:nvPr>
            <p:ph type="ftr" sz="quarter" idx="11"/>
          </p:nvPr>
        </p:nvSpPr>
        <p:spPr/>
        <p:txBody>
          <a:bodyPr/>
          <a:lstStyle>
            <a:lvl1pPr>
              <a:defRPr/>
            </a:lvl1pPr>
          </a:lstStyle>
          <a:p>
            <a:pPr>
              <a:defRPr/>
            </a:pPr>
            <a:endParaRPr lang="es-AR"/>
          </a:p>
        </p:txBody>
      </p:sp>
      <p:sp>
        <p:nvSpPr>
          <p:cNvPr id="4" name="Slide Number Placeholder 5"/>
          <p:cNvSpPr>
            <a:spLocks noGrp="1"/>
          </p:cNvSpPr>
          <p:nvPr>
            <p:ph type="sldNum" sz="quarter" idx="12"/>
          </p:nvPr>
        </p:nvSpPr>
        <p:spPr/>
        <p:txBody>
          <a:bodyPr/>
          <a:lstStyle>
            <a:lvl1pPr>
              <a:defRPr/>
            </a:lvl1pPr>
          </a:lstStyle>
          <a:p>
            <a:pPr>
              <a:defRPr/>
            </a:pPr>
            <a:fld id="{A0BCD740-6E33-4A0B-A206-50F317E02E49}" type="slidenum">
              <a:rPr lang="es-AR"/>
              <a:pPr>
                <a:defRPr/>
              </a:pPr>
              <a:t>‹#›</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EB5F0E-F923-4C89-B387-349086884DB9}" type="datetimeFigureOut">
              <a:rPr lang="es-AR"/>
              <a:pPr>
                <a:defRPr/>
              </a:pPr>
              <a:t>17/12/2012</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F80A640F-7309-4F8E-9499-CE28B6C40EF0}" type="slidenum">
              <a:rPr lang="es-AR"/>
              <a:pPr>
                <a:defRPr/>
              </a:pPr>
              <a:t>‹#›</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A31EEB-0879-4BEC-AD61-E73DC8D31256}" type="datetimeFigureOut">
              <a:rPr lang="es-AR"/>
              <a:pPr>
                <a:defRPr/>
              </a:pPr>
              <a:t>17/12/2012</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8ADAB996-96AB-4A7A-8701-720796751ED4}" type="slidenum">
              <a:rPr lang="es-AR"/>
              <a:pPr>
                <a:defRPr/>
              </a:pPr>
              <a:t>‹#›</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s-AR" smtClean="0"/>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1CD8B79-E9AC-42B9-BEBB-0DB1DB4271C3}" type="datetimeFigureOut">
              <a:rPr lang="es-AR"/>
              <a:pPr>
                <a:defRPr/>
              </a:pPr>
              <a:t>17/12/2012</a:t>
            </a:fld>
            <a:endParaRPr lang="es-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16D1527-72B5-48DD-9BCC-E859DDB18883}" type="slidenum">
              <a:rPr lang="es-AR"/>
              <a:pPr>
                <a:defRPr/>
              </a:pPr>
              <a:t>‹#›</a:t>
            </a:fld>
            <a:endParaRPr lang="es-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Grp="1" noChangeAspect="1"/>
          </p:cNvGraphicFramePr>
          <p:nvPr>
            <p:ph type="chart" idx="4294967295"/>
          </p:nvPr>
        </p:nvGraphicFramePr>
        <p:xfrm>
          <a:off x="457200" y="1727200"/>
          <a:ext cx="8185150" cy="4484688"/>
        </p:xfrm>
        <a:graphic>
          <a:graphicData uri="http://schemas.openxmlformats.org/presentationml/2006/ole">
            <mc:AlternateContent xmlns:mc="http://schemas.openxmlformats.org/markup-compatibility/2006">
              <mc:Choice xmlns:v="urn:schemas-microsoft-com:vml" Requires="v">
                <p:oleObj spid="_x0000_s1030" name="Chart" r:id="rId4" imgW="8267633" imgH="4524482" progId="MSGraph.Chart.8">
                  <p:embed followColorScheme="full"/>
                </p:oleObj>
              </mc:Choice>
              <mc:Fallback>
                <p:oleObj name="Chart" r:id="rId4" imgW="8267633" imgH="4524482" progId="MSGraph.Chart.8">
                  <p:embed followColorScheme="full"/>
                  <p:pic>
                    <p:nvPicPr>
                      <p:cNvPr id="0" name="Picture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727200"/>
                        <a:ext cx="8185150" cy="4484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8" name="Text Box 13"/>
          <p:cNvSpPr txBox="1">
            <a:spLocks noChangeArrowheads="1"/>
          </p:cNvSpPr>
          <p:nvPr/>
        </p:nvSpPr>
        <p:spPr bwMode="auto">
          <a:xfrm>
            <a:off x="5410200" y="1484313"/>
            <a:ext cx="3200400" cy="304800"/>
          </a:xfrm>
          <a:prstGeom prst="rect">
            <a:avLst/>
          </a:prstGeom>
          <a:noFill/>
          <a:ln w="9525">
            <a:noFill/>
            <a:miter lim="800000"/>
            <a:headEnd/>
            <a:tailEnd/>
          </a:ln>
        </p:spPr>
        <p:txBody>
          <a:bodyPr>
            <a:spAutoFit/>
          </a:bodyPr>
          <a:lstStyle/>
          <a:p>
            <a:pPr algn="ctr">
              <a:spcBef>
                <a:spcPct val="50000"/>
              </a:spcBef>
            </a:pPr>
            <a:r>
              <a:rPr lang="es-PE" sz="1400" b="1">
                <a:solidFill>
                  <a:srgbClr val="FF0000"/>
                </a:solidFill>
                <a:ea typeface="ＭＳ Ｐゴシック"/>
                <a:cs typeface="ＭＳ Ｐゴシック"/>
              </a:rPr>
              <a:t>Rate: 1.37 X 1,000,000 pop.</a:t>
            </a:r>
          </a:p>
        </p:txBody>
      </p:sp>
      <p:sp>
        <p:nvSpPr>
          <p:cNvPr id="1029" name="Text Box 4"/>
          <p:cNvSpPr txBox="1">
            <a:spLocks noChangeArrowheads="1"/>
          </p:cNvSpPr>
          <p:nvPr/>
        </p:nvSpPr>
        <p:spPr bwMode="auto">
          <a:xfrm rot="-5400000">
            <a:off x="-1049337" y="3184525"/>
            <a:ext cx="2589212" cy="338138"/>
          </a:xfrm>
          <a:prstGeom prst="rect">
            <a:avLst/>
          </a:prstGeom>
          <a:noFill/>
          <a:ln w="9525">
            <a:noFill/>
            <a:miter lim="800000"/>
            <a:headEnd/>
            <a:tailEnd/>
          </a:ln>
        </p:spPr>
        <p:txBody>
          <a:bodyPr>
            <a:spAutoFit/>
          </a:bodyPr>
          <a:lstStyle/>
          <a:p>
            <a:pPr algn="ctr"/>
            <a:r>
              <a:rPr lang="en-US" sz="1600" b="1">
                <a:ea typeface="ＭＳ Ｐゴシック"/>
                <a:cs typeface="ＭＳ Ｐゴシック"/>
              </a:rPr>
              <a:t> No. Confirmed Cases</a:t>
            </a:r>
          </a:p>
        </p:txBody>
      </p:sp>
      <p:sp>
        <p:nvSpPr>
          <p:cNvPr id="1030" name="Text Box 5"/>
          <p:cNvSpPr txBox="1">
            <a:spLocks noChangeArrowheads="1"/>
          </p:cNvSpPr>
          <p:nvPr/>
        </p:nvSpPr>
        <p:spPr bwMode="auto">
          <a:xfrm>
            <a:off x="1270000" y="4419600"/>
            <a:ext cx="635000" cy="274638"/>
          </a:xfrm>
          <a:prstGeom prst="rect">
            <a:avLst/>
          </a:prstGeom>
          <a:noFill/>
          <a:ln w="9525">
            <a:noFill/>
            <a:miter lim="800000"/>
            <a:headEnd/>
            <a:tailEnd/>
          </a:ln>
        </p:spPr>
        <p:txBody>
          <a:bodyPr wrap="none">
            <a:spAutoFit/>
          </a:bodyPr>
          <a:lstStyle/>
          <a:p>
            <a:r>
              <a:rPr lang="en-US" sz="1200" b="1">
                <a:ea typeface="ＭＳ Ｐゴシック"/>
                <a:cs typeface="ＭＳ Ｐゴシック"/>
              </a:rPr>
              <a:t>N=119</a:t>
            </a:r>
          </a:p>
        </p:txBody>
      </p:sp>
      <p:sp>
        <p:nvSpPr>
          <p:cNvPr id="1031" name="Text Box 6"/>
          <p:cNvSpPr txBox="1">
            <a:spLocks noChangeArrowheads="1"/>
          </p:cNvSpPr>
          <p:nvPr/>
        </p:nvSpPr>
        <p:spPr bwMode="auto">
          <a:xfrm>
            <a:off x="1905000" y="4495800"/>
            <a:ext cx="635000" cy="274638"/>
          </a:xfrm>
          <a:prstGeom prst="rect">
            <a:avLst/>
          </a:prstGeom>
          <a:noFill/>
          <a:ln w="9525">
            <a:noFill/>
            <a:miter lim="800000"/>
            <a:headEnd/>
            <a:tailEnd/>
          </a:ln>
        </p:spPr>
        <p:txBody>
          <a:bodyPr wrap="none">
            <a:spAutoFit/>
          </a:bodyPr>
          <a:lstStyle/>
          <a:p>
            <a:r>
              <a:rPr lang="en-US" sz="1200" b="1">
                <a:ea typeface="ＭＳ Ｐゴシック"/>
                <a:cs typeface="ＭＳ Ｐゴシック"/>
              </a:rPr>
              <a:t>N=108</a:t>
            </a:r>
          </a:p>
        </p:txBody>
      </p:sp>
      <p:sp>
        <p:nvSpPr>
          <p:cNvPr id="1032" name="Text Box 7"/>
          <p:cNvSpPr txBox="1">
            <a:spLocks noChangeArrowheads="1"/>
          </p:cNvSpPr>
          <p:nvPr/>
        </p:nvSpPr>
        <p:spPr bwMode="auto">
          <a:xfrm>
            <a:off x="6629400" y="1752600"/>
            <a:ext cx="719138" cy="274638"/>
          </a:xfrm>
          <a:prstGeom prst="rect">
            <a:avLst/>
          </a:prstGeom>
          <a:noFill/>
          <a:ln w="9525">
            <a:noFill/>
            <a:miter lim="800000"/>
            <a:headEnd/>
            <a:tailEnd/>
          </a:ln>
        </p:spPr>
        <p:txBody>
          <a:bodyPr wrap="none">
            <a:spAutoFit/>
          </a:bodyPr>
          <a:lstStyle/>
          <a:p>
            <a:r>
              <a:rPr lang="en-US" sz="1200" b="1">
                <a:ea typeface="ＭＳ Ｐゴシック"/>
                <a:cs typeface="ＭＳ Ｐゴシック"/>
              </a:rPr>
              <a:t>N=1374</a:t>
            </a:r>
          </a:p>
        </p:txBody>
      </p:sp>
      <p:sp>
        <p:nvSpPr>
          <p:cNvPr id="1033" name="Text Box 8"/>
          <p:cNvSpPr txBox="1">
            <a:spLocks noChangeArrowheads="1"/>
          </p:cNvSpPr>
          <p:nvPr/>
        </p:nvSpPr>
        <p:spPr bwMode="auto">
          <a:xfrm>
            <a:off x="2590800" y="4602163"/>
            <a:ext cx="550863" cy="274637"/>
          </a:xfrm>
          <a:prstGeom prst="rect">
            <a:avLst/>
          </a:prstGeom>
          <a:noFill/>
          <a:ln w="9525">
            <a:noFill/>
            <a:miter lim="800000"/>
            <a:headEnd/>
            <a:tailEnd/>
          </a:ln>
        </p:spPr>
        <p:txBody>
          <a:bodyPr wrap="none">
            <a:spAutoFit/>
          </a:bodyPr>
          <a:lstStyle/>
          <a:p>
            <a:r>
              <a:rPr lang="en-US" sz="1200" b="1">
                <a:ea typeface="ＭＳ Ｐゴシック"/>
                <a:cs typeface="ＭＳ Ｐゴシック"/>
              </a:rPr>
              <a:t>N=85</a:t>
            </a:r>
          </a:p>
        </p:txBody>
      </p:sp>
      <p:sp>
        <p:nvSpPr>
          <p:cNvPr id="1034" name="Text Box 9"/>
          <p:cNvSpPr txBox="1">
            <a:spLocks noChangeArrowheads="1"/>
          </p:cNvSpPr>
          <p:nvPr/>
        </p:nvSpPr>
        <p:spPr bwMode="auto">
          <a:xfrm>
            <a:off x="3276600" y="4144963"/>
            <a:ext cx="635000" cy="274637"/>
          </a:xfrm>
          <a:prstGeom prst="rect">
            <a:avLst/>
          </a:prstGeom>
          <a:noFill/>
          <a:ln w="9525">
            <a:noFill/>
            <a:miter lim="800000"/>
            <a:headEnd/>
            <a:tailEnd/>
          </a:ln>
        </p:spPr>
        <p:txBody>
          <a:bodyPr wrap="none">
            <a:spAutoFit/>
          </a:bodyPr>
          <a:lstStyle/>
          <a:p>
            <a:r>
              <a:rPr lang="en-US" sz="1200" b="1">
                <a:ea typeface="ＭＳ Ｐゴシック"/>
                <a:cs typeface="ＭＳ Ｐゴシック"/>
              </a:rPr>
              <a:t>N=226</a:t>
            </a:r>
          </a:p>
        </p:txBody>
      </p:sp>
      <p:sp>
        <p:nvSpPr>
          <p:cNvPr id="1035" name="Text Box 10"/>
          <p:cNvSpPr txBox="1">
            <a:spLocks noChangeArrowheads="1"/>
          </p:cNvSpPr>
          <p:nvPr/>
        </p:nvSpPr>
        <p:spPr bwMode="auto">
          <a:xfrm>
            <a:off x="3962400" y="4373563"/>
            <a:ext cx="635000" cy="274637"/>
          </a:xfrm>
          <a:prstGeom prst="rect">
            <a:avLst/>
          </a:prstGeom>
          <a:noFill/>
          <a:ln w="9525">
            <a:noFill/>
            <a:miter lim="800000"/>
            <a:headEnd/>
            <a:tailEnd/>
          </a:ln>
        </p:spPr>
        <p:txBody>
          <a:bodyPr wrap="none">
            <a:spAutoFit/>
          </a:bodyPr>
          <a:lstStyle/>
          <a:p>
            <a:r>
              <a:rPr lang="en-US" sz="1200" b="1">
                <a:ea typeface="ＭＳ Ｐゴシック"/>
                <a:cs typeface="ＭＳ Ｐゴシック"/>
              </a:rPr>
              <a:t>N=176</a:t>
            </a:r>
          </a:p>
        </p:txBody>
      </p:sp>
      <p:sp>
        <p:nvSpPr>
          <p:cNvPr id="1036" name="Text Box 14"/>
          <p:cNvSpPr txBox="1">
            <a:spLocks noChangeArrowheads="1"/>
          </p:cNvSpPr>
          <p:nvPr/>
        </p:nvSpPr>
        <p:spPr bwMode="auto">
          <a:xfrm>
            <a:off x="4648200" y="4114800"/>
            <a:ext cx="635000" cy="274638"/>
          </a:xfrm>
          <a:prstGeom prst="rect">
            <a:avLst/>
          </a:prstGeom>
          <a:noFill/>
          <a:ln w="9525">
            <a:noFill/>
            <a:miter lim="800000"/>
            <a:headEnd/>
            <a:tailEnd/>
          </a:ln>
        </p:spPr>
        <p:txBody>
          <a:bodyPr wrap="none">
            <a:spAutoFit/>
          </a:bodyPr>
          <a:lstStyle/>
          <a:p>
            <a:r>
              <a:rPr lang="en-US" sz="1200" b="1">
                <a:ea typeface="ＭＳ Ｐゴシック"/>
                <a:cs typeface="ＭＳ Ｐゴシック"/>
              </a:rPr>
              <a:t>N=207</a:t>
            </a:r>
          </a:p>
        </p:txBody>
      </p:sp>
      <p:sp>
        <p:nvSpPr>
          <p:cNvPr id="1037" name="Text Box 15"/>
          <p:cNvSpPr txBox="1">
            <a:spLocks noChangeArrowheads="1"/>
          </p:cNvSpPr>
          <p:nvPr/>
        </p:nvSpPr>
        <p:spPr bwMode="auto">
          <a:xfrm>
            <a:off x="6019800" y="4114800"/>
            <a:ext cx="635000" cy="274638"/>
          </a:xfrm>
          <a:prstGeom prst="rect">
            <a:avLst/>
          </a:prstGeom>
          <a:noFill/>
          <a:ln w="9525">
            <a:noFill/>
            <a:miter lim="800000"/>
            <a:headEnd/>
            <a:tailEnd/>
          </a:ln>
        </p:spPr>
        <p:txBody>
          <a:bodyPr wrap="none">
            <a:spAutoFit/>
          </a:bodyPr>
          <a:lstStyle/>
          <a:p>
            <a:r>
              <a:rPr lang="en-US" sz="1200" b="1">
                <a:ea typeface="ＭＳ Ｐゴシック"/>
                <a:cs typeface="ＭＳ Ｐゴシック"/>
              </a:rPr>
              <a:t>N=253</a:t>
            </a:r>
          </a:p>
        </p:txBody>
      </p:sp>
      <p:sp>
        <p:nvSpPr>
          <p:cNvPr id="1038" name="Text Box 15"/>
          <p:cNvSpPr txBox="1">
            <a:spLocks noChangeArrowheads="1"/>
          </p:cNvSpPr>
          <p:nvPr/>
        </p:nvSpPr>
        <p:spPr bwMode="auto">
          <a:xfrm>
            <a:off x="5334000" y="4525963"/>
            <a:ext cx="550863" cy="274637"/>
          </a:xfrm>
          <a:prstGeom prst="rect">
            <a:avLst/>
          </a:prstGeom>
          <a:noFill/>
          <a:ln w="9525">
            <a:noFill/>
            <a:miter lim="800000"/>
            <a:headEnd/>
            <a:tailEnd/>
          </a:ln>
        </p:spPr>
        <p:txBody>
          <a:bodyPr wrap="none">
            <a:spAutoFit/>
          </a:bodyPr>
          <a:lstStyle/>
          <a:p>
            <a:r>
              <a:rPr lang="en-US" sz="1200" b="1">
                <a:ea typeface="ＭＳ Ｐゴシック"/>
                <a:cs typeface="ＭＳ Ｐゴシック"/>
              </a:rPr>
              <a:t>N=89</a:t>
            </a:r>
          </a:p>
        </p:txBody>
      </p:sp>
      <p:sp>
        <p:nvSpPr>
          <p:cNvPr id="1039" name="Rectangle 11"/>
          <p:cNvSpPr>
            <a:spLocks noChangeArrowheads="1"/>
          </p:cNvSpPr>
          <p:nvPr/>
        </p:nvSpPr>
        <p:spPr bwMode="auto">
          <a:xfrm>
            <a:off x="152400" y="76200"/>
            <a:ext cx="8915400" cy="523875"/>
          </a:xfrm>
          <a:prstGeom prst="rect">
            <a:avLst/>
          </a:prstGeom>
          <a:solidFill>
            <a:schemeClr val="bg1"/>
          </a:solidFill>
          <a:ln w="9525">
            <a:noFill/>
            <a:miter lim="800000"/>
            <a:headEnd/>
            <a:tailEnd/>
          </a:ln>
        </p:spPr>
        <p:txBody>
          <a:bodyPr>
            <a:spAutoFit/>
          </a:bodyPr>
          <a:lstStyle/>
          <a:p>
            <a:pPr algn="ctr"/>
            <a:endParaRPr lang="en-US" sz="2800" b="1">
              <a:solidFill>
                <a:srgbClr val="000099"/>
              </a:solidFill>
              <a:latin typeface="Calibri" pitchFamily="34" charset="0"/>
            </a:endParaRPr>
          </a:p>
        </p:txBody>
      </p:sp>
      <p:sp>
        <p:nvSpPr>
          <p:cNvPr id="1040" name="Text Box 2"/>
          <p:cNvSpPr txBox="1">
            <a:spLocks noChangeArrowheads="1"/>
          </p:cNvSpPr>
          <p:nvPr/>
        </p:nvSpPr>
        <p:spPr bwMode="auto">
          <a:xfrm>
            <a:off x="3276600" y="6583363"/>
            <a:ext cx="3090863" cy="276225"/>
          </a:xfrm>
          <a:prstGeom prst="rect">
            <a:avLst/>
          </a:prstGeom>
          <a:noFill/>
          <a:ln w="9525">
            <a:noFill/>
            <a:miter lim="800000"/>
            <a:headEnd/>
            <a:tailEnd/>
          </a:ln>
        </p:spPr>
        <p:txBody>
          <a:bodyPr wrap="none">
            <a:spAutoFit/>
          </a:bodyPr>
          <a:lstStyle/>
          <a:p>
            <a:pPr eaLnBrk="0" hangingPunct="0"/>
            <a:r>
              <a:rPr lang="en-US" sz="1200" b="1" i="1">
                <a:solidFill>
                  <a:srgbClr val="000099"/>
                </a:solidFill>
                <a:ea typeface="ＭＳ Ｐゴシック"/>
                <a:cs typeface="ＭＳ Ｐゴシック"/>
              </a:rPr>
              <a:t>Source</a:t>
            </a:r>
            <a:r>
              <a:rPr lang="en-US" sz="1200" b="1">
                <a:solidFill>
                  <a:srgbClr val="000099"/>
                </a:solidFill>
                <a:ea typeface="ＭＳ Ｐゴシック"/>
                <a:cs typeface="ＭＳ Ｐゴシック"/>
              </a:rPr>
              <a:t>: Country reports to PAHO/WHO.</a:t>
            </a:r>
          </a:p>
        </p:txBody>
      </p:sp>
      <p:sp>
        <p:nvSpPr>
          <p:cNvPr id="1041" name="Rectangle 12"/>
          <p:cNvSpPr>
            <a:spLocks noChangeArrowheads="1"/>
          </p:cNvSpPr>
          <p:nvPr/>
        </p:nvSpPr>
        <p:spPr bwMode="auto">
          <a:xfrm>
            <a:off x="3922713" y="6324600"/>
            <a:ext cx="1797050" cy="276225"/>
          </a:xfrm>
          <a:prstGeom prst="rect">
            <a:avLst/>
          </a:prstGeom>
          <a:noFill/>
          <a:ln w="9525">
            <a:noFill/>
            <a:miter lim="800000"/>
            <a:headEnd/>
            <a:tailEnd/>
          </a:ln>
        </p:spPr>
        <p:txBody>
          <a:bodyPr wrap="none">
            <a:spAutoFit/>
          </a:bodyPr>
          <a:lstStyle/>
          <a:p>
            <a:pPr eaLnBrk="0" hangingPunct="0"/>
            <a:r>
              <a:rPr lang="en-US" sz="1200" b="1">
                <a:solidFill>
                  <a:srgbClr val="000099"/>
                </a:solidFill>
                <a:latin typeface="Calibri" pitchFamily="34" charset="0"/>
              </a:rPr>
              <a:t>* Data as of EW 47/2012.</a:t>
            </a:r>
          </a:p>
        </p:txBody>
      </p:sp>
      <p:sp>
        <p:nvSpPr>
          <p:cNvPr id="1042" name="Text Box 7"/>
          <p:cNvSpPr txBox="1">
            <a:spLocks noChangeArrowheads="1"/>
          </p:cNvSpPr>
          <p:nvPr/>
        </p:nvSpPr>
        <p:spPr bwMode="auto">
          <a:xfrm>
            <a:off x="7337425" y="4356100"/>
            <a:ext cx="639763" cy="277813"/>
          </a:xfrm>
          <a:prstGeom prst="rect">
            <a:avLst/>
          </a:prstGeom>
          <a:noFill/>
          <a:ln w="9525">
            <a:noFill/>
            <a:miter lim="800000"/>
            <a:headEnd/>
            <a:tailEnd/>
          </a:ln>
        </p:spPr>
        <p:txBody>
          <a:bodyPr wrap="none">
            <a:spAutoFit/>
          </a:bodyPr>
          <a:lstStyle/>
          <a:p>
            <a:r>
              <a:rPr lang="en-US" sz="1200" b="1">
                <a:ea typeface="ＭＳ Ｐゴシック"/>
                <a:cs typeface="ＭＳ Ｐゴシック"/>
              </a:rPr>
              <a:t>N=134</a:t>
            </a:r>
          </a:p>
        </p:txBody>
      </p:sp>
      <p:pic>
        <p:nvPicPr>
          <p:cNvPr id="1043" name="Picture 6"/>
          <p:cNvPicPr>
            <a:picLocks noChangeAspect="1" noChangeArrowheads="1"/>
          </p:cNvPicPr>
          <p:nvPr/>
        </p:nvPicPr>
        <p:blipFill>
          <a:blip r:embed="rId6"/>
          <a:srcRect/>
          <a:stretch>
            <a:fillRect/>
          </a:stretch>
        </p:blipFill>
        <p:spPr bwMode="auto">
          <a:xfrm>
            <a:off x="76200" y="6438900"/>
            <a:ext cx="1876425" cy="419100"/>
          </a:xfrm>
          <a:prstGeom prst="rect">
            <a:avLst/>
          </a:prstGeom>
          <a:noFill/>
          <a:ln w="9525">
            <a:noFill/>
            <a:miter lim="800000"/>
            <a:headEnd/>
            <a:tailEnd/>
          </a:ln>
        </p:spPr>
      </p:pic>
      <p:sp>
        <p:nvSpPr>
          <p:cNvPr id="20" name="Rechteck 36"/>
          <p:cNvSpPr>
            <a:spLocks noChangeArrowheads="1"/>
          </p:cNvSpPr>
          <p:nvPr/>
        </p:nvSpPr>
        <p:spPr bwMode="gray">
          <a:xfrm>
            <a:off x="0" y="0"/>
            <a:ext cx="9144000" cy="1371600"/>
          </a:xfrm>
          <a:prstGeom prst="rect">
            <a:avLst/>
          </a:prstGeom>
          <a:noFill/>
          <a:ln w="9525" algn="ctr">
            <a:noFill/>
            <a:miter lim="800000"/>
            <a:headEnd/>
            <a:tailEnd/>
          </a:ln>
          <a:effectLst/>
        </p:spPr>
        <p:txBody>
          <a:bodyPr lIns="216000" tIns="36000" rIns="216000" bIns="36000" anchor="ctr"/>
          <a:lstStyle/>
          <a:p>
            <a:pPr algn="ctr" fontAlgn="auto">
              <a:spcBef>
                <a:spcPts val="0"/>
              </a:spcBef>
              <a:spcAft>
                <a:spcPts val="0"/>
              </a:spcAft>
              <a:defRPr/>
            </a:pPr>
            <a:r>
              <a:rPr lang="en-US" sz="2800" b="1" dirty="0">
                <a:latin typeface="+mn-lt"/>
              </a:rPr>
              <a:t>Distribution of Confirmed Measles Cases Following the Interruption of Endemic Transmission</a:t>
            </a:r>
          </a:p>
          <a:p>
            <a:pPr algn="ctr" fontAlgn="auto">
              <a:spcBef>
                <a:spcPts val="0"/>
              </a:spcBef>
              <a:spcAft>
                <a:spcPts val="0"/>
              </a:spcAft>
              <a:defRPr/>
            </a:pPr>
            <a:r>
              <a:rPr lang="en-US" sz="2800" b="1" dirty="0">
                <a:latin typeface="+mn-lt"/>
              </a:rPr>
              <a:t>The Americas, 2003-2012*</a:t>
            </a:r>
          </a:p>
        </p:txBody>
      </p:sp>
      <p:sp>
        <p:nvSpPr>
          <p:cNvPr id="1045" name="Text Box 4"/>
          <p:cNvSpPr txBox="1">
            <a:spLocks noChangeArrowheads="1"/>
          </p:cNvSpPr>
          <p:nvPr/>
        </p:nvSpPr>
        <p:spPr bwMode="auto">
          <a:xfrm rot="5400000">
            <a:off x="7527926" y="3336925"/>
            <a:ext cx="2589212" cy="338137"/>
          </a:xfrm>
          <a:prstGeom prst="rect">
            <a:avLst/>
          </a:prstGeom>
          <a:noFill/>
          <a:ln w="9525">
            <a:noFill/>
            <a:miter lim="800000"/>
            <a:headEnd/>
            <a:tailEnd/>
          </a:ln>
        </p:spPr>
        <p:txBody>
          <a:bodyPr>
            <a:spAutoFit/>
          </a:bodyPr>
          <a:lstStyle/>
          <a:p>
            <a:pPr algn="ctr"/>
            <a:r>
              <a:rPr lang="en-US" sz="1600" b="1">
                <a:ea typeface="ＭＳ Ｐゴシック"/>
                <a:cs typeface="ＭＳ Ｐゴシック"/>
              </a:rPr>
              <a:t> Regional Rate</a:t>
            </a:r>
          </a:p>
        </p:txBody>
      </p:sp>
      <p:pic>
        <p:nvPicPr>
          <p:cNvPr id="1046" name="Picture 6"/>
          <p:cNvPicPr>
            <a:picLocks noChangeAspect="1" noChangeArrowheads="1"/>
          </p:cNvPicPr>
          <p:nvPr/>
        </p:nvPicPr>
        <p:blipFill>
          <a:blip r:embed="rId6"/>
          <a:srcRect/>
          <a:stretch>
            <a:fillRect/>
          </a:stretch>
        </p:blipFill>
        <p:spPr bwMode="auto">
          <a:xfrm>
            <a:off x="28575" y="6426708"/>
            <a:ext cx="1876425" cy="419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167</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Chart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Kontio, Ms. Katri (WDC)</dc:creator>
  <cp:lastModifiedBy>Pacis, Ms. Carmelita Lucia (WDC)</cp:lastModifiedBy>
  <cp:revision>4</cp:revision>
  <dcterms:created xsi:type="dcterms:W3CDTF">2012-11-28T22:17:50Z</dcterms:created>
  <dcterms:modified xsi:type="dcterms:W3CDTF">2012-12-17T17:17:55Z</dcterms:modified>
</cp:coreProperties>
</file>