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3946429773202"/>
          <c:y val="3.676948539478446E-2"/>
          <c:w val="0.78431354734504344"/>
          <c:h val="0.79262917392258792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Chikungunya</c:v>
                </c:pt>
              </c:strCache>
            </c:strRef>
          </c:tx>
          <c:spPr>
            <a:solidFill>
              <a:schemeClr val="accent6"/>
            </a:solidFill>
          </c:spPr>
          <c:cat>
            <c:multiLvlStrRef>
              <c:f>Sheet1!$A$2:$B$40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Sheet1!$C$2:$C$40</c:f>
              <c:numCache>
                <c:formatCode>General</c:formatCode>
                <c:ptCount val="39"/>
                <c:pt idx="20">
                  <c:v>4619</c:v>
                </c:pt>
                <c:pt idx="21">
                  <c:v>14716</c:v>
                </c:pt>
                <c:pt idx="22">
                  <c:v>26178</c:v>
                </c:pt>
                <c:pt idx="23">
                  <c:v>44968</c:v>
                </c:pt>
                <c:pt idx="24">
                  <c:v>67068</c:v>
                </c:pt>
                <c:pt idx="25">
                  <c:v>46557</c:v>
                </c:pt>
                <c:pt idx="26">
                  <c:v>44907</c:v>
                </c:pt>
                <c:pt idx="27">
                  <c:v>42387</c:v>
                </c:pt>
                <c:pt idx="28">
                  <c:v>53747</c:v>
                </c:pt>
                <c:pt idx="29">
                  <c:v>35064</c:v>
                </c:pt>
                <c:pt idx="30">
                  <c:v>25917</c:v>
                </c:pt>
                <c:pt idx="31">
                  <c:v>13529</c:v>
                </c:pt>
                <c:pt idx="32">
                  <c:v>8627</c:v>
                </c:pt>
                <c:pt idx="33">
                  <c:v>8914</c:v>
                </c:pt>
                <c:pt idx="34">
                  <c:v>5434</c:v>
                </c:pt>
                <c:pt idx="35">
                  <c:v>3928</c:v>
                </c:pt>
                <c:pt idx="36">
                  <c:v>4536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Dengue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Sheet1!$A$2:$B$40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Sheet1!$D$2:$D$40</c:f>
              <c:numCache>
                <c:formatCode>General</c:formatCode>
                <c:ptCount val="39"/>
                <c:pt idx="0">
                  <c:v>2532</c:v>
                </c:pt>
                <c:pt idx="1">
                  <c:v>4319</c:v>
                </c:pt>
                <c:pt idx="2">
                  <c:v>3154</c:v>
                </c:pt>
                <c:pt idx="3">
                  <c:v>4301</c:v>
                </c:pt>
                <c:pt idx="4">
                  <c:v>19048</c:v>
                </c:pt>
                <c:pt idx="5">
                  <c:v>33306</c:v>
                </c:pt>
                <c:pt idx="6">
                  <c:v>14287</c:v>
                </c:pt>
                <c:pt idx="7">
                  <c:v>9396</c:v>
                </c:pt>
                <c:pt idx="8">
                  <c:v>8191</c:v>
                </c:pt>
                <c:pt idx="9">
                  <c:v>11502</c:v>
                </c:pt>
                <c:pt idx="10">
                  <c:v>9820</c:v>
                </c:pt>
                <c:pt idx="11">
                  <c:v>6569</c:v>
                </c:pt>
                <c:pt idx="12">
                  <c:v>11510</c:v>
                </c:pt>
                <c:pt idx="13">
                  <c:v>7667</c:v>
                </c:pt>
                <c:pt idx="14">
                  <c:v>7107</c:v>
                </c:pt>
                <c:pt idx="15">
                  <c:v>9228</c:v>
                </c:pt>
                <c:pt idx="16">
                  <c:v>7176</c:v>
                </c:pt>
                <c:pt idx="17">
                  <c:v>7525</c:v>
                </c:pt>
                <c:pt idx="18">
                  <c:v>10228</c:v>
                </c:pt>
                <c:pt idx="19">
                  <c:v>7178</c:v>
                </c:pt>
                <c:pt idx="20">
                  <c:v>8104</c:v>
                </c:pt>
                <c:pt idx="21">
                  <c:v>10950</c:v>
                </c:pt>
                <c:pt idx="22">
                  <c:v>7972</c:v>
                </c:pt>
                <c:pt idx="23">
                  <c:v>10711</c:v>
                </c:pt>
                <c:pt idx="24">
                  <c:v>8979</c:v>
                </c:pt>
                <c:pt idx="25">
                  <c:v>8868</c:v>
                </c:pt>
                <c:pt idx="26">
                  <c:v>8112</c:v>
                </c:pt>
                <c:pt idx="27">
                  <c:v>9837</c:v>
                </c:pt>
                <c:pt idx="28">
                  <c:v>7432</c:v>
                </c:pt>
                <c:pt idx="29">
                  <c:v>8196</c:v>
                </c:pt>
                <c:pt idx="30">
                  <c:v>6321</c:v>
                </c:pt>
                <c:pt idx="31">
                  <c:v>3706</c:v>
                </c:pt>
                <c:pt idx="32">
                  <c:v>7690</c:v>
                </c:pt>
                <c:pt idx="33">
                  <c:v>6832</c:v>
                </c:pt>
                <c:pt idx="34">
                  <c:v>8352</c:v>
                </c:pt>
                <c:pt idx="35">
                  <c:v>10591</c:v>
                </c:pt>
                <c:pt idx="36">
                  <c:v>6859</c:v>
                </c:pt>
                <c:pt idx="37">
                  <c:v>18503</c:v>
                </c:pt>
                <c:pt idx="38">
                  <c:v>6828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ZIKA</c:v>
                </c:pt>
              </c:strCache>
            </c:strRef>
          </c:tx>
          <c:spPr>
            <a:solidFill>
              <a:srgbClr val="92D050"/>
            </a:solidFill>
            <a:ln w="38100">
              <a:noFill/>
            </a:ln>
          </c:spPr>
          <c:cat>
            <c:multiLvlStrRef>
              <c:f>Sheet1!$A$2:$B$40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Sheet1!$E$2:$E$40</c:f>
              <c:numCache>
                <c:formatCode>General</c:formatCode>
                <c:ptCount val="39"/>
                <c:pt idx="31">
                  <c:v>3</c:v>
                </c:pt>
                <c:pt idx="32">
                  <c:v>69</c:v>
                </c:pt>
                <c:pt idx="33">
                  <c:v>703</c:v>
                </c:pt>
                <c:pt idx="34">
                  <c:v>4127</c:v>
                </c:pt>
                <c:pt idx="35">
                  <c:v>8388</c:v>
                </c:pt>
                <c:pt idx="36">
                  <c:v>14537</c:v>
                </c:pt>
                <c:pt idx="37">
                  <c:v>19792</c:v>
                </c:pt>
                <c:pt idx="38">
                  <c:v>8858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05888"/>
        <c:axId val="43193408"/>
      </c:areaChart>
      <c:lineChart>
        <c:grouping val="standard"/>
        <c:varyColors val="0"/>
        <c:ser>
          <c:idx val="4"/>
          <c:order val="3"/>
          <c:tx>
            <c:strRef>
              <c:f>Sheet1!$F$1</c:f>
              <c:strCache>
                <c:ptCount val="1"/>
                <c:pt idx="0">
                  <c:v>Measles-rubella suspected cases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</c:marker>
          <c:cat>
            <c:multiLvlStrRef>
              <c:f>Sheet1!$A$2:$B$40</c:f>
              <c:multiLvlStrCache>
                <c:ptCount val="3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Sheet1!$F$2:$F$40</c:f>
              <c:numCache>
                <c:formatCode>General</c:formatCode>
                <c:ptCount val="39"/>
                <c:pt idx="0">
                  <c:v>151</c:v>
                </c:pt>
                <c:pt idx="1">
                  <c:v>177</c:v>
                </c:pt>
                <c:pt idx="2">
                  <c:v>199</c:v>
                </c:pt>
                <c:pt idx="3">
                  <c:v>214</c:v>
                </c:pt>
                <c:pt idx="4">
                  <c:v>229</c:v>
                </c:pt>
                <c:pt idx="5">
                  <c:v>241</c:v>
                </c:pt>
                <c:pt idx="6">
                  <c:v>222</c:v>
                </c:pt>
                <c:pt idx="7">
                  <c:v>257</c:v>
                </c:pt>
                <c:pt idx="8">
                  <c:v>235</c:v>
                </c:pt>
                <c:pt idx="9">
                  <c:v>212</c:v>
                </c:pt>
                <c:pt idx="10">
                  <c:v>179</c:v>
                </c:pt>
                <c:pt idx="11">
                  <c:v>124</c:v>
                </c:pt>
                <c:pt idx="12">
                  <c:v>152</c:v>
                </c:pt>
                <c:pt idx="13">
                  <c:v>135</c:v>
                </c:pt>
                <c:pt idx="14">
                  <c:v>198</c:v>
                </c:pt>
                <c:pt idx="15">
                  <c:v>168</c:v>
                </c:pt>
                <c:pt idx="16">
                  <c:v>298</c:v>
                </c:pt>
                <c:pt idx="17">
                  <c:v>239</c:v>
                </c:pt>
                <c:pt idx="18">
                  <c:v>246</c:v>
                </c:pt>
                <c:pt idx="19">
                  <c:v>248</c:v>
                </c:pt>
                <c:pt idx="20">
                  <c:v>299</c:v>
                </c:pt>
                <c:pt idx="21">
                  <c:v>278</c:v>
                </c:pt>
                <c:pt idx="22">
                  <c:v>212</c:v>
                </c:pt>
                <c:pt idx="23">
                  <c:v>136</c:v>
                </c:pt>
                <c:pt idx="24">
                  <c:v>163</c:v>
                </c:pt>
                <c:pt idx="25">
                  <c:v>164</c:v>
                </c:pt>
                <c:pt idx="26">
                  <c:v>189</c:v>
                </c:pt>
                <c:pt idx="27">
                  <c:v>183</c:v>
                </c:pt>
                <c:pt idx="28">
                  <c:v>143</c:v>
                </c:pt>
                <c:pt idx="29">
                  <c:v>132</c:v>
                </c:pt>
                <c:pt idx="30">
                  <c:v>179</c:v>
                </c:pt>
                <c:pt idx="31">
                  <c:v>143</c:v>
                </c:pt>
                <c:pt idx="32">
                  <c:v>230</c:v>
                </c:pt>
                <c:pt idx="33">
                  <c:v>270</c:v>
                </c:pt>
                <c:pt idx="34">
                  <c:v>231</c:v>
                </c:pt>
                <c:pt idx="35">
                  <c:v>186</c:v>
                </c:pt>
                <c:pt idx="36">
                  <c:v>183</c:v>
                </c:pt>
                <c:pt idx="37">
                  <c:v>117</c:v>
                </c:pt>
                <c:pt idx="38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33408"/>
        <c:axId val="44828928"/>
      </c:lineChart>
      <c:catAx>
        <c:axId val="8240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3193408"/>
        <c:crosses val="autoZero"/>
        <c:auto val="1"/>
        <c:lblAlgn val="ctr"/>
        <c:lblOffset val="100"/>
        <c:noMultiLvlLbl val="0"/>
      </c:catAx>
      <c:valAx>
        <c:axId val="4319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err="1" smtClean="0"/>
                  <a:t>Arboviruses</a:t>
                </a:r>
                <a:r>
                  <a:rPr lang="en-US" sz="1400" b="0" dirty="0" smtClean="0"/>
                  <a:t> cases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9.2592592592592587E-3"/>
              <c:y val="0.286944678955616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>
              <a:defRPr sz="1400"/>
            </a:pPr>
            <a:endParaRPr lang="en-US"/>
          </a:p>
        </c:txPr>
        <c:crossAx val="82405888"/>
        <c:crosses val="autoZero"/>
        <c:crossBetween val="between"/>
      </c:valAx>
      <c:valAx>
        <c:axId val="448289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MR suspected cases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96436728395061722"/>
              <c:y val="0.263465034954991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033408"/>
        <c:crosses val="max"/>
        <c:crossBetween val="between"/>
      </c:valAx>
      <c:catAx>
        <c:axId val="86033408"/>
        <c:scaling>
          <c:orientation val="minMax"/>
        </c:scaling>
        <c:delete val="1"/>
        <c:axPos val="b"/>
        <c:majorTickMark val="out"/>
        <c:minorTickMark val="none"/>
        <c:tickLblPos val="nextTo"/>
        <c:crossAx val="4482892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1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5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E2C4-1F37-4990-8048-B7438DD882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FF8D-55F2-4B32-9656-4F698E7D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Trends in reporting suspected measles/rubella and </a:t>
            </a:r>
            <a:r>
              <a:rPr lang="en-US" sz="2800" b="1" dirty="0" err="1" smtClean="0"/>
              <a:t>arboviruses</a:t>
            </a:r>
            <a:r>
              <a:rPr lang="en-US" sz="2800" b="1" dirty="0" smtClean="0"/>
              <a:t> </a:t>
            </a:r>
            <a:r>
              <a:rPr lang="en-US" sz="2800" b="1" dirty="0"/>
              <a:t>cases in Colombia, </a:t>
            </a:r>
            <a:r>
              <a:rPr lang="en-US" sz="2800" b="1" dirty="0" smtClean="0"/>
              <a:t>2013-2016*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268914"/>
              </p:ext>
            </p:extLst>
          </p:nvPr>
        </p:nvGraphicFramePr>
        <p:xfrm>
          <a:off x="76200" y="1295400"/>
          <a:ext cx="89154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8070" y="6088016"/>
            <a:ext cx="4103574" cy="5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en-US" altLang="es-MX" sz="1400" dirty="0" smtClean="0"/>
              <a:t>Source: Country report to PAHO surveillance systems.</a:t>
            </a:r>
          </a:p>
          <a:p>
            <a:r>
              <a:rPr lang="en-US" altLang="es-MX" sz="1400" dirty="0" smtClean="0"/>
              <a:t>*Data </a:t>
            </a:r>
            <a:r>
              <a:rPr lang="en-US" altLang="es-MX" sz="1400" dirty="0"/>
              <a:t>reported as of </a:t>
            </a:r>
            <a:r>
              <a:rPr lang="en-US" altLang="es-MX" sz="1400" dirty="0" smtClean="0"/>
              <a:t>7 April 2016.</a:t>
            </a:r>
            <a:endParaRPr lang="en-US" altLang="es-MX" sz="1400" dirty="0"/>
          </a:p>
        </p:txBody>
      </p:sp>
    </p:spTree>
    <p:extLst>
      <p:ext uri="{BB962C8B-B14F-4D97-AF65-F5344CB8AC3E}">
        <p14:creationId xmlns:p14="http://schemas.microsoft.com/office/powerpoint/2010/main" val="63223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Trends in reporting suspected measles/rubella and arboviruses cases in Colombia, 2013-2016*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15</cp:revision>
  <dcterms:created xsi:type="dcterms:W3CDTF">2016-04-08T14:18:24Z</dcterms:created>
  <dcterms:modified xsi:type="dcterms:W3CDTF">2016-04-08T21:24:22Z</dcterms:modified>
</cp:coreProperties>
</file>