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7010400" cy="9296400"/>
  <p:defaultTextStyle>
    <a:defPPr>
      <a:defRPr lang="es-A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8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AR"/>
          </a:p>
        </p:txBody>
      </p:sp>
      <p:sp>
        <p:nvSpPr>
          <p:cNvPr id="4" name="Date Placeholder 3"/>
          <p:cNvSpPr>
            <a:spLocks noGrp="1"/>
          </p:cNvSpPr>
          <p:nvPr>
            <p:ph type="dt" sz="half" idx="10"/>
          </p:nvPr>
        </p:nvSpPr>
        <p:spPr/>
        <p:txBody>
          <a:bodyPr/>
          <a:lstStyle>
            <a:lvl1pPr>
              <a:defRPr/>
            </a:lvl1pPr>
          </a:lstStyle>
          <a:p>
            <a:pPr>
              <a:defRPr/>
            </a:pPr>
            <a:fld id="{BAE34EA0-4AAC-4AC9-8CD3-07A5426F1ECD}" type="datetimeFigureOut">
              <a:rPr lang="es-AR"/>
              <a:pPr>
                <a:defRPr/>
              </a:pPr>
              <a:t>26/04/2013</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51C4ADDE-4E82-4EAA-9CE7-AB4A92A53303}" type="slidenum">
              <a:rPr lang="es-AR"/>
              <a:pPr>
                <a:defRPr/>
              </a:pPr>
              <a:t>‹#›</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Date Placeholder 3"/>
          <p:cNvSpPr>
            <a:spLocks noGrp="1"/>
          </p:cNvSpPr>
          <p:nvPr>
            <p:ph type="dt" sz="half" idx="10"/>
          </p:nvPr>
        </p:nvSpPr>
        <p:spPr/>
        <p:txBody>
          <a:bodyPr/>
          <a:lstStyle>
            <a:lvl1pPr>
              <a:defRPr/>
            </a:lvl1pPr>
          </a:lstStyle>
          <a:p>
            <a:pPr>
              <a:defRPr/>
            </a:pPr>
            <a:fld id="{7AA7F31E-2D05-490A-AFE4-BAADEBCDE95C}" type="datetimeFigureOut">
              <a:rPr lang="es-AR"/>
              <a:pPr>
                <a:defRPr/>
              </a:pPr>
              <a:t>26/04/2013</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B45C58DB-22D7-404C-9125-83CD4E42013C}" type="slidenum">
              <a:rPr lang="es-AR"/>
              <a:pPr>
                <a:defRPr/>
              </a:pPr>
              <a:t>‹#›</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Date Placeholder 3"/>
          <p:cNvSpPr>
            <a:spLocks noGrp="1"/>
          </p:cNvSpPr>
          <p:nvPr>
            <p:ph type="dt" sz="half" idx="10"/>
          </p:nvPr>
        </p:nvSpPr>
        <p:spPr/>
        <p:txBody>
          <a:bodyPr/>
          <a:lstStyle>
            <a:lvl1pPr>
              <a:defRPr/>
            </a:lvl1pPr>
          </a:lstStyle>
          <a:p>
            <a:pPr>
              <a:defRPr/>
            </a:pPr>
            <a:fld id="{220BFEA5-B641-4C63-A104-6E80634D6D7A}" type="datetimeFigureOut">
              <a:rPr lang="es-AR"/>
              <a:pPr>
                <a:defRPr/>
              </a:pPr>
              <a:t>26/04/2013</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D736EF18-85E9-41E1-AF44-F22364D9597C}" type="slidenum">
              <a:rPr lang="es-AR"/>
              <a:pPr>
                <a:defRPr/>
              </a:pPr>
              <a:t>‹#›</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Date Placeholder 3"/>
          <p:cNvSpPr>
            <a:spLocks noGrp="1"/>
          </p:cNvSpPr>
          <p:nvPr>
            <p:ph type="dt" sz="half" idx="10"/>
          </p:nvPr>
        </p:nvSpPr>
        <p:spPr/>
        <p:txBody>
          <a:bodyPr/>
          <a:lstStyle>
            <a:lvl1pPr>
              <a:defRPr/>
            </a:lvl1pPr>
          </a:lstStyle>
          <a:p>
            <a:pPr>
              <a:defRPr/>
            </a:pPr>
            <a:fld id="{12471087-0427-438B-90B4-500734FE1AC3}" type="datetimeFigureOut">
              <a:rPr lang="es-AR"/>
              <a:pPr>
                <a:defRPr/>
              </a:pPr>
              <a:t>26/04/2013</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981BD84B-0A55-4C62-BC89-22ACFC006B8A}" type="slidenum">
              <a:rPr lang="es-AR"/>
              <a:pPr>
                <a:defRPr/>
              </a:pPr>
              <a:t>‹#›</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DBC79FD-9177-49B7-8ADA-3CFEE95825F5}" type="datetimeFigureOut">
              <a:rPr lang="es-AR"/>
              <a:pPr>
                <a:defRPr/>
              </a:pPr>
              <a:t>26/04/2013</a:t>
            </a:fld>
            <a:endParaRPr lang="es-A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ED0E5798-FACF-4A80-9E73-C539A4D5DCEA}" type="slidenum">
              <a:rPr lang="es-AR"/>
              <a:pPr>
                <a:defRPr/>
              </a:pPr>
              <a:t>‹#›</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5" name="Date Placeholder 3"/>
          <p:cNvSpPr>
            <a:spLocks noGrp="1"/>
          </p:cNvSpPr>
          <p:nvPr>
            <p:ph type="dt" sz="half" idx="10"/>
          </p:nvPr>
        </p:nvSpPr>
        <p:spPr/>
        <p:txBody>
          <a:bodyPr/>
          <a:lstStyle>
            <a:lvl1pPr>
              <a:defRPr/>
            </a:lvl1pPr>
          </a:lstStyle>
          <a:p>
            <a:pPr>
              <a:defRPr/>
            </a:pPr>
            <a:fld id="{1246722C-66E4-4702-B96F-9F29438F1C02}" type="datetimeFigureOut">
              <a:rPr lang="es-AR"/>
              <a:pPr>
                <a:defRPr/>
              </a:pPr>
              <a:t>26/04/2013</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B467F18F-FBEC-43E8-A3FD-730BAD77B9CA}" type="slidenum">
              <a:rPr lang="es-AR"/>
              <a:pPr>
                <a:defRPr/>
              </a:pPr>
              <a:t>‹#›</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7" name="Date Placeholder 3"/>
          <p:cNvSpPr>
            <a:spLocks noGrp="1"/>
          </p:cNvSpPr>
          <p:nvPr>
            <p:ph type="dt" sz="half" idx="10"/>
          </p:nvPr>
        </p:nvSpPr>
        <p:spPr/>
        <p:txBody>
          <a:bodyPr/>
          <a:lstStyle>
            <a:lvl1pPr>
              <a:defRPr/>
            </a:lvl1pPr>
          </a:lstStyle>
          <a:p>
            <a:pPr>
              <a:defRPr/>
            </a:pPr>
            <a:fld id="{DE22A84A-C7E0-426E-9260-FDEC1F04F201}" type="datetimeFigureOut">
              <a:rPr lang="es-AR"/>
              <a:pPr>
                <a:defRPr/>
              </a:pPr>
              <a:t>26/04/2013</a:t>
            </a:fld>
            <a:endParaRPr lang="es-AR"/>
          </a:p>
        </p:txBody>
      </p:sp>
      <p:sp>
        <p:nvSpPr>
          <p:cNvPr id="8" name="Footer Placeholder 4"/>
          <p:cNvSpPr>
            <a:spLocks noGrp="1"/>
          </p:cNvSpPr>
          <p:nvPr>
            <p:ph type="ftr" sz="quarter" idx="11"/>
          </p:nvPr>
        </p:nvSpPr>
        <p:spPr/>
        <p:txBody>
          <a:bodyPr/>
          <a:lstStyle>
            <a:lvl1pPr>
              <a:defRPr/>
            </a:lvl1pPr>
          </a:lstStyle>
          <a:p>
            <a:pPr>
              <a:defRPr/>
            </a:pPr>
            <a:endParaRPr lang="es-AR"/>
          </a:p>
        </p:txBody>
      </p:sp>
      <p:sp>
        <p:nvSpPr>
          <p:cNvPr id="9" name="Slide Number Placeholder 5"/>
          <p:cNvSpPr>
            <a:spLocks noGrp="1"/>
          </p:cNvSpPr>
          <p:nvPr>
            <p:ph type="sldNum" sz="quarter" idx="12"/>
          </p:nvPr>
        </p:nvSpPr>
        <p:spPr/>
        <p:txBody>
          <a:bodyPr/>
          <a:lstStyle>
            <a:lvl1pPr>
              <a:defRPr/>
            </a:lvl1pPr>
          </a:lstStyle>
          <a:p>
            <a:pPr>
              <a:defRPr/>
            </a:pPr>
            <a:fld id="{82B64706-AB5F-427A-A1D0-0C7087B95889}" type="slidenum">
              <a:rPr lang="es-AR"/>
              <a:pPr>
                <a:defRPr/>
              </a:pPr>
              <a:t>‹#›</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Date Placeholder 3"/>
          <p:cNvSpPr>
            <a:spLocks noGrp="1"/>
          </p:cNvSpPr>
          <p:nvPr>
            <p:ph type="dt" sz="half" idx="10"/>
          </p:nvPr>
        </p:nvSpPr>
        <p:spPr/>
        <p:txBody>
          <a:bodyPr/>
          <a:lstStyle>
            <a:lvl1pPr>
              <a:defRPr/>
            </a:lvl1pPr>
          </a:lstStyle>
          <a:p>
            <a:pPr>
              <a:defRPr/>
            </a:pPr>
            <a:fld id="{30A9136F-6585-413B-B9AB-D6E77B2C19A4}" type="datetimeFigureOut">
              <a:rPr lang="es-AR"/>
              <a:pPr>
                <a:defRPr/>
              </a:pPr>
              <a:t>26/04/2013</a:t>
            </a:fld>
            <a:endParaRPr lang="es-AR"/>
          </a:p>
        </p:txBody>
      </p:sp>
      <p:sp>
        <p:nvSpPr>
          <p:cNvPr id="4" name="Footer Placeholder 4"/>
          <p:cNvSpPr>
            <a:spLocks noGrp="1"/>
          </p:cNvSpPr>
          <p:nvPr>
            <p:ph type="ftr" sz="quarter" idx="11"/>
          </p:nvPr>
        </p:nvSpPr>
        <p:spPr/>
        <p:txBody>
          <a:bodyPr/>
          <a:lstStyle>
            <a:lvl1pPr>
              <a:defRPr/>
            </a:lvl1pPr>
          </a:lstStyle>
          <a:p>
            <a:pPr>
              <a:defRPr/>
            </a:pPr>
            <a:endParaRPr lang="es-AR"/>
          </a:p>
        </p:txBody>
      </p:sp>
      <p:sp>
        <p:nvSpPr>
          <p:cNvPr id="5" name="Slide Number Placeholder 5"/>
          <p:cNvSpPr>
            <a:spLocks noGrp="1"/>
          </p:cNvSpPr>
          <p:nvPr>
            <p:ph type="sldNum" sz="quarter" idx="12"/>
          </p:nvPr>
        </p:nvSpPr>
        <p:spPr/>
        <p:txBody>
          <a:bodyPr/>
          <a:lstStyle>
            <a:lvl1pPr>
              <a:defRPr/>
            </a:lvl1pPr>
          </a:lstStyle>
          <a:p>
            <a:pPr>
              <a:defRPr/>
            </a:pPr>
            <a:fld id="{3413F831-3D02-4F67-9975-0F5A1C175664}" type="slidenum">
              <a:rPr lang="es-AR"/>
              <a:pPr>
                <a:defRPr/>
              </a:pPr>
              <a:t>‹#›</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B769BFF-7919-4FF3-8898-09B4467637C8}" type="datetimeFigureOut">
              <a:rPr lang="es-AR"/>
              <a:pPr>
                <a:defRPr/>
              </a:pPr>
              <a:t>26/04/2013</a:t>
            </a:fld>
            <a:endParaRPr lang="es-AR"/>
          </a:p>
        </p:txBody>
      </p:sp>
      <p:sp>
        <p:nvSpPr>
          <p:cNvPr id="3" name="Footer Placeholder 4"/>
          <p:cNvSpPr>
            <a:spLocks noGrp="1"/>
          </p:cNvSpPr>
          <p:nvPr>
            <p:ph type="ftr" sz="quarter" idx="11"/>
          </p:nvPr>
        </p:nvSpPr>
        <p:spPr/>
        <p:txBody>
          <a:bodyPr/>
          <a:lstStyle>
            <a:lvl1pPr>
              <a:defRPr/>
            </a:lvl1pPr>
          </a:lstStyle>
          <a:p>
            <a:pPr>
              <a:defRPr/>
            </a:pPr>
            <a:endParaRPr lang="es-AR"/>
          </a:p>
        </p:txBody>
      </p:sp>
      <p:sp>
        <p:nvSpPr>
          <p:cNvPr id="4" name="Slide Number Placeholder 5"/>
          <p:cNvSpPr>
            <a:spLocks noGrp="1"/>
          </p:cNvSpPr>
          <p:nvPr>
            <p:ph type="sldNum" sz="quarter" idx="12"/>
          </p:nvPr>
        </p:nvSpPr>
        <p:spPr/>
        <p:txBody>
          <a:bodyPr/>
          <a:lstStyle>
            <a:lvl1pPr>
              <a:defRPr/>
            </a:lvl1pPr>
          </a:lstStyle>
          <a:p>
            <a:pPr>
              <a:defRPr/>
            </a:pPr>
            <a:fld id="{1E655A4E-6F91-41A9-B617-01D5C11B37E6}" type="slidenum">
              <a:rPr lang="es-AR"/>
              <a:pPr>
                <a:defRPr/>
              </a:pPr>
              <a:t>‹#›</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699F13-9FC2-4467-9684-B3CD94809B94}" type="datetimeFigureOut">
              <a:rPr lang="es-AR"/>
              <a:pPr>
                <a:defRPr/>
              </a:pPr>
              <a:t>26/04/2013</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32F4AC4A-6E50-4352-96CE-41D777902396}" type="slidenum">
              <a:rPr lang="es-AR"/>
              <a:pPr>
                <a:defRPr/>
              </a:pPr>
              <a:t>‹#›</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FAA1F9-1396-42D9-8354-2406858F977E}" type="datetimeFigureOut">
              <a:rPr lang="es-AR"/>
              <a:pPr>
                <a:defRPr/>
              </a:pPr>
              <a:t>26/04/2013</a:t>
            </a:fld>
            <a:endParaRPr lang="es-AR"/>
          </a:p>
        </p:txBody>
      </p:sp>
      <p:sp>
        <p:nvSpPr>
          <p:cNvPr id="6" name="Footer Placeholder 4"/>
          <p:cNvSpPr>
            <a:spLocks noGrp="1"/>
          </p:cNvSpPr>
          <p:nvPr>
            <p:ph type="ftr" sz="quarter" idx="11"/>
          </p:nvPr>
        </p:nvSpPr>
        <p:spPr/>
        <p:txBody>
          <a:bodyPr/>
          <a:lstStyle>
            <a:lvl1pPr>
              <a:defRPr/>
            </a:lvl1pPr>
          </a:lstStyle>
          <a:p>
            <a:pPr>
              <a:defRPr/>
            </a:pPr>
            <a:endParaRPr lang="es-AR"/>
          </a:p>
        </p:txBody>
      </p:sp>
      <p:sp>
        <p:nvSpPr>
          <p:cNvPr id="7" name="Slide Number Placeholder 5"/>
          <p:cNvSpPr>
            <a:spLocks noGrp="1"/>
          </p:cNvSpPr>
          <p:nvPr>
            <p:ph type="sldNum" sz="quarter" idx="12"/>
          </p:nvPr>
        </p:nvSpPr>
        <p:spPr/>
        <p:txBody>
          <a:bodyPr/>
          <a:lstStyle>
            <a:lvl1pPr>
              <a:defRPr/>
            </a:lvl1pPr>
          </a:lstStyle>
          <a:p>
            <a:pPr>
              <a:defRPr/>
            </a:pPr>
            <a:fld id="{0960E3A1-39B0-4E5F-8D2C-CB11431B5C3E}" type="slidenum">
              <a:rPr lang="es-AR"/>
              <a:pPr>
                <a:defRPr/>
              </a:pPr>
              <a:t>‹#›</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s-AR"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F5DE4E4-3ACB-4683-BC4B-CB410CFD3AC9}" type="datetimeFigureOut">
              <a:rPr lang="es-AR"/>
              <a:pPr>
                <a:defRPr/>
              </a:pPr>
              <a:t>26/04/2013</a:t>
            </a:fld>
            <a:endParaRPr lang="es-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5965C00-AF8C-4F03-893D-F80AB45C24E4}" type="slidenum">
              <a:rPr lang="es-AR"/>
              <a:pPr>
                <a:defRPr/>
              </a:pPr>
              <a:t>‹#›</a:t>
            </a:fld>
            <a:endParaRPr lang="es-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WorldMap"/>
          <p:cNvPicPr>
            <a:picLocks noChangeAspect="1" noChangeArrowheads="1"/>
          </p:cNvPicPr>
          <p:nvPr/>
        </p:nvPicPr>
        <p:blipFill>
          <a:blip r:embed="rId2"/>
          <a:srcRect l="5122" t="21718" r="6403" b="22356"/>
          <a:stretch>
            <a:fillRect/>
          </a:stretch>
        </p:blipFill>
        <p:spPr bwMode="auto">
          <a:xfrm>
            <a:off x="177800" y="1125538"/>
            <a:ext cx="8204200" cy="3675062"/>
          </a:xfrm>
          <a:prstGeom prst="rect">
            <a:avLst/>
          </a:prstGeom>
          <a:noFill/>
          <a:ln w="9525">
            <a:noFill/>
            <a:miter lim="800000"/>
            <a:headEnd/>
            <a:tailEnd/>
          </a:ln>
        </p:spPr>
      </p:pic>
      <p:sp>
        <p:nvSpPr>
          <p:cNvPr id="13314" name="Title"/>
          <p:cNvSpPr>
            <a:spLocks noGrp="1"/>
          </p:cNvSpPr>
          <p:nvPr>
            <p:ph type="title"/>
          </p:nvPr>
        </p:nvSpPr>
        <p:spPr>
          <a:xfrm>
            <a:off x="550863" y="42863"/>
            <a:ext cx="8229600" cy="1143000"/>
          </a:xfrm>
        </p:spPr>
        <p:txBody>
          <a:bodyPr/>
          <a:lstStyle/>
          <a:p>
            <a:r>
              <a:rPr lang="en-US" sz="3200" smtClean="0">
                <a:latin typeface="Arial" charset="0"/>
              </a:rPr>
              <a:t>Reported Measles Incidence Rate*,</a:t>
            </a:r>
            <a:br>
              <a:rPr lang="en-US" sz="3200" smtClean="0">
                <a:latin typeface="Arial" charset="0"/>
              </a:rPr>
            </a:br>
            <a:r>
              <a:rPr lang="en-US" sz="2400" smtClean="0">
                <a:latin typeface="Arial" charset="0"/>
              </a:rPr>
              <a:t>March 2012 to February 2013</a:t>
            </a:r>
          </a:p>
        </p:txBody>
      </p:sp>
      <p:sp>
        <p:nvSpPr>
          <p:cNvPr id="13315" name="Footnote"/>
          <p:cNvSpPr txBox="1">
            <a:spLocks noChangeArrowheads="1"/>
          </p:cNvSpPr>
          <p:nvPr/>
        </p:nvSpPr>
        <p:spPr bwMode="auto">
          <a:xfrm>
            <a:off x="228600" y="4581525"/>
            <a:ext cx="3240088" cy="331788"/>
          </a:xfrm>
          <a:prstGeom prst="rect">
            <a:avLst/>
          </a:prstGeom>
          <a:noFill/>
          <a:ln w="9525">
            <a:noFill/>
            <a:miter lim="800000"/>
            <a:headEnd/>
            <a:tailEnd/>
          </a:ln>
        </p:spPr>
        <p:txBody>
          <a:bodyPr>
            <a:spAutoFit/>
          </a:bodyPr>
          <a:lstStyle/>
          <a:p>
            <a:r>
              <a:rPr lang="en-US" sz="1200">
                <a:cs typeface="Arial" charset="0"/>
              </a:rPr>
              <a:t>*Rate per 1'000'000 population</a:t>
            </a:r>
          </a:p>
        </p:txBody>
      </p:sp>
      <p:sp>
        <p:nvSpPr>
          <p:cNvPr id="13316" name="DataSource"/>
          <p:cNvSpPr txBox="1">
            <a:spLocks noChangeArrowheads="1"/>
          </p:cNvSpPr>
          <p:nvPr/>
        </p:nvSpPr>
        <p:spPr bwMode="auto">
          <a:xfrm>
            <a:off x="0" y="6467475"/>
            <a:ext cx="2540000" cy="228600"/>
          </a:xfrm>
          <a:prstGeom prst="rect">
            <a:avLst/>
          </a:prstGeom>
          <a:noFill/>
          <a:ln w="9525">
            <a:noFill/>
            <a:miter lim="800000"/>
            <a:headEnd/>
            <a:tailEnd/>
          </a:ln>
        </p:spPr>
        <p:txBody>
          <a:bodyPr>
            <a:spAutoFit/>
          </a:bodyPr>
          <a:lstStyle/>
          <a:p>
            <a:r>
              <a:rPr lang="fr-FR" sz="900">
                <a:cs typeface="Arial" charset="0"/>
              </a:rPr>
              <a:t>Data source: surveillance DEF file</a:t>
            </a:r>
            <a:endParaRPr lang="en-US" sz="900">
              <a:cs typeface="Arial" charset="0"/>
            </a:endParaRPr>
          </a:p>
        </p:txBody>
      </p:sp>
      <p:sp>
        <p:nvSpPr>
          <p:cNvPr id="13317" name="Timestamp"/>
          <p:cNvSpPr txBox="1">
            <a:spLocks noChangeArrowheads="1"/>
          </p:cNvSpPr>
          <p:nvPr/>
        </p:nvSpPr>
        <p:spPr bwMode="auto">
          <a:xfrm>
            <a:off x="0" y="6610350"/>
            <a:ext cx="2540000" cy="228600"/>
          </a:xfrm>
          <a:prstGeom prst="rect">
            <a:avLst/>
          </a:prstGeom>
          <a:noFill/>
          <a:ln w="9525">
            <a:noFill/>
            <a:miter lim="800000"/>
            <a:headEnd/>
            <a:tailEnd/>
          </a:ln>
        </p:spPr>
        <p:txBody>
          <a:bodyPr>
            <a:spAutoFit/>
          </a:bodyPr>
          <a:lstStyle/>
          <a:p>
            <a:r>
              <a:rPr lang="en-US" sz="900">
                <a:cs typeface="Arial" charset="0"/>
              </a:rPr>
              <a:t>Data in HQ as of 5 April 2013 </a:t>
            </a:r>
          </a:p>
        </p:txBody>
      </p:sp>
      <p:sp>
        <p:nvSpPr>
          <p:cNvPr id="13318" name="Disclaimer"/>
          <p:cNvSpPr txBox="1">
            <a:spLocks noChangeArrowheads="1"/>
          </p:cNvSpPr>
          <p:nvPr/>
        </p:nvSpPr>
        <p:spPr bwMode="auto">
          <a:xfrm>
            <a:off x="5772150" y="6240463"/>
            <a:ext cx="3048000" cy="644525"/>
          </a:xfrm>
          <a:prstGeom prst="rect">
            <a:avLst/>
          </a:prstGeom>
          <a:noFill/>
          <a:ln w="9525">
            <a:noFill/>
            <a:miter lim="800000"/>
            <a:headEnd/>
            <a:tailEnd/>
          </a:ln>
        </p:spPr>
        <p:txBody>
          <a:bodyPr>
            <a:spAutoFit/>
          </a:bodyPr>
          <a:lstStyle/>
          <a:p>
            <a:r>
              <a:rPr lang="en-US" sz="600">
                <a:latin typeface="Times New Roman" pitchFamily="18" charset="0"/>
                <a:cs typeface="Arial" charset="0"/>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©WHO 2013. All rights reserved.</a:t>
            </a:r>
          </a:p>
        </p:txBody>
      </p:sp>
      <p:sp>
        <p:nvSpPr>
          <p:cNvPr id="7" name="rect_legend"/>
          <p:cNvSpPr/>
          <p:nvPr/>
        </p:nvSpPr>
        <p:spPr>
          <a:xfrm>
            <a:off x="2555875" y="4583113"/>
            <a:ext cx="3024188" cy="2214562"/>
          </a:xfrm>
          <a:prstGeom prst="rect">
            <a:avLst/>
          </a:prstGeom>
          <a:noFill/>
          <a:ln w="12700" cap="flat" cmpd="sng" algn="ctr">
            <a:solidFill>
              <a:schemeClr val="accent1">
                <a:shade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solidFill>
                <a:srgbClr val="FFFFFF"/>
              </a:solidFill>
              <a:cs typeface="Arial" charset="0"/>
            </a:endParaRPr>
          </a:p>
        </p:txBody>
      </p:sp>
      <p:sp>
        <p:nvSpPr>
          <p:cNvPr id="8" name="rect_white"/>
          <p:cNvSpPr/>
          <p:nvPr/>
        </p:nvSpPr>
        <p:spPr>
          <a:xfrm>
            <a:off x="2698750" y="4664075"/>
            <a:ext cx="287338" cy="209550"/>
          </a:xfrm>
          <a:prstGeom prst="rect">
            <a:avLst/>
          </a:prstGeom>
          <a:noFill/>
          <a:ln w="12700" cap="flat" cmpd="sng" algn="ctr">
            <a:solidFill>
              <a:schemeClr val="accent1">
                <a:shade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solidFill>
                <a:srgbClr val="FFFFFF"/>
              </a:solidFill>
              <a:cs typeface="Arial" charset="0"/>
            </a:endParaRPr>
          </a:p>
        </p:txBody>
      </p:sp>
      <p:sp>
        <p:nvSpPr>
          <p:cNvPr id="13321" name="text_white"/>
          <p:cNvSpPr txBox="1">
            <a:spLocks noChangeArrowheads="1"/>
          </p:cNvSpPr>
          <p:nvPr/>
        </p:nvSpPr>
        <p:spPr bwMode="auto">
          <a:xfrm>
            <a:off x="2987675" y="4606925"/>
            <a:ext cx="846138" cy="339725"/>
          </a:xfrm>
          <a:prstGeom prst="rect">
            <a:avLst/>
          </a:prstGeom>
          <a:noFill/>
          <a:ln w="9525">
            <a:noFill/>
            <a:miter lim="800000"/>
            <a:headEnd/>
            <a:tailEnd/>
          </a:ln>
        </p:spPr>
        <p:txBody>
          <a:bodyPr>
            <a:spAutoFit/>
          </a:bodyPr>
          <a:lstStyle/>
          <a:p>
            <a:r>
              <a:rPr lang="en-US" sz="1600">
                <a:cs typeface="Arial" charset="0"/>
              </a:rPr>
              <a:t>&lt;1</a:t>
            </a:r>
          </a:p>
        </p:txBody>
      </p:sp>
      <p:sp>
        <p:nvSpPr>
          <p:cNvPr id="13322" name="legend_white"/>
          <p:cNvSpPr txBox="1">
            <a:spLocks noChangeArrowheads="1"/>
          </p:cNvSpPr>
          <p:nvPr/>
        </p:nvSpPr>
        <p:spPr bwMode="auto">
          <a:xfrm>
            <a:off x="3276600" y="4641850"/>
            <a:ext cx="2984500" cy="277813"/>
          </a:xfrm>
          <a:prstGeom prst="rect">
            <a:avLst/>
          </a:prstGeom>
          <a:noFill/>
          <a:ln w="9525">
            <a:noFill/>
            <a:miter lim="800000"/>
            <a:headEnd/>
            <a:tailEnd/>
          </a:ln>
        </p:spPr>
        <p:txBody>
          <a:bodyPr>
            <a:spAutoFit/>
          </a:bodyPr>
          <a:lstStyle/>
          <a:p>
            <a:r>
              <a:rPr lang="en-US" sz="1200">
                <a:cs typeface="Arial" charset="0"/>
              </a:rPr>
              <a:t>(90 countries or 46%)</a:t>
            </a:r>
          </a:p>
        </p:txBody>
      </p:sp>
      <p:sp>
        <p:nvSpPr>
          <p:cNvPr id="13323" name="text_pink"/>
          <p:cNvSpPr txBox="1">
            <a:spLocks noChangeArrowheads="1"/>
          </p:cNvSpPr>
          <p:nvPr/>
        </p:nvSpPr>
        <p:spPr bwMode="auto">
          <a:xfrm>
            <a:off x="2987675" y="4894263"/>
            <a:ext cx="1279525" cy="339725"/>
          </a:xfrm>
          <a:prstGeom prst="rect">
            <a:avLst/>
          </a:prstGeom>
          <a:noFill/>
          <a:ln w="9525">
            <a:noFill/>
            <a:miter lim="800000"/>
            <a:headEnd/>
            <a:tailEnd/>
          </a:ln>
        </p:spPr>
        <p:txBody>
          <a:bodyPr>
            <a:spAutoFit/>
          </a:bodyPr>
          <a:lstStyle/>
          <a:p>
            <a:r>
              <a:rPr lang="en-US" sz="1600">
                <a:cs typeface="Arial" charset="0"/>
              </a:rPr>
              <a:t>≥1 - &lt;5</a:t>
            </a:r>
          </a:p>
        </p:txBody>
      </p:sp>
      <p:sp>
        <p:nvSpPr>
          <p:cNvPr id="13324" name="legend_pink"/>
          <p:cNvSpPr txBox="1">
            <a:spLocks noChangeArrowheads="1"/>
          </p:cNvSpPr>
          <p:nvPr/>
        </p:nvSpPr>
        <p:spPr bwMode="auto">
          <a:xfrm>
            <a:off x="3708400" y="4921250"/>
            <a:ext cx="2984500" cy="277813"/>
          </a:xfrm>
          <a:prstGeom prst="rect">
            <a:avLst/>
          </a:prstGeom>
          <a:noFill/>
          <a:ln w="9525">
            <a:noFill/>
            <a:miter lim="800000"/>
            <a:headEnd/>
            <a:tailEnd/>
          </a:ln>
        </p:spPr>
        <p:txBody>
          <a:bodyPr>
            <a:spAutoFit/>
          </a:bodyPr>
          <a:lstStyle/>
          <a:p>
            <a:r>
              <a:rPr lang="en-US" sz="1200">
                <a:cs typeface="Arial" charset="0"/>
              </a:rPr>
              <a:t>(25 countries or 13%)</a:t>
            </a:r>
          </a:p>
        </p:txBody>
      </p:sp>
      <p:sp>
        <p:nvSpPr>
          <p:cNvPr id="14" name="rect_fushia"/>
          <p:cNvSpPr/>
          <p:nvPr/>
        </p:nvSpPr>
        <p:spPr>
          <a:xfrm>
            <a:off x="2698750" y="5238750"/>
            <a:ext cx="287338" cy="209550"/>
          </a:xfrm>
          <a:prstGeom prst="rect">
            <a:avLst/>
          </a:prstGeom>
          <a:solidFill>
            <a:srgbClr val="FFCCCC"/>
          </a:solidFill>
          <a:ln w="12700" cap="flat" cmpd="sng" algn="ctr">
            <a:solidFill>
              <a:schemeClr val="accent1">
                <a:shade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solidFill>
                <a:srgbClr val="FFFFFF"/>
              </a:solidFill>
              <a:cs typeface="Arial" charset="0"/>
            </a:endParaRPr>
          </a:p>
        </p:txBody>
      </p:sp>
      <p:sp>
        <p:nvSpPr>
          <p:cNvPr id="13326" name="text_fushia"/>
          <p:cNvSpPr txBox="1">
            <a:spLocks noChangeArrowheads="1"/>
          </p:cNvSpPr>
          <p:nvPr/>
        </p:nvSpPr>
        <p:spPr bwMode="auto">
          <a:xfrm>
            <a:off x="2987675" y="5181600"/>
            <a:ext cx="1279525" cy="339725"/>
          </a:xfrm>
          <a:prstGeom prst="rect">
            <a:avLst/>
          </a:prstGeom>
          <a:noFill/>
          <a:ln w="9525">
            <a:noFill/>
            <a:miter lim="800000"/>
            <a:headEnd/>
            <a:tailEnd/>
          </a:ln>
        </p:spPr>
        <p:txBody>
          <a:bodyPr>
            <a:spAutoFit/>
          </a:bodyPr>
          <a:lstStyle/>
          <a:p>
            <a:r>
              <a:rPr lang="en-US" sz="1600">
                <a:cs typeface="Arial" charset="0"/>
              </a:rPr>
              <a:t>≥5 - &lt;10</a:t>
            </a:r>
          </a:p>
        </p:txBody>
      </p:sp>
      <p:sp>
        <p:nvSpPr>
          <p:cNvPr id="13327" name="legend_fushia"/>
          <p:cNvSpPr txBox="1">
            <a:spLocks noChangeArrowheads="1"/>
          </p:cNvSpPr>
          <p:nvPr/>
        </p:nvSpPr>
        <p:spPr bwMode="auto">
          <a:xfrm>
            <a:off x="3819525" y="5240338"/>
            <a:ext cx="2984500" cy="276225"/>
          </a:xfrm>
          <a:prstGeom prst="rect">
            <a:avLst/>
          </a:prstGeom>
          <a:noFill/>
          <a:ln w="9525">
            <a:noFill/>
            <a:miter lim="800000"/>
            <a:headEnd/>
            <a:tailEnd/>
          </a:ln>
        </p:spPr>
        <p:txBody>
          <a:bodyPr>
            <a:spAutoFit/>
          </a:bodyPr>
          <a:lstStyle/>
          <a:p>
            <a:r>
              <a:rPr lang="en-US" sz="1200">
                <a:cs typeface="Arial" charset="0"/>
              </a:rPr>
              <a:t>(20 countries or 10%)</a:t>
            </a:r>
          </a:p>
        </p:txBody>
      </p:sp>
      <p:sp>
        <p:nvSpPr>
          <p:cNvPr id="17" name="rect_red"/>
          <p:cNvSpPr/>
          <p:nvPr/>
        </p:nvSpPr>
        <p:spPr>
          <a:xfrm>
            <a:off x="2698750" y="5526088"/>
            <a:ext cx="287338" cy="209550"/>
          </a:xfrm>
          <a:prstGeom prst="rect">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solidFill>
                <a:srgbClr val="FFFFFF"/>
              </a:solidFill>
              <a:cs typeface="Arial" charset="0"/>
            </a:endParaRPr>
          </a:p>
        </p:txBody>
      </p:sp>
      <p:sp>
        <p:nvSpPr>
          <p:cNvPr id="13329" name="text_red"/>
          <p:cNvSpPr txBox="1">
            <a:spLocks noChangeArrowheads="1"/>
          </p:cNvSpPr>
          <p:nvPr/>
        </p:nvSpPr>
        <p:spPr bwMode="auto">
          <a:xfrm>
            <a:off x="2987675" y="5468938"/>
            <a:ext cx="1279525" cy="339725"/>
          </a:xfrm>
          <a:prstGeom prst="rect">
            <a:avLst/>
          </a:prstGeom>
          <a:noFill/>
          <a:ln w="9525">
            <a:noFill/>
            <a:miter lim="800000"/>
            <a:headEnd/>
            <a:tailEnd/>
          </a:ln>
        </p:spPr>
        <p:txBody>
          <a:bodyPr>
            <a:spAutoFit/>
          </a:bodyPr>
          <a:lstStyle/>
          <a:p>
            <a:r>
              <a:rPr lang="en-US" sz="1600">
                <a:cs typeface="Arial" charset="0"/>
              </a:rPr>
              <a:t>≥10 - &lt;50</a:t>
            </a:r>
          </a:p>
        </p:txBody>
      </p:sp>
      <p:sp>
        <p:nvSpPr>
          <p:cNvPr id="13330" name="legend_red"/>
          <p:cNvSpPr txBox="1">
            <a:spLocks noChangeArrowheads="1"/>
          </p:cNvSpPr>
          <p:nvPr/>
        </p:nvSpPr>
        <p:spPr bwMode="auto">
          <a:xfrm>
            <a:off x="3919538" y="5510213"/>
            <a:ext cx="2984500" cy="277812"/>
          </a:xfrm>
          <a:prstGeom prst="rect">
            <a:avLst/>
          </a:prstGeom>
          <a:noFill/>
          <a:ln w="9525">
            <a:noFill/>
            <a:miter lim="800000"/>
            <a:headEnd/>
            <a:tailEnd/>
          </a:ln>
        </p:spPr>
        <p:txBody>
          <a:bodyPr>
            <a:spAutoFit/>
          </a:bodyPr>
          <a:lstStyle/>
          <a:p>
            <a:r>
              <a:rPr lang="en-US" sz="1200">
                <a:cs typeface="Arial" charset="0"/>
              </a:rPr>
              <a:t>(36 countries or 19%)</a:t>
            </a:r>
          </a:p>
        </p:txBody>
      </p:sp>
      <p:sp>
        <p:nvSpPr>
          <p:cNvPr id="20" name="rect_purple"/>
          <p:cNvSpPr/>
          <p:nvPr/>
        </p:nvSpPr>
        <p:spPr>
          <a:xfrm>
            <a:off x="2698750" y="5813425"/>
            <a:ext cx="287338" cy="209550"/>
          </a:xfrm>
          <a:prstGeom prst="rect">
            <a:avLst/>
          </a:prstGeom>
          <a:solidFill>
            <a:srgbClr val="80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solidFill>
                <a:srgbClr val="FFFFFF"/>
              </a:solidFill>
              <a:cs typeface="Arial" charset="0"/>
            </a:endParaRPr>
          </a:p>
        </p:txBody>
      </p:sp>
      <p:sp>
        <p:nvSpPr>
          <p:cNvPr id="13332" name="text_purple"/>
          <p:cNvSpPr txBox="1">
            <a:spLocks noChangeArrowheads="1"/>
          </p:cNvSpPr>
          <p:nvPr/>
        </p:nvSpPr>
        <p:spPr bwMode="auto">
          <a:xfrm>
            <a:off x="2987675" y="5756275"/>
            <a:ext cx="2232025" cy="339725"/>
          </a:xfrm>
          <a:prstGeom prst="rect">
            <a:avLst/>
          </a:prstGeom>
          <a:noFill/>
          <a:ln w="9525">
            <a:noFill/>
            <a:miter lim="800000"/>
            <a:headEnd/>
            <a:tailEnd/>
          </a:ln>
        </p:spPr>
        <p:txBody>
          <a:bodyPr>
            <a:spAutoFit/>
          </a:bodyPr>
          <a:lstStyle/>
          <a:p>
            <a:r>
              <a:rPr lang="en-US" sz="1600">
                <a:cs typeface="Arial" charset="0"/>
              </a:rPr>
              <a:t>≥50</a:t>
            </a:r>
          </a:p>
        </p:txBody>
      </p:sp>
      <p:sp>
        <p:nvSpPr>
          <p:cNvPr id="13333" name="legend_purple"/>
          <p:cNvSpPr txBox="1">
            <a:spLocks noChangeArrowheads="1"/>
          </p:cNvSpPr>
          <p:nvPr/>
        </p:nvSpPr>
        <p:spPr bwMode="auto">
          <a:xfrm>
            <a:off x="3417888" y="5788025"/>
            <a:ext cx="2089150" cy="276225"/>
          </a:xfrm>
          <a:prstGeom prst="rect">
            <a:avLst/>
          </a:prstGeom>
          <a:noFill/>
          <a:ln w="9525">
            <a:noFill/>
            <a:miter lim="800000"/>
            <a:headEnd/>
            <a:tailEnd/>
          </a:ln>
        </p:spPr>
        <p:txBody>
          <a:bodyPr>
            <a:spAutoFit/>
          </a:bodyPr>
          <a:lstStyle/>
          <a:p>
            <a:r>
              <a:rPr lang="en-US" sz="1200">
                <a:cs typeface="Arial" charset="0"/>
              </a:rPr>
              <a:t>(10 countries or 5%)</a:t>
            </a:r>
          </a:p>
        </p:txBody>
      </p:sp>
      <p:sp>
        <p:nvSpPr>
          <p:cNvPr id="23" name="rect_grey"/>
          <p:cNvSpPr/>
          <p:nvPr/>
        </p:nvSpPr>
        <p:spPr>
          <a:xfrm>
            <a:off x="2698750" y="6100763"/>
            <a:ext cx="287338" cy="209550"/>
          </a:xfrm>
          <a:prstGeom prst="rect">
            <a:avLst/>
          </a:prstGeom>
          <a:solidFill>
            <a:srgbClr val="80808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solidFill>
                <a:srgbClr val="FFFFFF"/>
              </a:solidFill>
              <a:cs typeface="Arial" charset="0"/>
            </a:endParaRPr>
          </a:p>
        </p:txBody>
      </p:sp>
      <p:sp>
        <p:nvSpPr>
          <p:cNvPr id="13335" name="text_grey"/>
          <p:cNvSpPr txBox="1">
            <a:spLocks noChangeArrowheads="1"/>
          </p:cNvSpPr>
          <p:nvPr/>
        </p:nvSpPr>
        <p:spPr bwMode="auto">
          <a:xfrm>
            <a:off x="3013075" y="6064250"/>
            <a:ext cx="2232025" cy="277813"/>
          </a:xfrm>
          <a:prstGeom prst="rect">
            <a:avLst/>
          </a:prstGeom>
          <a:noFill/>
          <a:ln w="9525">
            <a:noFill/>
            <a:miter lim="800000"/>
            <a:headEnd/>
            <a:tailEnd/>
          </a:ln>
        </p:spPr>
        <p:txBody>
          <a:bodyPr>
            <a:spAutoFit/>
          </a:bodyPr>
          <a:lstStyle/>
          <a:p>
            <a:r>
              <a:rPr lang="en-US" sz="1200">
                <a:cs typeface="Arial" charset="0"/>
              </a:rPr>
              <a:t>No data reported to WHO HQ</a:t>
            </a:r>
          </a:p>
        </p:txBody>
      </p:sp>
      <p:sp>
        <p:nvSpPr>
          <p:cNvPr id="13336" name="legend_grey"/>
          <p:cNvSpPr txBox="1">
            <a:spLocks noChangeArrowheads="1"/>
          </p:cNvSpPr>
          <p:nvPr/>
        </p:nvSpPr>
        <p:spPr bwMode="auto">
          <a:xfrm>
            <a:off x="2987675" y="6240463"/>
            <a:ext cx="2089150" cy="276225"/>
          </a:xfrm>
          <a:prstGeom prst="rect">
            <a:avLst/>
          </a:prstGeom>
          <a:noFill/>
          <a:ln w="9525">
            <a:noFill/>
            <a:miter lim="800000"/>
            <a:headEnd/>
            <a:tailEnd/>
          </a:ln>
        </p:spPr>
        <p:txBody>
          <a:bodyPr>
            <a:spAutoFit/>
          </a:bodyPr>
          <a:lstStyle/>
          <a:p>
            <a:r>
              <a:rPr lang="en-US" sz="1200">
                <a:cs typeface="Arial" charset="0"/>
              </a:rPr>
              <a:t>(13 countries or 7%)</a:t>
            </a:r>
          </a:p>
        </p:txBody>
      </p:sp>
      <p:pic>
        <p:nvPicPr>
          <p:cNvPr id="13337" name="WHOlogo"/>
          <p:cNvPicPr>
            <a:picLocks/>
          </p:cNvPicPr>
          <p:nvPr/>
        </p:nvPicPr>
        <p:blipFill>
          <a:blip r:embed="rId3"/>
          <a:srcRect/>
          <a:stretch>
            <a:fillRect/>
          </a:stretch>
        </p:blipFill>
        <p:spPr bwMode="auto">
          <a:xfrm>
            <a:off x="8780463" y="6381750"/>
            <a:ext cx="330200" cy="431800"/>
          </a:xfrm>
          <a:prstGeom prst="rect">
            <a:avLst/>
          </a:prstGeom>
          <a:noFill/>
          <a:ln w="9525">
            <a:noFill/>
            <a:miter lim="800000"/>
            <a:headEnd/>
            <a:tailEnd/>
          </a:ln>
        </p:spPr>
      </p:pic>
      <p:sp>
        <p:nvSpPr>
          <p:cNvPr id="13338" name="rect_grey"/>
          <p:cNvSpPr>
            <a:spLocks noChangeArrowheads="1"/>
          </p:cNvSpPr>
          <p:nvPr/>
        </p:nvSpPr>
        <p:spPr bwMode="auto">
          <a:xfrm>
            <a:off x="2698750" y="6519863"/>
            <a:ext cx="287338" cy="209550"/>
          </a:xfrm>
          <a:prstGeom prst="rect">
            <a:avLst/>
          </a:prstGeom>
          <a:solidFill>
            <a:srgbClr val="969696"/>
          </a:solidFill>
          <a:ln w="9525">
            <a:solidFill>
              <a:schemeClr val="tx1"/>
            </a:solidFill>
            <a:miter lim="800000"/>
            <a:headEnd/>
            <a:tailEnd/>
          </a:ln>
        </p:spPr>
        <p:txBody>
          <a:bodyPr wrap="none" anchor="ctr"/>
          <a:lstStyle/>
          <a:p>
            <a:endParaRPr lang="en-US">
              <a:latin typeface="Calibri" pitchFamily="34" charset="0"/>
            </a:endParaRPr>
          </a:p>
        </p:txBody>
      </p:sp>
      <p:sp>
        <p:nvSpPr>
          <p:cNvPr id="13339" name="text_grey"/>
          <p:cNvSpPr txBox="1">
            <a:spLocks noChangeArrowheads="1"/>
          </p:cNvSpPr>
          <p:nvPr/>
        </p:nvSpPr>
        <p:spPr bwMode="auto">
          <a:xfrm>
            <a:off x="3013075" y="6519863"/>
            <a:ext cx="1812925" cy="277812"/>
          </a:xfrm>
          <a:prstGeom prst="rect">
            <a:avLst/>
          </a:prstGeom>
          <a:noFill/>
          <a:ln w="9525">
            <a:noFill/>
            <a:miter lim="800000"/>
            <a:headEnd/>
            <a:tailEnd/>
          </a:ln>
        </p:spPr>
        <p:txBody>
          <a:bodyPr>
            <a:spAutoFit/>
          </a:bodyPr>
          <a:lstStyle/>
          <a:p>
            <a:r>
              <a:rPr lang="en-US" sz="1200">
                <a:cs typeface="Arial" charset="0"/>
              </a:rPr>
              <a:t>Not applicable</a:t>
            </a:r>
          </a:p>
        </p:txBody>
      </p:sp>
      <p:sp>
        <p:nvSpPr>
          <p:cNvPr id="30" name="rect_pinkdots"/>
          <p:cNvSpPr/>
          <p:nvPr/>
        </p:nvSpPr>
        <p:spPr>
          <a:xfrm>
            <a:off x="2698750" y="4953000"/>
            <a:ext cx="287338" cy="209550"/>
          </a:xfrm>
          <a:prstGeom prst="rect">
            <a:avLst/>
          </a:prstGeom>
          <a:pattFill prst="smGrid">
            <a:fgClr>
              <a:srgbClr val="FFFFFF"/>
            </a:fgClr>
            <a:bgClr>
              <a:srgbClr val="FF7C80"/>
            </a:bgClr>
          </a:patt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solidFill>
                <a:srgbClr val="FFFFFF"/>
              </a:solidFill>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170</Words>
  <Application>Microsoft Office PowerPoint</Application>
  <PresentationFormat>On-screen Show (4:3)</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Reported Measles Incidence Rate*, March 2012 to February 2013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Reported Measles Incidence Rate*, Mar 2012 to Feb 2013</dc:title>
  <dc:creator>Kontio, Ms. Katri (WDC)</dc:creator>
  <cp:lastModifiedBy>Pacis, Ms. Carmelita Lucia (WDC)</cp:lastModifiedBy>
  <cp:revision>11</cp:revision>
  <cp:lastPrinted>2013-04-26T15:49:10Z</cp:lastPrinted>
  <dcterms:created xsi:type="dcterms:W3CDTF">2013-04-25T17:00:24Z</dcterms:created>
  <dcterms:modified xsi:type="dcterms:W3CDTF">2013-04-26T22:08:56Z</dcterms:modified>
</cp:coreProperties>
</file>