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5BEA-3835-4C1B-98EF-6373B1EED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A875-CAAF-4D57-8AAE-4196F9297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E9E6-DEF7-4552-9BDA-2491FDF8A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A1C8-F3CE-4F7C-AE9D-A24E0DC1B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15D36-7B16-4BB5-B3DB-12FE0237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A5F97-CCC6-45C7-9890-0D6B64475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80F2-1822-46D4-B407-AD8482DEB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E8461-A369-4B1C-ABFA-DF35A6AA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9A2E-8B33-4C9A-8A9F-95538529C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8556-E17A-44D7-AF6B-93B5B109A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7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5E72F-C774-447B-877C-905ACA5D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3E19FC-7326-4BC3-ADE3-4EDF9B5D8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6477000"/>
            <a:ext cx="3252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1"/>
              <a:t>Source: Country reports to FCH-IM/PAHO.</a:t>
            </a: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716690903"/>
              </p:ext>
            </p:extLst>
          </p:nvPr>
        </p:nvGraphicFramePr>
        <p:xfrm>
          <a:off x="573088" y="1660525"/>
          <a:ext cx="8162925" cy="449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Chart" r:id="rId3" imgW="8239006" imgH="4533810" progId="MSGraph.Chart.8">
                  <p:embed followColorScheme="full"/>
                </p:oleObj>
              </mc:Choice>
              <mc:Fallback>
                <p:oleObj name="Chart" r:id="rId3" imgW="8239006" imgH="453381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660525"/>
                        <a:ext cx="8162925" cy="449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 rot="-5400000">
            <a:off x="-492125" y="3422650"/>
            <a:ext cx="185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 b="1"/>
              <a:t>Confirmed Cases</a:t>
            </a: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723900" y="200025"/>
            <a:ext cx="7702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000099"/>
                </a:solidFill>
              </a:rPr>
              <a:t>Distribution of Confirmed Measles Cases Following</a:t>
            </a:r>
          </a:p>
          <a:p>
            <a:pPr algn="ctr"/>
            <a:r>
              <a:rPr lang="en-US" sz="2400" b="1">
                <a:solidFill>
                  <a:srgbClr val="000099"/>
                </a:solidFill>
              </a:rPr>
              <a:t>the Interruption of Endemic Transmission, </a:t>
            </a:r>
          </a:p>
          <a:p>
            <a:pPr algn="ctr"/>
            <a:r>
              <a:rPr lang="en-US" sz="2400" b="1">
                <a:solidFill>
                  <a:srgbClr val="000099"/>
                </a:solidFill>
              </a:rPr>
              <a:t>the Americas, 2003-2013*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410200" y="6324600"/>
            <a:ext cx="38924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400" b="1" dirty="0"/>
              <a:t>* Data as of epidemiological week </a:t>
            </a:r>
            <a:r>
              <a:rPr lang="en-US" sz="1400" b="1" dirty="0" smtClean="0"/>
              <a:t>39/2013</a:t>
            </a:r>
            <a:r>
              <a:rPr lang="en-US" sz="1400" b="1" dirty="0"/>
              <a:t>.</a:t>
            </a:r>
          </a:p>
        </p:txBody>
      </p:sp>
      <p:sp>
        <p:nvSpPr>
          <p:cNvPr id="3096" name="Text Box 5"/>
          <p:cNvSpPr txBox="1">
            <a:spLocks noChangeArrowheads="1"/>
          </p:cNvSpPr>
          <p:nvPr/>
        </p:nvSpPr>
        <p:spPr bwMode="auto">
          <a:xfrm>
            <a:off x="1309688" y="4518025"/>
            <a:ext cx="603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N=119</a:t>
            </a:r>
          </a:p>
        </p:txBody>
      </p:sp>
      <p:sp>
        <p:nvSpPr>
          <p:cNvPr id="3097" name="Text Box 6"/>
          <p:cNvSpPr txBox="1">
            <a:spLocks noChangeArrowheads="1"/>
          </p:cNvSpPr>
          <p:nvPr/>
        </p:nvSpPr>
        <p:spPr bwMode="auto">
          <a:xfrm>
            <a:off x="2082800" y="4694238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N=108</a:t>
            </a:r>
          </a:p>
        </p:txBody>
      </p:sp>
      <p:sp>
        <p:nvSpPr>
          <p:cNvPr id="3098" name="Text Box 8"/>
          <p:cNvSpPr txBox="1">
            <a:spLocks noChangeArrowheads="1"/>
          </p:cNvSpPr>
          <p:nvPr/>
        </p:nvSpPr>
        <p:spPr bwMode="auto">
          <a:xfrm>
            <a:off x="2733675" y="4694238"/>
            <a:ext cx="5270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N=85</a:t>
            </a:r>
          </a:p>
        </p:txBody>
      </p:sp>
      <p:sp>
        <p:nvSpPr>
          <p:cNvPr id="3099" name="Text Box 9"/>
          <p:cNvSpPr txBox="1">
            <a:spLocks noChangeArrowheads="1"/>
          </p:cNvSpPr>
          <p:nvPr/>
        </p:nvSpPr>
        <p:spPr bwMode="auto">
          <a:xfrm>
            <a:off x="3352800" y="4432300"/>
            <a:ext cx="6048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N=226</a:t>
            </a:r>
          </a:p>
        </p:txBody>
      </p:sp>
      <p:sp>
        <p:nvSpPr>
          <p:cNvPr id="3100" name="Text Box 10"/>
          <p:cNvSpPr txBox="1">
            <a:spLocks noChangeArrowheads="1"/>
          </p:cNvSpPr>
          <p:nvPr/>
        </p:nvSpPr>
        <p:spPr bwMode="auto">
          <a:xfrm>
            <a:off x="3962400" y="4462463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N=176</a:t>
            </a:r>
          </a:p>
        </p:txBody>
      </p:sp>
      <p:sp>
        <p:nvSpPr>
          <p:cNvPr id="3101" name="Text Box 14"/>
          <p:cNvSpPr txBox="1">
            <a:spLocks noChangeArrowheads="1"/>
          </p:cNvSpPr>
          <p:nvPr/>
        </p:nvSpPr>
        <p:spPr bwMode="auto">
          <a:xfrm>
            <a:off x="4648200" y="4462463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N=207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5943600" y="4419601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N=249</a:t>
            </a:r>
          </a:p>
        </p:txBody>
      </p:sp>
      <p:sp>
        <p:nvSpPr>
          <p:cNvPr id="3103" name="Text Box 15"/>
          <p:cNvSpPr txBox="1">
            <a:spLocks noChangeArrowheads="1"/>
          </p:cNvSpPr>
          <p:nvPr/>
        </p:nvSpPr>
        <p:spPr bwMode="auto">
          <a:xfrm>
            <a:off x="5378450" y="472440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N=89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555800" y="1752601"/>
            <a:ext cx="683200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N=1369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7218363" y="4418013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N=143</a:t>
            </a: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7878763" y="4191000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smtClean="0"/>
              <a:t>N=318</a:t>
            </a:r>
            <a:endParaRPr lang="en-US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Gabriela Felix</dc:creator>
  <cp:lastModifiedBy>Pacis, Ms. Carmelita Lucia (WDC)</cp:lastModifiedBy>
  <cp:revision>33</cp:revision>
  <cp:lastPrinted>2013-09-23T20:00:44Z</cp:lastPrinted>
  <dcterms:created xsi:type="dcterms:W3CDTF">2011-08-15T18:08:41Z</dcterms:created>
  <dcterms:modified xsi:type="dcterms:W3CDTF">2013-10-03T22:19:28Z</dcterms:modified>
</cp:coreProperties>
</file>