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55683" autoAdjust="0"/>
  </p:normalViewPr>
  <p:slideViewPr>
    <p:cSldViewPr>
      <p:cViewPr varScale="1">
        <p:scale>
          <a:sx n="82" d="100"/>
          <a:sy n="82" d="100"/>
        </p:scale>
        <p:origin x="-912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AAC6F-15BE-47F4-859E-312463BE11ED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930F7D-C541-49DD-BE7A-A97AC1F009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8237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the period 2010-2015, on average 46% of suspected measles and rubella cases were reported within the first 48 hours after the date of rash onset. Nevertheless, data of local notification was missing on average in</a:t>
            </a:r>
            <a:r>
              <a:rPr lang="en-US" baseline="0" dirty="0" smtClean="0"/>
              <a:t> 6% of the cases. Timely notification is important for the early implementation of public health measures with the purpose of quickly interrupting circulation of both viruses. 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2DC9E9-A071-4766-99BA-6A302AA9D7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1624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802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12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1682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BD7FEC2D-0ABC-413D-B72B-7A8CD28F2CA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1534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04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415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2143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6593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506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765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6787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0995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6667AC-FF7B-4390-A0E6-183BE5F7B88B}" type="datetimeFigureOut">
              <a:rPr lang="en-US" smtClean="0"/>
              <a:t>7/10/2015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6C85A9-F56F-45AE-AA67-43F1576474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5298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76200"/>
            <a:ext cx="8229600" cy="1143000"/>
          </a:xfrm>
        </p:spPr>
        <p:txBody>
          <a:bodyPr>
            <a:noAutofit/>
          </a:bodyPr>
          <a:lstStyle/>
          <a:p>
            <a:r>
              <a:rPr lang="es-HN" sz="2400" b="1" dirty="0" smtClean="0">
                <a:solidFill>
                  <a:schemeClr val="accent1"/>
                </a:solidFill>
              </a:rPr>
              <a:t/>
            </a:r>
            <a:br>
              <a:rPr lang="es-HN" sz="2400" b="1" dirty="0" smtClean="0">
                <a:solidFill>
                  <a:schemeClr val="accent1"/>
                </a:solidFill>
              </a:rPr>
            </a:br>
            <a:r>
              <a:rPr lang="en-US" sz="2400" b="1" dirty="0"/>
              <a:t>Days interval between date of rash onset and local notification </a:t>
            </a:r>
            <a:r>
              <a:rPr lang="en-US" sz="2400" b="1" dirty="0" smtClean="0"/>
              <a:t>date of suspected measles and rubella cases</a:t>
            </a:r>
            <a:br>
              <a:rPr lang="en-US" sz="2400" b="1" dirty="0" smtClean="0"/>
            </a:br>
            <a:r>
              <a:rPr lang="en-US" sz="2400" b="1" dirty="0" smtClean="0"/>
              <a:t>Region </a:t>
            </a:r>
            <a:r>
              <a:rPr lang="en-US" sz="2400" b="1" dirty="0"/>
              <a:t>of the Americas, </a:t>
            </a:r>
            <a:r>
              <a:rPr lang="en-US" sz="2400" b="1" dirty="0" smtClean="0"/>
              <a:t>2010-2015*</a:t>
            </a:r>
            <a:endParaRPr lang="es-HN" sz="2400" b="1" dirty="0">
              <a:solidFill>
                <a:srgbClr val="0070C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1124296"/>
              </p:ext>
            </p:extLst>
          </p:nvPr>
        </p:nvGraphicFramePr>
        <p:xfrm>
          <a:off x="858076" y="1371600"/>
          <a:ext cx="7295324" cy="4279176"/>
        </p:xfrm>
        <a:graphic>
          <a:graphicData uri="http://schemas.openxmlformats.org/drawingml/2006/table">
            <a:tbl>
              <a:tblPr>
                <a:tableStyleId>{21E4AEA4-8DFA-4A89-87EB-49C32662AFE0}</a:tableStyleId>
              </a:tblPr>
              <a:tblGrid>
                <a:gridCol w="816668"/>
                <a:gridCol w="1621732"/>
                <a:gridCol w="1214231"/>
                <a:gridCol w="1214231"/>
                <a:gridCol w="1214231"/>
                <a:gridCol w="1214231"/>
              </a:tblGrid>
              <a:tr h="533400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Year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Total number of suspected cases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0-2 days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3-4 days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≥4 days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Cases with no data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2010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7,812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3,645 (47%)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1,530 (20%)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2,469 (32%)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168 (2%)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2011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10,590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5,114 (48%)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1,976 (19%)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2,822 (27%)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678 (6%)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2012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8,231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3,903 (43%)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1,569 (19%)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2,157 (26%)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602 (7%)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2013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6,821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2,927 (43%)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1,402 (21%)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2,101 (31%)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390 (6%)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u="none" strike="noStrike" noProof="0" dirty="0" smtClean="0">
                          <a:effectLst/>
                        </a:rPr>
                        <a:t>2014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7,672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3,378 (44%)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1,419 (19%)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u="none" strike="noStrike" noProof="0" dirty="0" smtClean="0">
                          <a:effectLst/>
                        </a:rPr>
                        <a:t>2,057 (27%)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818 (11%)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  <a:tr h="620486"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1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  <a:endParaRPr lang="en-US" sz="1800" b="1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1,993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931 (47%)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394 (20%)</a:t>
                      </a: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563 (28%)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noProof="0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105 (5%)</a:t>
                      </a:r>
                      <a:endParaRPr lang="en-US" sz="1800" b="0" i="0" u="none" strike="noStrike" noProof="0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838200" y="5715000"/>
            <a:ext cx="7543800" cy="11695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0" hangingPunct="0"/>
            <a:r>
              <a:rPr lang="en-US" altLang="en-US" sz="1400" b="1" dirty="0"/>
              <a:t>Source:</a:t>
            </a:r>
            <a:r>
              <a:rPr lang="en-US" altLang="en-US" sz="1400" b="1" i="1" dirty="0"/>
              <a:t> </a:t>
            </a:r>
            <a:r>
              <a:rPr lang="en-US" altLang="en-US" sz="1400" dirty="0"/>
              <a:t>Country reports </a:t>
            </a:r>
            <a:r>
              <a:rPr lang="en-US" altLang="en-US" sz="1400" dirty="0" smtClean="0"/>
              <a:t>through ISIS, MESS, DEF, and Excel files to FGL-IM/PAHO.</a:t>
            </a:r>
          </a:p>
          <a:p>
            <a:pPr lvl="0" eaLnBrk="0" hangingPunct="0"/>
            <a:r>
              <a:rPr lang="en-US" altLang="en-US" sz="1400" dirty="0" smtClean="0"/>
              <a:t>Note: </a:t>
            </a:r>
            <a:r>
              <a:rPr lang="en-US" sz="1400" dirty="0"/>
              <a:t>The </a:t>
            </a:r>
            <a:r>
              <a:rPr lang="en-US" sz="1400" dirty="0" smtClean="0"/>
              <a:t>table only </a:t>
            </a:r>
            <a:r>
              <a:rPr lang="en-US" sz="1400" dirty="0"/>
              <a:t>includes </a:t>
            </a:r>
            <a:r>
              <a:rPr lang="en-US" sz="1400" dirty="0" smtClean="0"/>
              <a:t>suspected measles and rubella cases reported by Latin American and the Caribbean. </a:t>
            </a:r>
            <a:br>
              <a:rPr lang="en-US" sz="1400" dirty="0" smtClean="0"/>
            </a:br>
            <a:r>
              <a:rPr lang="en-US" sz="1400" dirty="0" smtClean="0"/>
              <a:t/>
            </a:r>
            <a:br>
              <a:rPr lang="en-US" sz="1400" dirty="0" smtClean="0"/>
            </a:br>
            <a:r>
              <a:rPr lang="en-US" altLang="en-US" sz="1200" dirty="0" smtClean="0"/>
              <a:t>*</a:t>
            </a:r>
            <a:r>
              <a:rPr lang="en-US" altLang="en-US" sz="1200" dirty="0"/>
              <a:t>Data as of </a:t>
            </a:r>
            <a:r>
              <a:rPr lang="en-US" altLang="en-US" sz="1200" dirty="0" smtClean="0"/>
              <a:t>epidemiological week 21, 2015.</a:t>
            </a:r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1537687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231</Words>
  <Application>Microsoft Office PowerPoint</Application>
  <PresentationFormat>On-screen Show (4:3)</PresentationFormat>
  <Paragraphs>47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 Days interval between date of rash onset and local notification date of suspected measles and rubella cases Region of the Americas, 2010-2015*</vt:lpstr>
    </vt:vector>
  </TitlesOfParts>
  <Company>PAHO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Días de intervalo entre la fecha de inicio de erupción y fecha de notificación local de casos sospechosos de SR  Región de las Américas, 2010-2015*</dc:title>
  <dc:creator>Pastor, Dra. Desiree (WDC)</dc:creator>
  <cp:lastModifiedBy>Pacis, Ms. Carmelita Lucia (WDC)</cp:lastModifiedBy>
  <cp:revision>10</cp:revision>
  <dcterms:created xsi:type="dcterms:W3CDTF">2015-06-18T22:38:41Z</dcterms:created>
  <dcterms:modified xsi:type="dcterms:W3CDTF">2015-07-10T20:00:41Z</dcterms:modified>
</cp:coreProperties>
</file>