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10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871026538349371E-2"/>
          <c:y val="3.8007601918089037E-2"/>
          <c:w val="0.87057341790609521"/>
          <c:h val="0.8215458235076159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BRA (2011-2015)</c:v>
                </c:pt>
              </c:strCache>
            </c:strRef>
          </c:tx>
          <c:spPr>
            <a:ln w="3175">
              <a:noFill/>
            </a:ln>
          </c:spPr>
          <c:invertIfNegative val="0"/>
          <c:cat>
            <c:strRef>
              <c:f>Sheet1!$B$1:$E$1</c:f>
              <c:strCache>
                <c:ptCount val="3"/>
                <c:pt idx="0">
                  <c:v>Importados</c:v>
                </c:pt>
                <c:pt idx="1">
                  <c:v>Relacionado con importación</c:v>
                </c:pt>
                <c:pt idx="2">
                  <c:v>Desconocido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3"/>
                <c:pt idx="0">
                  <c:v>15</c:v>
                </c:pt>
                <c:pt idx="1">
                  <c:v>29</c:v>
                </c:pt>
                <c:pt idx="2">
                  <c:v>1021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CAN (2011-2015)</c:v>
                </c:pt>
              </c:strCache>
            </c:strRef>
          </c:tx>
          <c:invertIfNegative val="0"/>
          <c:cat>
            <c:strRef>
              <c:f>Sheet1!$B$1:$E$1</c:f>
              <c:strCache>
                <c:ptCount val="3"/>
                <c:pt idx="0">
                  <c:v>Importados</c:v>
                </c:pt>
                <c:pt idx="1">
                  <c:v>Relacionado con importación</c:v>
                </c:pt>
                <c:pt idx="2">
                  <c:v>Desconocido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3"/>
                <c:pt idx="0">
                  <c:v>78</c:v>
                </c:pt>
                <c:pt idx="1">
                  <c:v>1206</c:v>
                </c:pt>
                <c:pt idx="2">
                  <c:v>223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ECU (2011-2013)</c:v>
                </c:pt>
              </c:strCache>
            </c:strRef>
          </c:tx>
          <c:invertIfNegative val="0"/>
          <c:cat>
            <c:strRef>
              <c:f>Sheet1!$B$1:$E$1</c:f>
              <c:strCache>
                <c:ptCount val="3"/>
                <c:pt idx="0">
                  <c:v>Importados</c:v>
                </c:pt>
                <c:pt idx="1">
                  <c:v>Relacionado con importación</c:v>
                </c:pt>
                <c:pt idx="2">
                  <c:v>Desconocido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3"/>
                <c:pt idx="0">
                  <c:v>1</c:v>
                </c:pt>
                <c:pt idx="1">
                  <c:v>328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US (2011-2015)</c:v>
                </c:pt>
              </c:strCache>
            </c:strRef>
          </c:tx>
          <c:invertIfNegative val="0"/>
          <c:cat>
            <c:strRef>
              <c:f>Sheet1!$B$1:$E$1</c:f>
              <c:strCache>
                <c:ptCount val="3"/>
                <c:pt idx="0">
                  <c:v>Importados</c:v>
                </c:pt>
                <c:pt idx="1">
                  <c:v>Relacionado con importación</c:v>
                </c:pt>
                <c:pt idx="2">
                  <c:v>Desconocido</c:v>
                </c:pt>
              </c:strCache>
            </c:strRef>
          </c:cat>
          <c:val>
            <c:numRef>
              <c:f>Sheet1!$B$5:$E$5</c:f>
              <c:numCache>
                <c:formatCode>General</c:formatCode>
                <c:ptCount val="3"/>
                <c:pt idx="0">
                  <c:v>232</c:v>
                </c:pt>
                <c:pt idx="1">
                  <c:v>992</c:v>
                </c:pt>
                <c:pt idx="2">
                  <c:v>80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Otros países (2011-2015)</c:v>
                </c:pt>
              </c:strCache>
            </c:strRef>
          </c:tx>
          <c:invertIfNegative val="0"/>
          <c:cat>
            <c:strRef>
              <c:f>Sheet1!$B$1:$E$1</c:f>
              <c:strCache>
                <c:ptCount val="3"/>
                <c:pt idx="0">
                  <c:v>Importados</c:v>
                </c:pt>
                <c:pt idx="1">
                  <c:v>Relacionado con importación</c:v>
                </c:pt>
                <c:pt idx="2">
                  <c:v>Desconocido</c:v>
                </c:pt>
              </c:strCache>
            </c:strRef>
          </c:cat>
          <c:val>
            <c:numRef>
              <c:f>Sheet1!$B$6:$E$6</c:f>
              <c:numCache>
                <c:formatCode>General</c:formatCode>
                <c:ptCount val="3"/>
                <c:pt idx="0">
                  <c:v>147</c:v>
                </c:pt>
                <c:pt idx="1">
                  <c:v>3</c:v>
                </c:pt>
                <c:pt idx="2">
                  <c:v>2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cat>
            <c:strRef>
              <c:f>Sheet1!$B$1:$E$1</c:f>
              <c:strCache>
                <c:ptCount val="3"/>
                <c:pt idx="0">
                  <c:v>Importados</c:v>
                </c:pt>
                <c:pt idx="1">
                  <c:v>Relacionado con importación</c:v>
                </c:pt>
                <c:pt idx="2">
                  <c:v>Desconocido</c:v>
                </c:pt>
              </c:strCache>
            </c:strRef>
          </c:cat>
          <c:val>
            <c:numRef>
              <c:f>Sheet1!$B$7:$E$7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4946816"/>
        <c:axId val="94948352"/>
      </c:barChart>
      <c:catAx>
        <c:axId val="94946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94948352"/>
        <c:crosses val="autoZero"/>
        <c:auto val="1"/>
        <c:lblAlgn val="ctr"/>
        <c:lblOffset val="100"/>
        <c:noMultiLvlLbl val="0"/>
      </c:catAx>
      <c:valAx>
        <c:axId val="949483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4946816"/>
        <c:crosses val="autoZero"/>
        <c:crossBetween val="between"/>
      </c:valAx>
    </c:plotArea>
    <c:legend>
      <c:legendPos val="b"/>
      <c:layout/>
      <c:overlay val="1"/>
      <c:spPr>
        <a:solidFill>
          <a:schemeClr val="bg1"/>
        </a:solidFill>
      </c:spPr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E404AE-6589-4EC3-8FB0-E042AAD84224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C94089-755E-4473-8AB2-F9A246C36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03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734027-0C60-4EA3-9050-1CE9E8E25E1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760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C44D5-C840-49DC-AFA0-22F3350DD6C4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CB39C-5928-4A42-BABC-BBCE70466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867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C44D5-C840-49DC-AFA0-22F3350DD6C4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CB39C-5928-4A42-BABC-BBCE70466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355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C44D5-C840-49DC-AFA0-22F3350DD6C4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CB39C-5928-4A42-BABC-BBCE70466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935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C44D5-C840-49DC-AFA0-22F3350DD6C4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CB39C-5928-4A42-BABC-BBCE70466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86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C44D5-C840-49DC-AFA0-22F3350DD6C4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CB39C-5928-4A42-BABC-BBCE70466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186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C44D5-C840-49DC-AFA0-22F3350DD6C4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CB39C-5928-4A42-BABC-BBCE70466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458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C44D5-C840-49DC-AFA0-22F3350DD6C4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CB39C-5928-4A42-BABC-BBCE70466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66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C44D5-C840-49DC-AFA0-22F3350DD6C4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CB39C-5928-4A42-BABC-BBCE70466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873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C44D5-C840-49DC-AFA0-22F3350DD6C4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CB39C-5928-4A42-BABC-BBCE70466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439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C44D5-C840-49DC-AFA0-22F3350DD6C4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CB39C-5928-4A42-BABC-BBCE70466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810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C44D5-C840-49DC-AFA0-22F3350DD6C4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CB39C-5928-4A42-BABC-BBCE70466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153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C44D5-C840-49DC-AFA0-22F3350DD6C4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CB39C-5928-4A42-BABC-BBCE70466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376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b="1" dirty="0"/>
              <a:t>Casos confirmados de sarampión según</a:t>
            </a:r>
            <a:br>
              <a:rPr lang="es-ES" sz="2800" b="1" dirty="0"/>
            </a:br>
            <a:r>
              <a:rPr lang="es-ES" sz="2800" b="1" dirty="0"/>
              <a:t>situación de importación, Américas, </a:t>
            </a:r>
            <a:r>
              <a:rPr lang="en-US" sz="2800" b="1" dirty="0" smtClean="0"/>
              <a:t>2011-2015*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3578492"/>
              </p:ext>
            </p:extLst>
          </p:nvPr>
        </p:nvGraphicFramePr>
        <p:xfrm>
          <a:off x="536377" y="1447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629400" y="1916668"/>
            <a:ext cx="974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N=4.357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-989112" y="3122711"/>
            <a:ext cx="274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prstClr val="black"/>
                </a:solidFill>
                <a:latin typeface="Calibri"/>
              </a:rPr>
              <a:t>Casos</a:t>
            </a:r>
            <a:r>
              <a:rPr lang="en-US" sz="14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Calibri"/>
              </a:rPr>
              <a:t>confirmados</a:t>
            </a:r>
            <a:r>
              <a:rPr lang="en-US" sz="1400" dirty="0">
                <a:solidFill>
                  <a:prstClr val="black"/>
                </a:solidFill>
                <a:latin typeface="Calibri"/>
              </a:rPr>
              <a:t>  de </a:t>
            </a:r>
            <a:r>
              <a:rPr lang="en-US" sz="1400" dirty="0" err="1">
                <a:solidFill>
                  <a:prstClr val="black"/>
                </a:solidFill>
                <a:latin typeface="Calibri"/>
              </a:rPr>
              <a:t>sarampión</a:t>
            </a:r>
            <a:endParaRPr lang="en-US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65830" y="6362688"/>
            <a:ext cx="3449363" cy="369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76" tIns="45688" rIns="91376" bIns="45688">
            <a:spAutoFit/>
          </a:bodyPr>
          <a:lstStyle>
            <a:lvl1pPr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" altLang="en-US" sz="900" dirty="0" smtClean="0">
                <a:solidFill>
                  <a:schemeClr val="tx1"/>
                </a:solidFill>
              </a:rPr>
              <a:t>Fuente: MESS, ISIS e informe de los países.</a:t>
            </a:r>
          </a:p>
          <a:p>
            <a:pPr eaLnBrk="1" hangingPunct="1"/>
            <a:r>
              <a:rPr lang="es-ES" altLang="en-US" sz="900" dirty="0" smtClean="0">
                <a:solidFill>
                  <a:schemeClr val="tx1"/>
                </a:solidFill>
              </a:rPr>
              <a:t>* Datos al 21 de mayo del 2015.</a:t>
            </a:r>
            <a:endParaRPr lang="es-ES" altLang="en-US" sz="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423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31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Casos confirmados de sarampión según situación de importación, Américas, 2011-2015*</vt:lpstr>
    </vt:vector>
  </TitlesOfParts>
  <Company>PAHO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Pastor, Dra. Desiree (WDC)</dc:creator>
  <cp:lastModifiedBy>Pacis, Ms. Carmelita Lucia (WDC)</cp:lastModifiedBy>
  <cp:revision>16</cp:revision>
  <dcterms:created xsi:type="dcterms:W3CDTF">2015-05-18T15:05:44Z</dcterms:created>
  <dcterms:modified xsi:type="dcterms:W3CDTF">2015-05-21T22:14:09Z</dcterms:modified>
</cp:coreProperties>
</file>