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FF66FF"/>
    <a:srgbClr val="669900"/>
    <a:srgbClr val="33CC33"/>
    <a:srgbClr val="00CC99"/>
    <a:srgbClr val="009900"/>
    <a:srgbClr val="FF7C80"/>
    <a:srgbClr val="FF505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Bermuda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Sheet1!$B$3:$L$3</c:f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Bolivia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Sheet1!$B$4:$L$4</c:f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Brazil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Sheet1!$B$5:$L$5</c:f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Canadá</c:v>
                </c:pt>
              </c:strCache>
            </c:strRef>
          </c:tx>
          <c:spPr>
            <a:solidFill>
              <a:srgbClr val="6699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Sheet1!$B$6:$L$6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Chile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Sheet1!$B$7:$L$7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Sheet1!$B$8:$L$8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Cuba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Sheet1!$B$9:$L$9</c:f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Dominican Republic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Sheet1!$B$10:$L$10</c:f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Ecuador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Sheet1!$B$11:$L$11</c:f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El Salvador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Sheet1!$B$12:$L$12</c:f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Guayana Francesa</c:v>
                </c:pt>
              </c:strCache>
            </c:strRef>
          </c:tx>
          <c:spPr>
            <a:solidFill>
              <a:srgbClr val="9933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Sheet1!$B$13:$L$13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Guatemala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Sheet1!$B$14:$L$14</c:f>
            </c:numRef>
          </c:val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Haiti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Sheet1!$B$15:$L$15</c:f>
            </c:numRef>
          </c:val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Honduras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Sheet1!$B$16:$L$16</c:f>
            </c:numRef>
          </c:val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México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Sheet1!$B$17:$L$17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Nicaragua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Sheet1!$B$18:$L$18</c:f>
            </c:numRef>
          </c:val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Paraguay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Sheet1!$B$19:$L$19</c:f>
            </c:numRef>
          </c:val>
        </c:ser>
        <c:ser>
          <c:idx val="18"/>
          <c:order val="18"/>
          <c:tx>
            <c:strRef>
              <c:f>Sheet1!$A$20</c:f>
              <c:strCache>
                <c:ptCount val="1"/>
                <c:pt idx="0">
                  <c:v>Peru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Sheet1!$B$20:$L$20</c:f>
            </c:numRef>
          </c:val>
        </c:ser>
        <c:ser>
          <c:idx val="19"/>
          <c:order val="19"/>
          <c:tx>
            <c:strRef>
              <c:f>Sheet1!$A$21</c:f>
              <c:strCache>
                <c:ptCount val="1"/>
                <c:pt idx="0">
                  <c:v>Estados Unidos de América</c:v>
                </c:pt>
              </c:strCache>
            </c:strRef>
          </c:tx>
          <c:spPr>
            <a:solidFill>
              <a:srgbClr val="FFCC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Sheet1!$B$21:$L$21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</c:ser>
        <c:ser>
          <c:idx val="20"/>
          <c:order val="20"/>
          <c:tx>
            <c:strRef>
              <c:f>Sheet1!$A$22</c:f>
              <c:strCache>
                <c:ptCount val="1"/>
                <c:pt idx="0">
                  <c:v>Venezuela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Sheet1!$B$22:$L$22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100"/>
        <c:axId val="99246848"/>
        <c:axId val="99248768"/>
      </c:barChart>
      <c:lineChart>
        <c:grouping val="standard"/>
        <c:varyColors val="0"/>
        <c:ser>
          <c:idx val="21"/>
          <c:order val="21"/>
          <c:tx>
            <c:strRef>
              <c:f>Sheet1!$A$23</c:f>
              <c:strCache>
                <c:ptCount val="1"/>
                <c:pt idx="0">
                  <c:v>Regional rate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Sheet1!$B$23:$L$23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60672"/>
        <c:axId val="99259136"/>
      </c:lineChart>
      <c:catAx>
        <c:axId val="99246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99248768"/>
        <c:crosses val="autoZero"/>
        <c:auto val="1"/>
        <c:lblAlgn val="ctr"/>
        <c:lblOffset val="100"/>
        <c:noMultiLvlLbl val="0"/>
      </c:catAx>
      <c:valAx>
        <c:axId val="992487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1"/>
                </a:pPr>
                <a:r>
                  <a:rPr lang="en-US" sz="1200" b="1" dirty="0" err="1" smtClean="0"/>
                  <a:t>Número</a:t>
                </a:r>
                <a:r>
                  <a:rPr lang="en-US" sz="1200" b="1" dirty="0" smtClean="0"/>
                  <a:t> de </a:t>
                </a:r>
                <a:r>
                  <a:rPr lang="en-US" sz="1200" b="1" dirty="0" err="1" smtClean="0"/>
                  <a:t>casos</a:t>
                </a:r>
                <a:endParaRPr lang="en-US" sz="1200" b="1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9246848"/>
        <c:crosses val="autoZero"/>
        <c:crossBetween val="between"/>
      </c:valAx>
      <c:valAx>
        <c:axId val="99259136"/>
        <c:scaling>
          <c:orientation val="minMax"/>
        </c:scaling>
        <c:delete val="1"/>
        <c:axPos val="r"/>
        <c:numFmt formatCode="General" sourceLinked="0"/>
        <c:majorTickMark val="out"/>
        <c:minorTickMark val="none"/>
        <c:tickLblPos val="nextTo"/>
        <c:crossAx val="99260672"/>
        <c:crosses val="max"/>
        <c:crossBetween val="between"/>
      </c:valAx>
      <c:catAx>
        <c:axId val="99260672"/>
        <c:scaling>
          <c:orientation val="minMax"/>
        </c:scaling>
        <c:delete val="1"/>
        <c:axPos val="b"/>
        <c:majorTickMark val="out"/>
        <c:minorTickMark val="none"/>
        <c:tickLblPos val="nextTo"/>
        <c:crossAx val="9925913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5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9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6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3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8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0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4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5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b="1" dirty="0"/>
              <a:t>Distribución de casos confirmados de </a:t>
            </a:r>
            <a:r>
              <a:rPr lang="es-ES" sz="2400" b="1" dirty="0" smtClean="0"/>
              <a:t>rubéola </a:t>
            </a:r>
            <a:r>
              <a:rPr lang="es-ES" sz="2400" b="1" dirty="0"/>
              <a:t>por país después de la interrupción de la transmisión </a:t>
            </a:r>
            <a:r>
              <a:rPr lang="es-ES" sz="2400" b="1" dirty="0" smtClean="0"/>
              <a:t>endémica</a:t>
            </a:r>
            <a:br>
              <a:rPr lang="es-ES" sz="2400" b="1" dirty="0" smtClean="0"/>
            </a:br>
            <a:r>
              <a:rPr lang="es-ES" sz="2400" b="1" dirty="0" smtClean="0"/>
              <a:t>Las </a:t>
            </a:r>
            <a:r>
              <a:rPr lang="es-ES" sz="2400" b="1" dirty="0"/>
              <a:t>Américas, </a:t>
            </a:r>
            <a:r>
              <a:rPr lang="es-ES" sz="2400" b="1" dirty="0" smtClean="0"/>
              <a:t>2009-2013*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159546"/>
              </p:ext>
            </p:extLst>
          </p:nvPr>
        </p:nvGraphicFramePr>
        <p:xfrm>
          <a:off x="4572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243935"/>
            <a:ext cx="29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Fuente</a:t>
            </a:r>
            <a:r>
              <a:rPr lang="en-US" sz="1200" dirty="0" smtClean="0"/>
              <a:t>: </a:t>
            </a:r>
            <a:r>
              <a:rPr lang="en-US" sz="1200" dirty="0" err="1" smtClean="0"/>
              <a:t>Informe</a:t>
            </a:r>
            <a:r>
              <a:rPr lang="en-US" sz="1200" dirty="0" smtClean="0"/>
              <a:t> de los </a:t>
            </a:r>
            <a:r>
              <a:rPr lang="en-US" sz="1200" dirty="0" err="1" smtClean="0"/>
              <a:t>países</a:t>
            </a:r>
            <a:r>
              <a:rPr lang="en-US" sz="1200" dirty="0" smtClean="0"/>
              <a:t> a FGL-IM/OPS.</a:t>
            </a:r>
          </a:p>
          <a:p>
            <a:r>
              <a:rPr lang="en-US" sz="1200" dirty="0" smtClean="0"/>
              <a:t>*</a:t>
            </a:r>
            <a:r>
              <a:rPr lang="en-US" sz="1200" dirty="0" err="1" smtClean="0"/>
              <a:t>Datos</a:t>
            </a:r>
            <a:r>
              <a:rPr lang="en-US" sz="1200" dirty="0" smtClean="0"/>
              <a:t> al 7 de </a:t>
            </a:r>
            <a:r>
              <a:rPr lang="en-US" sz="1200" dirty="0" err="1" smtClean="0"/>
              <a:t>noviembre</a:t>
            </a:r>
            <a:r>
              <a:rPr lang="en-US" sz="1200" dirty="0" smtClean="0"/>
              <a:t> del 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53585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36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Distribución de casos confirmados de rubéola por país después de la interrupción de la transmisión endémica Las Américas, 2009-2013*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29</cp:revision>
  <dcterms:created xsi:type="dcterms:W3CDTF">2013-03-11T20:12:45Z</dcterms:created>
  <dcterms:modified xsi:type="dcterms:W3CDTF">2013-11-08T19:13:02Z</dcterms:modified>
</cp:coreProperties>
</file>