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9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89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1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45346" y="1834444"/>
            <a:ext cx="8241454" cy="4064000"/>
          </a:xfrm>
          <a:prstGeom prst="rect">
            <a:avLst/>
          </a:prstGeom>
        </p:spPr>
        <p:txBody>
          <a:bodyPr vert="horz"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8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4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1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8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3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2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5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143000" y="378178"/>
            <a:ext cx="7010400" cy="536222"/>
          </a:xfrm>
        </p:spPr>
        <p:txBody>
          <a:bodyPr>
            <a:noAutofit/>
          </a:bodyPr>
          <a:lstStyle/>
          <a:p>
            <a:pPr algn="ctr"/>
            <a:r>
              <a:rPr lang="es-PE" sz="3200" dirty="0" smtClean="0">
                <a:solidFill>
                  <a:schemeClr val="tx1"/>
                </a:solidFill>
              </a:rPr>
              <a:t>Carga de trabajo mundial de laboratorios para sarampión, 2014*</a:t>
            </a:r>
            <a:endParaRPr lang="es-PE" sz="3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307068"/>
            <a:ext cx="8868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s-PE" sz="2000" dirty="0" smtClean="0">
                <a:solidFill>
                  <a:srgbClr val="636463"/>
                </a:solidFill>
              </a:rPr>
              <a:t>Total a nivel global: </a:t>
            </a:r>
            <a:r>
              <a:rPr lang="es-PE" sz="2000" b="1" dirty="0" smtClean="0">
                <a:solidFill>
                  <a:srgbClr val="636463"/>
                </a:solidFill>
              </a:rPr>
              <a:t>85,513 muestras para </a:t>
            </a:r>
            <a:r>
              <a:rPr lang="es-PE" sz="2000" b="1" dirty="0" err="1" smtClean="0">
                <a:solidFill>
                  <a:srgbClr val="636463"/>
                </a:solidFill>
              </a:rPr>
              <a:t>IgM</a:t>
            </a:r>
            <a:r>
              <a:rPr lang="es-PE" sz="2000" b="1" dirty="0" smtClean="0">
                <a:solidFill>
                  <a:srgbClr val="636463"/>
                </a:solidFill>
              </a:rPr>
              <a:t>, sarampión:</a:t>
            </a:r>
            <a:r>
              <a:rPr lang="es-PE" sz="2000" dirty="0" smtClean="0">
                <a:solidFill>
                  <a:srgbClr val="636463"/>
                </a:solidFill>
              </a:rPr>
              <a:t> </a:t>
            </a:r>
            <a:r>
              <a:rPr lang="es-PE" sz="2000" b="1" u="sng" dirty="0" smtClean="0">
                <a:solidFill>
                  <a:srgbClr val="FF0000"/>
                </a:solidFill>
              </a:rPr>
              <a:t>30,676 fueron positivos</a:t>
            </a:r>
            <a:endParaRPr lang="es-PE" sz="2000" b="1" u="sng" dirty="0">
              <a:solidFill>
                <a:srgbClr val="FF0000"/>
              </a:solidFill>
            </a:endParaRPr>
          </a:p>
        </p:txBody>
      </p:sp>
      <p:sp>
        <p:nvSpPr>
          <p:cNvPr id="11" name="DataSource"/>
          <p:cNvSpPr txBox="1">
            <a:spLocks noChangeArrowheads="1"/>
          </p:cNvSpPr>
          <p:nvPr/>
        </p:nvSpPr>
        <p:spPr bwMode="auto">
          <a:xfrm>
            <a:off x="736600" y="6156070"/>
            <a:ext cx="2540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 eaLnBrk="1" hangingPunct="1"/>
            <a:r>
              <a:rPr lang="es-PE" sz="900" dirty="0" smtClean="0">
                <a:solidFill>
                  <a:srgbClr val="636463"/>
                </a:solidFill>
                <a:latin typeface="Arial" pitchFamily="34" charset="0"/>
              </a:rPr>
              <a:t>Fuente: reporte de países enviados a OMS</a:t>
            </a:r>
            <a:endParaRPr lang="es-PE" sz="900" dirty="0">
              <a:solidFill>
                <a:srgbClr val="636463"/>
              </a:solidFill>
              <a:latin typeface="Arial" pitchFamily="34" charset="0"/>
            </a:endParaRPr>
          </a:p>
        </p:txBody>
      </p:sp>
      <p:sp>
        <p:nvSpPr>
          <p:cNvPr id="12" name="Timestamp"/>
          <p:cNvSpPr txBox="1">
            <a:spLocks noChangeArrowheads="1"/>
          </p:cNvSpPr>
          <p:nvPr/>
        </p:nvSpPr>
        <p:spPr bwMode="auto">
          <a:xfrm>
            <a:off x="736600" y="6298945"/>
            <a:ext cx="2540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 eaLnBrk="1" hangingPunct="1"/>
            <a:r>
              <a:rPr lang="en-US" sz="900" dirty="0" smtClean="0">
                <a:solidFill>
                  <a:srgbClr val="636463"/>
                </a:solidFill>
                <a:latin typeface="Arial" pitchFamily="34" charset="0"/>
              </a:rPr>
              <a:t>Datos hasta Agosto 2014</a:t>
            </a:r>
            <a:endParaRPr lang="en-US" sz="900" dirty="0">
              <a:solidFill>
                <a:srgbClr val="636463"/>
              </a:solidFill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09" y="1926124"/>
            <a:ext cx="6792691" cy="408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ataSource"/>
          <p:cNvSpPr txBox="1">
            <a:spLocks noChangeArrowheads="1"/>
          </p:cNvSpPr>
          <p:nvPr/>
        </p:nvSpPr>
        <p:spPr bwMode="auto">
          <a:xfrm>
            <a:off x="4038600" y="6169968"/>
            <a:ext cx="4724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 eaLnBrk="1" hangingPunct="1"/>
            <a:r>
              <a:rPr lang="es-ES_tradnl" sz="900" b="1" dirty="0" smtClean="0">
                <a:solidFill>
                  <a:srgbClr val="636463"/>
                </a:solidFill>
                <a:latin typeface="Arial" pitchFamily="34" charset="0"/>
              </a:rPr>
              <a:t>Oficinas regionales de la Organización Mundial de la Salud (OMS): </a:t>
            </a:r>
          </a:p>
          <a:p>
            <a:pPr defTabSz="914400" eaLnBrk="1" hangingPunct="1"/>
            <a:r>
              <a:rPr lang="es-ES_tradnl" sz="900" dirty="0" smtClean="0">
                <a:solidFill>
                  <a:srgbClr val="636463"/>
                </a:solidFill>
                <a:latin typeface="Arial" pitchFamily="34" charset="0"/>
              </a:rPr>
              <a:t>	AFR- África; AMR-Américas; EMR- Mediterráneo Oriental;</a:t>
            </a:r>
          </a:p>
          <a:p>
            <a:pPr defTabSz="914400" eaLnBrk="1" hangingPunct="1"/>
            <a:r>
              <a:rPr lang="es-ES_tradnl" sz="900" dirty="0" smtClean="0">
                <a:solidFill>
                  <a:srgbClr val="636463"/>
                </a:solidFill>
                <a:latin typeface="Arial" pitchFamily="34" charset="0"/>
              </a:rPr>
              <a:t>	EUR-Europa; SEAR-Asia Sudoriental; WPR-Pacífico Occidental</a:t>
            </a:r>
            <a:endParaRPr lang="es-ES_tradnl" sz="900" dirty="0">
              <a:solidFill>
                <a:srgbClr val="63646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10</cp:revision>
  <dcterms:created xsi:type="dcterms:W3CDTF">2014-10-02T19:12:49Z</dcterms:created>
  <dcterms:modified xsi:type="dcterms:W3CDTF">2014-10-03T16:48:08Z</dcterms:modified>
</cp:coreProperties>
</file>