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2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3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3946429773202"/>
          <c:y val="3.676948539478446E-2"/>
          <c:w val="0.78431354734504344"/>
          <c:h val="0.79262917392258792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Zika</c:v>
                </c:pt>
              </c:strCache>
            </c:strRef>
          </c:tx>
          <c:spPr>
            <a:solidFill>
              <a:srgbClr val="92D050"/>
            </a:solidFill>
          </c:spPr>
          <c:cat>
            <c:multiLvlStrRef>
              <c:f>Sheet1!$A$2:$B$41</c:f>
              <c:multiLvlStrCache>
                <c:ptCount val="4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Sheet1!$C$2:$C$41</c:f>
              <c:numCache>
                <c:formatCode>General</c:formatCode>
                <c:ptCount val="40"/>
                <c:pt idx="35">
                  <c:v>119</c:v>
                </c:pt>
                <c:pt idx="36" formatCode="#,##0">
                  <c:v>7367</c:v>
                </c:pt>
                <c:pt idx="37" formatCode="#,##0">
                  <c:v>7325</c:v>
                </c:pt>
                <c:pt idx="38" formatCode="#,##0">
                  <c:v>2524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Dengue</c:v>
                </c:pt>
              </c:strCache>
            </c:strRef>
          </c:tx>
          <c:spPr>
            <a:solidFill>
              <a:srgbClr val="00B0F0"/>
            </a:solidFill>
          </c:spPr>
          <c:cat>
            <c:multiLvlStrRef>
              <c:f>Sheet1!$A$2:$B$41</c:f>
              <c:multiLvlStrCache>
                <c:ptCount val="4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Sheet1!$D$2:$D$41</c:f>
              <c:numCache>
                <c:formatCode>#,##0</c:formatCode>
                <c:ptCount val="40"/>
                <c:pt idx="0">
                  <c:v>1033</c:v>
                </c:pt>
                <c:pt idx="1">
                  <c:v>916</c:v>
                </c:pt>
                <c:pt idx="2">
                  <c:v>874</c:v>
                </c:pt>
                <c:pt idx="3">
                  <c:v>1157</c:v>
                </c:pt>
                <c:pt idx="4">
                  <c:v>2269</c:v>
                </c:pt>
                <c:pt idx="5">
                  <c:v>3035</c:v>
                </c:pt>
                <c:pt idx="6">
                  <c:v>7993</c:v>
                </c:pt>
                <c:pt idx="7">
                  <c:v>6594</c:v>
                </c:pt>
                <c:pt idx="8">
                  <c:v>5561</c:v>
                </c:pt>
                <c:pt idx="9">
                  <c:v>5713</c:v>
                </c:pt>
                <c:pt idx="10">
                  <c:v>2451</c:v>
                </c:pt>
                <c:pt idx="11">
                  <c:v>1605</c:v>
                </c:pt>
                <c:pt idx="12">
                  <c:v>728</c:v>
                </c:pt>
                <c:pt idx="13">
                  <c:v>654</c:v>
                </c:pt>
                <c:pt idx="14">
                  <c:v>869</c:v>
                </c:pt>
                <c:pt idx="15">
                  <c:v>994</c:v>
                </c:pt>
                <c:pt idx="16">
                  <c:v>1391</c:v>
                </c:pt>
                <c:pt idx="17">
                  <c:v>2650</c:v>
                </c:pt>
                <c:pt idx="18">
                  <c:v>5843</c:v>
                </c:pt>
                <c:pt idx="19">
                  <c:v>4877</c:v>
                </c:pt>
                <c:pt idx="20">
                  <c:v>4505</c:v>
                </c:pt>
                <c:pt idx="21">
                  <c:v>10173</c:v>
                </c:pt>
                <c:pt idx="22">
                  <c:v>6920</c:v>
                </c:pt>
                <c:pt idx="23">
                  <c:v>3852</c:v>
                </c:pt>
                <c:pt idx="24">
                  <c:v>3630</c:v>
                </c:pt>
                <c:pt idx="25">
                  <c:v>2831</c:v>
                </c:pt>
                <c:pt idx="26">
                  <c:v>2867</c:v>
                </c:pt>
                <c:pt idx="27">
                  <c:v>4893</c:v>
                </c:pt>
                <c:pt idx="28">
                  <c:v>6250</c:v>
                </c:pt>
                <c:pt idx="29">
                  <c:v>6626</c:v>
                </c:pt>
                <c:pt idx="30">
                  <c:v>6539</c:v>
                </c:pt>
                <c:pt idx="31">
                  <c:v>3263</c:v>
                </c:pt>
                <c:pt idx="32">
                  <c:v>1984</c:v>
                </c:pt>
                <c:pt idx="33">
                  <c:v>1399</c:v>
                </c:pt>
                <c:pt idx="34">
                  <c:v>1448</c:v>
                </c:pt>
                <c:pt idx="35">
                  <c:v>3104</c:v>
                </c:pt>
                <c:pt idx="36" formatCode="General">
                  <c:v>3557</c:v>
                </c:pt>
                <c:pt idx="37" formatCode="General">
                  <c:v>2039</c:v>
                </c:pt>
                <c:pt idx="38" formatCode="General">
                  <c:v>1558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Chikungunya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8100">
              <a:noFill/>
            </a:ln>
          </c:spPr>
          <c:cat>
            <c:multiLvlStrRef>
              <c:f>Sheet1!$A$2:$B$41</c:f>
              <c:multiLvlStrCache>
                <c:ptCount val="4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Sheet1!$E$2:$E$41</c:f>
              <c:numCache>
                <c:formatCode>#,##0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1390</c:v>
                </c:pt>
                <c:pt idx="23">
                  <c:v>2691</c:v>
                </c:pt>
                <c:pt idx="24">
                  <c:v>1266</c:v>
                </c:pt>
                <c:pt idx="25">
                  <c:v>1556</c:v>
                </c:pt>
                <c:pt idx="26">
                  <c:v>11265</c:v>
                </c:pt>
                <c:pt idx="27">
                  <c:v>4729</c:v>
                </c:pt>
                <c:pt idx="28">
                  <c:v>0</c:v>
                </c:pt>
                <c:pt idx="29">
                  <c:v>10999</c:v>
                </c:pt>
                <c:pt idx="30">
                  <c:v>11618</c:v>
                </c:pt>
                <c:pt idx="31">
                  <c:v>22673</c:v>
                </c:pt>
                <c:pt idx="32">
                  <c:v>0</c:v>
                </c:pt>
                <c:pt idx="33">
                  <c:v>0</c:v>
                </c:pt>
                <c:pt idx="34">
                  <c:v>10168</c:v>
                </c:pt>
                <c:pt idx="35">
                  <c:v>0</c:v>
                </c:pt>
                <c:pt idx="36">
                  <c:v>4022</c:v>
                </c:pt>
                <c:pt idx="37">
                  <c:v>2172</c:v>
                </c:pt>
                <c:pt idx="38">
                  <c:v>970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15232"/>
        <c:axId val="109827712"/>
      </c:areaChart>
      <c:lineChart>
        <c:grouping val="standard"/>
        <c:varyColors val="0"/>
        <c:ser>
          <c:idx val="4"/>
          <c:order val="3"/>
          <c:tx>
            <c:strRef>
              <c:f>Sheet1!$F$1</c:f>
              <c:strCache>
                <c:ptCount val="1"/>
                <c:pt idx="0">
                  <c:v>Measles/rubella suspected cases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</c:marker>
          <c:cat>
            <c:multiLvlStrRef>
              <c:f>Sheet1!$A$2:$B$41</c:f>
              <c:multiLvlStrCache>
                <c:ptCount val="4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Sheet1!$F$2:$F$41</c:f>
              <c:numCache>
                <c:formatCode>#,##0</c:formatCode>
                <c:ptCount val="40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9</c:v>
                </c:pt>
                <c:pt idx="4">
                  <c:v>4</c:v>
                </c:pt>
                <c:pt idx="5">
                  <c:v>6</c:v>
                </c:pt>
                <c:pt idx="6">
                  <c:v>23</c:v>
                </c:pt>
                <c:pt idx="7">
                  <c:v>44</c:v>
                </c:pt>
                <c:pt idx="8">
                  <c:v>25</c:v>
                </c:pt>
                <c:pt idx="9">
                  <c:v>16</c:v>
                </c:pt>
                <c:pt idx="10">
                  <c:v>11</c:v>
                </c:pt>
                <c:pt idx="11">
                  <c:v>2</c:v>
                </c:pt>
                <c:pt idx="12">
                  <c:v>0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15</c:v>
                </c:pt>
                <c:pt idx="17">
                  <c:v>12</c:v>
                </c:pt>
                <c:pt idx="18">
                  <c:v>11</c:v>
                </c:pt>
                <c:pt idx="19">
                  <c:v>17</c:v>
                </c:pt>
                <c:pt idx="20">
                  <c:v>44</c:v>
                </c:pt>
                <c:pt idx="21">
                  <c:v>37</c:v>
                </c:pt>
                <c:pt idx="22">
                  <c:v>45</c:v>
                </c:pt>
                <c:pt idx="23">
                  <c:v>78</c:v>
                </c:pt>
                <c:pt idx="24">
                  <c:v>114</c:v>
                </c:pt>
                <c:pt idx="25">
                  <c:v>30</c:v>
                </c:pt>
                <c:pt idx="26">
                  <c:v>12</c:v>
                </c:pt>
                <c:pt idx="27">
                  <c:v>10</c:v>
                </c:pt>
                <c:pt idx="28">
                  <c:v>8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4</c:v>
                </c:pt>
                <c:pt idx="33">
                  <c:v>3</c:v>
                </c:pt>
                <c:pt idx="34">
                  <c:v>2</c:v>
                </c:pt>
                <c:pt idx="35">
                  <c:v>6</c:v>
                </c:pt>
                <c:pt idx="36">
                  <c:v>5</c:v>
                </c:pt>
                <c:pt idx="37">
                  <c:v>4</c:v>
                </c:pt>
                <c:pt idx="3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16768"/>
        <c:axId val="162856960"/>
      </c:lineChart>
      <c:catAx>
        <c:axId val="16201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9827712"/>
        <c:crosses val="autoZero"/>
        <c:auto val="1"/>
        <c:lblAlgn val="ctr"/>
        <c:lblOffset val="100"/>
        <c:noMultiLvlLbl val="0"/>
      </c:catAx>
      <c:valAx>
        <c:axId val="109827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Number of cases of infection due to  </a:t>
                </a:r>
                <a:r>
                  <a:rPr lang="en-US" sz="1200" b="0" dirty="0" err="1" smtClean="0"/>
                  <a:t>Arboviruses</a:t>
                </a:r>
                <a:r>
                  <a:rPr lang="en-US" sz="1200" b="0" dirty="0" smtClean="0"/>
                  <a:t> </a:t>
                </a:r>
                <a:endParaRPr lang="en-US" sz="1200" b="0" dirty="0"/>
              </a:p>
            </c:rich>
          </c:tx>
          <c:layout>
            <c:manualLayout>
              <c:xMode val="edge"/>
              <c:yMode val="edge"/>
              <c:x val="7.8347578347578353E-3"/>
              <c:y val="0.1186378654242947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effectLst/>
        </c:spPr>
        <c:txPr>
          <a:bodyPr rot="0"/>
          <a:lstStyle/>
          <a:p>
            <a:pPr>
              <a:defRPr sz="1400"/>
            </a:pPr>
            <a:endParaRPr lang="en-US"/>
          </a:p>
        </c:txPr>
        <c:crossAx val="162015232"/>
        <c:crosses val="autoZero"/>
        <c:crossBetween val="between"/>
      </c:valAx>
      <c:valAx>
        <c:axId val="1628569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Suspected cases of measles/rubella</a:t>
                </a:r>
                <a:endParaRPr lang="en-US" sz="1200" b="0" dirty="0"/>
              </a:p>
            </c:rich>
          </c:tx>
          <c:layout>
            <c:manualLayout>
              <c:xMode val="edge"/>
              <c:yMode val="edge"/>
              <c:x val="0.96436727460349503"/>
              <c:y val="0.2037432751584261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2016768"/>
        <c:crosses val="max"/>
        <c:crossBetween val="between"/>
      </c:valAx>
      <c:catAx>
        <c:axId val="162016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628569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1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1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0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5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7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E2C4-1F37-4990-8048-B7438DD882B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7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64" y="152400"/>
            <a:ext cx="8582035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Reported cases of </a:t>
            </a:r>
            <a:r>
              <a:rPr lang="en-US" sz="2800" b="1" dirty="0" err="1"/>
              <a:t>arboviruses</a:t>
            </a:r>
            <a:r>
              <a:rPr lang="en-US" sz="2800" b="1" dirty="0"/>
              <a:t> (dengue, </a:t>
            </a:r>
            <a:r>
              <a:rPr lang="en-US" sz="2800" b="1" dirty="0" err="1"/>
              <a:t>chikungunya</a:t>
            </a:r>
            <a:r>
              <a:rPr lang="en-US" sz="2800" b="1" dirty="0"/>
              <a:t>, and </a:t>
            </a:r>
            <a:r>
              <a:rPr lang="en-US" sz="2800" b="1" dirty="0" err="1"/>
              <a:t>Zika</a:t>
            </a:r>
            <a:r>
              <a:rPr lang="en-US" sz="2800" b="1" dirty="0"/>
              <a:t> virus) and suspected measles </a:t>
            </a:r>
            <a:r>
              <a:rPr lang="en-US" sz="2800" b="1" dirty="0" smtClean="0"/>
              <a:t>and</a:t>
            </a:r>
            <a:br>
              <a:rPr lang="en-US" sz="2800" b="1" dirty="0" smtClean="0"/>
            </a:br>
            <a:r>
              <a:rPr lang="en-US" sz="2800" b="1" dirty="0" smtClean="0"/>
              <a:t>rubella cases</a:t>
            </a:r>
            <a:r>
              <a:rPr lang="en-US" sz="2800" b="1" dirty="0"/>
              <a:t>, Honduras, 2013-2016</a:t>
            </a:r>
            <a:r>
              <a:rPr lang="en-US" sz="2800" b="1" dirty="0" smtClean="0"/>
              <a:t>*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887234"/>
              </p:ext>
            </p:extLst>
          </p:nvPr>
        </p:nvGraphicFramePr>
        <p:xfrm>
          <a:off x="76200" y="1409653"/>
          <a:ext cx="89154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3365" y="6172200"/>
            <a:ext cx="6151058" cy="5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en-US" sz="1400" dirty="0"/>
              <a:t>Source: Surveillance reports to PAHO/WHO from the Honduras Ministry of Health</a:t>
            </a:r>
          </a:p>
          <a:p>
            <a:r>
              <a:rPr lang="en-US" altLang="es-MX" sz="1400" dirty="0" smtClean="0"/>
              <a:t>*Data </a:t>
            </a:r>
            <a:r>
              <a:rPr lang="en-US" altLang="es-MX" sz="1400" dirty="0"/>
              <a:t>reported as of </a:t>
            </a:r>
            <a:r>
              <a:rPr lang="en-US" altLang="es-MX" sz="1400" dirty="0" smtClean="0"/>
              <a:t>28 April 2016.</a:t>
            </a:r>
            <a:endParaRPr lang="en-US" altLang="es-MX" sz="1400" dirty="0"/>
          </a:p>
        </p:txBody>
      </p:sp>
    </p:spTree>
    <p:extLst>
      <p:ext uri="{BB962C8B-B14F-4D97-AF65-F5344CB8AC3E}">
        <p14:creationId xmlns:p14="http://schemas.microsoft.com/office/powerpoint/2010/main" val="6322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50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Reported cases of arboviruses (dengue, chikungunya, and Zika virus) and suspected measles and rubella cases, Honduras, 2013-2016*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Pacis, Ms. Carmelita Lucia (WDC)</dc:creator>
  <cp:lastModifiedBy>Pacis, Ms. Carmelita Lucia (WDC)</cp:lastModifiedBy>
  <cp:revision>27</cp:revision>
  <dcterms:created xsi:type="dcterms:W3CDTF">2016-04-08T14:18:24Z</dcterms:created>
  <dcterms:modified xsi:type="dcterms:W3CDTF">2016-04-28T22:11:12Z</dcterms:modified>
</cp:coreProperties>
</file>