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07" d="100"/>
          <a:sy n="107" d="100"/>
        </p:scale>
        <p:origin x="-1899" y="-40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31E-38DD-4331-AB0C-6E5BC0E1CFF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FD25-1891-4D93-83CE-F1BB272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8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31E-38DD-4331-AB0C-6E5BC0E1CFF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FD25-1891-4D93-83CE-F1BB272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0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31E-38DD-4331-AB0C-6E5BC0E1CFF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FD25-1891-4D93-83CE-F1BB272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0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31E-38DD-4331-AB0C-6E5BC0E1CFF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FD25-1891-4D93-83CE-F1BB272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5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31E-38DD-4331-AB0C-6E5BC0E1CFF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FD25-1891-4D93-83CE-F1BB272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1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31E-38DD-4331-AB0C-6E5BC0E1CFF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FD25-1891-4D93-83CE-F1BB272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31E-38DD-4331-AB0C-6E5BC0E1CFF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FD25-1891-4D93-83CE-F1BB272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8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31E-38DD-4331-AB0C-6E5BC0E1CFF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FD25-1891-4D93-83CE-F1BB272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31E-38DD-4331-AB0C-6E5BC0E1CFF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FD25-1891-4D93-83CE-F1BB272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31E-38DD-4331-AB0C-6E5BC0E1CFF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FD25-1891-4D93-83CE-F1BB272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31E-38DD-4331-AB0C-6E5BC0E1CFF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FD25-1891-4D93-83CE-F1BB272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4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031E-38DD-4331-AB0C-6E5BC0E1CFFC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4FD25-1891-4D93-83CE-F1BB27226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5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</p:spPr>
        <p:txBody>
          <a:bodyPr/>
          <a:lstStyle/>
          <a:p>
            <a:r>
              <a:rPr lang="es-PE" altLang="en-US" sz="2000" b="1" dirty="0" smtClean="0">
                <a:solidFill>
                  <a:schemeClr val="tx2"/>
                </a:solidFill>
                <a:latin typeface="Arial" charset="0"/>
              </a:rPr>
              <a:t>Distribución de casos de sarampión reportados por mes en las regiones de la OMS, 2008-2014*</a:t>
            </a:r>
            <a:endParaRPr lang="es-PE" altLang="en-US" sz="20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0" name="DataSource"/>
          <p:cNvSpPr txBox="1">
            <a:spLocks noChangeArrowheads="1"/>
          </p:cNvSpPr>
          <p:nvPr/>
        </p:nvSpPr>
        <p:spPr bwMode="auto">
          <a:xfrm>
            <a:off x="0" y="6510338"/>
            <a:ext cx="2540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PE" altLang="en-US" sz="900" b="1" dirty="0" smtClean="0">
                <a:latin typeface="Arial" charset="0"/>
              </a:rPr>
              <a:t>Fuente: reporte de países a OMS</a:t>
            </a:r>
            <a:endParaRPr lang="es-PE" altLang="en-US" sz="900" b="1" dirty="0">
              <a:latin typeface="Arial" charset="0"/>
            </a:endParaRPr>
          </a:p>
        </p:txBody>
      </p:sp>
      <p:sp>
        <p:nvSpPr>
          <p:cNvPr id="4101" name="Timestamp"/>
          <p:cNvSpPr txBox="1">
            <a:spLocks noChangeArrowheads="1"/>
          </p:cNvSpPr>
          <p:nvPr/>
        </p:nvSpPr>
        <p:spPr bwMode="auto">
          <a:xfrm>
            <a:off x="0" y="6653213"/>
            <a:ext cx="2540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PE" altLang="en-US" sz="900" b="1" dirty="0" smtClean="0">
                <a:latin typeface="Arial" charset="0"/>
              </a:rPr>
              <a:t>*Datos hasta 9 Febrero 2015</a:t>
            </a:r>
            <a:endParaRPr lang="es-PE" altLang="en-US" sz="900" b="1" dirty="0">
              <a:latin typeface="Arial" charset="0"/>
            </a:endParaRPr>
          </a:p>
        </p:txBody>
      </p:sp>
      <p:graphicFrame>
        <p:nvGraphicFramePr>
          <p:cNvPr id="4102" name="MeaslesEliminationGoalGraph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520160"/>
              </p:ext>
            </p:extLst>
          </p:nvPr>
        </p:nvGraphicFramePr>
        <p:xfrm>
          <a:off x="-9525" y="1012825"/>
          <a:ext cx="9120188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3" imgW="8563043" imgH="4638585" progId="MSGraph.Chart.8">
                  <p:embed followColorScheme="full"/>
                </p:oleObj>
              </mc:Choice>
              <mc:Fallback>
                <p:oleObj name="Chart" r:id="rId3" imgW="8563043" imgH="46385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525" y="1012825"/>
                        <a:ext cx="9120188" cy="493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note"/>
          <p:cNvSpPr txBox="1">
            <a:spLocks noChangeArrowheads="1"/>
          </p:cNvSpPr>
          <p:nvPr/>
        </p:nvSpPr>
        <p:spPr bwMode="auto">
          <a:xfrm>
            <a:off x="839787" y="5867400"/>
            <a:ext cx="65516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PE" altLang="en-US" sz="900" b="1" dirty="0" smtClean="0">
                <a:latin typeface="Arial" charset="0"/>
              </a:rPr>
              <a:t>Datos de vigilancia del mes pasado están incompletos.  India no fue incluido. </a:t>
            </a:r>
          </a:p>
          <a:p>
            <a:pPr eaLnBrk="1" hangingPunct="1"/>
            <a:r>
              <a:rPr lang="es-PE" altLang="en-US" sz="900" b="1" dirty="0" smtClean="0">
                <a:latin typeface="Arial" charset="0"/>
              </a:rPr>
              <a:t>A partir de Mayo 27, 2013, Sudan del Sur ha sido reasignado a la región de África; anteriormente, pertenecía a la región del Mediterráneo Oriental.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800" y="6264280"/>
            <a:ext cx="2057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900" b="1" dirty="0" smtClean="0"/>
              <a:t>AFR= región de África</a:t>
            </a:r>
            <a:br>
              <a:rPr lang="es-PE" sz="900" b="1" dirty="0" smtClean="0"/>
            </a:br>
            <a:r>
              <a:rPr lang="es-PE" sz="900" b="1" dirty="0" smtClean="0"/>
              <a:t>SEAR= región del Sudeste Asiático </a:t>
            </a:r>
          </a:p>
          <a:p>
            <a:r>
              <a:rPr lang="es-PE" sz="900" b="1" dirty="0" smtClean="0"/>
              <a:t>AMR= región de las Américas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3200" y="6248400"/>
            <a:ext cx="2438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PE" sz="900" b="1" dirty="0">
                <a:solidFill>
                  <a:prstClr val="black"/>
                </a:solidFill>
              </a:rPr>
              <a:t>EMR= región del Mediterráneo Oriental</a:t>
            </a:r>
          </a:p>
          <a:p>
            <a:pPr lvl="0"/>
            <a:r>
              <a:rPr lang="es-PE" sz="900" b="1" dirty="0">
                <a:solidFill>
                  <a:prstClr val="black"/>
                </a:solidFill>
              </a:rPr>
              <a:t>EUR = región de </a:t>
            </a:r>
            <a:r>
              <a:rPr lang="es-PE" sz="900" b="1" dirty="0" smtClean="0">
                <a:solidFill>
                  <a:prstClr val="black"/>
                </a:solidFill>
              </a:rPr>
              <a:t>Europa</a:t>
            </a:r>
          </a:p>
          <a:p>
            <a:pPr lvl="0"/>
            <a:r>
              <a:rPr lang="es-PE" sz="900" b="1" dirty="0" smtClean="0">
                <a:solidFill>
                  <a:prstClr val="black"/>
                </a:solidFill>
              </a:rPr>
              <a:t>WPR= región del Pacífico Occidental </a:t>
            </a:r>
            <a:endParaRPr lang="es-PE" sz="9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Chart</vt:lpstr>
      <vt:lpstr>Distribución de casos de sarampión reportados por mes en las regiones de la OMS, 2008-2014*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mensual de casos de sarampión por regiones de la OMS, 2008-2014</dc:title>
  <dc:creator>Bravo, Ms. Pamela (WDC)</dc:creator>
  <cp:lastModifiedBy>Revilla, Mr. Fernando (WDC)</cp:lastModifiedBy>
  <cp:revision>8</cp:revision>
  <dcterms:created xsi:type="dcterms:W3CDTF">2015-03-12T18:31:22Z</dcterms:created>
  <dcterms:modified xsi:type="dcterms:W3CDTF">2015-03-20T18:25:06Z</dcterms:modified>
</cp:coreProperties>
</file>