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4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505" autoAdjust="0"/>
  </p:normalViewPr>
  <p:slideViewPr>
    <p:cSldViewPr>
      <p:cViewPr>
        <p:scale>
          <a:sx n="106" d="100"/>
          <a:sy n="106" d="100"/>
        </p:scale>
        <p:origin x="-309" y="-2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734027-0C60-4EA3-9050-1CE9E8E25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98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A89F2A-15F7-4365-B77E-C398A18EE0FB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894D3-C9CF-44F5-BC53-36BA1C01F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0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CBEC8-8E06-4DF6-8CC5-2518726CA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5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CAAAD-10E0-4C6C-9877-2724B6363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5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" y="0"/>
            <a:ext cx="9260059" cy="6957392"/>
          </a:xfrm>
          <a:prstGeom prst="rect">
            <a:avLst/>
          </a:prstGeom>
        </p:spPr>
      </p:pic>
      <p:pic>
        <p:nvPicPr>
          <p:cNvPr id="2" name="Picture 1" descr="VERTICAL-WHITE-PORTUGUES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636912"/>
            <a:ext cx="4041755" cy="288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396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41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58251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913" y="1541463"/>
            <a:ext cx="4068762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075" y="1541463"/>
            <a:ext cx="4070350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89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53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7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0222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52564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13888-E7F0-43D0-BB0D-9DDB9FC6A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37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42913" y="1541463"/>
            <a:ext cx="8291512" cy="4310062"/>
          </a:xfrm>
        </p:spPr>
        <p:txBody>
          <a:bodyPr/>
          <a:lstStyle/>
          <a:p>
            <a:r>
              <a:rPr lang="pt-BR" smtClean="0"/>
              <a:t>Clique no ícone para adicionar tabela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7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3440-0C62-463F-ABD5-B56E1DE02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02655-4298-4417-936A-5C706538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0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8EE25-6698-4957-BDB3-EB0CA8D0B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4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6115A-8B23-484B-B5A9-F78B0E639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0BDAB-CBF1-4C0E-B898-1179EB007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8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2A8EF-FB1A-4A01-A319-FCB9D2A1D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3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7A9BE-F70F-470E-868B-E9F264A3C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5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17DC30-641F-439B-B9E7-FBCCA1F0C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3-06-06 at 1.56.39 PM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1219200"/>
            <a:ext cx="9144000" cy="762000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1541463"/>
            <a:ext cx="8291512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827088" y="6426200"/>
            <a:ext cx="4348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 sz="1200" b="1" dirty="0" err="1" smtClean="0">
                <a:solidFill>
                  <a:srgbClr val="96CCEE"/>
                </a:solidFill>
                <a:latin typeface="Arial Narrow" charset="0"/>
              </a:rPr>
              <a:t>Título</a:t>
            </a:r>
            <a:r>
              <a:rPr lang="en-US" sz="1200" b="1" dirty="0" smtClean="0">
                <a:solidFill>
                  <a:srgbClr val="96CCEE"/>
                </a:solidFill>
                <a:latin typeface="Arial Narrow" charset="0"/>
              </a:rPr>
              <a:t> </a:t>
            </a:r>
            <a:r>
              <a:rPr lang="en-US" sz="1200" b="1" dirty="0" err="1" smtClean="0">
                <a:solidFill>
                  <a:srgbClr val="96CCEE"/>
                </a:solidFill>
                <a:latin typeface="Arial Narrow" charset="0"/>
              </a:rPr>
              <a:t>da</a:t>
            </a:r>
            <a:r>
              <a:rPr lang="en-US" sz="1200" b="1" dirty="0" smtClean="0">
                <a:solidFill>
                  <a:srgbClr val="96CCEE"/>
                </a:solidFill>
                <a:latin typeface="Arial Narrow" charset="0"/>
              </a:rPr>
              <a:t> </a:t>
            </a:r>
            <a:r>
              <a:rPr lang="en-US" sz="1200" b="1" dirty="0" err="1" smtClean="0">
                <a:solidFill>
                  <a:srgbClr val="96CCEE"/>
                </a:solidFill>
                <a:latin typeface="Arial Narrow" charset="0"/>
              </a:rPr>
              <a:t>apresentação</a:t>
            </a:r>
            <a:r>
              <a:rPr lang="en-US" b="1" baseline="12000" dirty="0" smtClean="0">
                <a:solidFill>
                  <a:srgbClr val="FFFFFF"/>
                </a:solidFill>
                <a:latin typeface="Arial Narrow" charset="0"/>
              </a:rPr>
              <a:t>|</a:t>
            </a:r>
            <a:r>
              <a:rPr lang="en-US" sz="1200" b="1" dirty="0" smtClean="0">
                <a:solidFill>
                  <a:srgbClr val="96CCEE"/>
                </a:solidFill>
                <a:latin typeface="Arial Narrow" charset="0"/>
              </a:rPr>
              <a:t> 2013</a:t>
            </a:r>
            <a:endParaRPr lang="en-US" sz="1200" b="1" dirty="0">
              <a:solidFill>
                <a:srgbClr val="96CCEE"/>
              </a:solidFill>
              <a:latin typeface="Arial Narrow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60363" y="6399213"/>
            <a:ext cx="355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/>
            <a:fld id="{3D35E3A0-7489-5B4A-9178-1EFC836545FF}" type="slidenum">
              <a:rPr lang="ar-SA" sz="1500" b="1">
                <a:solidFill>
                  <a:srgbClr val="72BBE8"/>
                </a:solidFill>
                <a:latin typeface="Arial Narrow" charset="0"/>
              </a:rPr>
              <a:pPr algn="r"/>
              <a:t>‹#›</a:t>
            </a:fld>
            <a:r>
              <a:rPr lang="en-US" sz="1500" b="1">
                <a:solidFill>
                  <a:srgbClr val="72BBE8"/>
                </a:solidFill>
                <a:latin typeface="Arial Narrow" charset="0"/>
              </a:rPr>
              <a:t> </a:t>
            </a:r>
            <a:r>
              <a:rPr lang="en-US" sz="2100" b="1" baseline="14000">
                <a:solidFill>
                  <a:srgbClr val="FFFFFF"/>
                </a:solidFill>
                <a:latin typeface="Arial Narrow" charset="0"/>
              </a:rPr>
              <a:t>|</a:t>
            </a:r>
          </a:p>
        </p:txBody>
      </p:sp>
      <p:graphicFrame>
        <p:nvGraphicFramePr>
          <p:cNvPr id="12298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r:id="rId13" imgW="0" imgH="0" progId="PowerPoint.Show.8">
                  <p:embed/>
                </p:oleObj>
              </mc:Choice>
              <mc:Fallback>
                <p:oleObj r:id="rId13" imgW="0" imgH="0" progId="PowerPoint.Show.8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BDF5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969696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 descr="Screen shot 2013-06-06 at 1.52.49 PM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15000" y="6171330"/>
            <a:ext cx="3376832" cy="610470"/>
          </a:xfrm>
          <a:prstGeom prst="rect">
            <a:avLst/>
          </a:prstGeom>
        </p:spPr>
      </p:pic>
      <p:pic>
        <p:nvPicPr>
          <p:cNvPr id="2" name="Picture 1" descr="horizontal-ON-WHITE-PORTUGUES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272" y="5889725"/>
            <a:ext cx="3994728" cy="93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05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80000"/>
        </a:spcBef>
        <a:spcAft>
          <a:spcPct val="0"/>
        </a:spcAft>
        <a:buClr>
          <a:srgbClr val="1E7FB8"/>
        </a:buClr>
        <a:buFont typeface="Wingdings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804863" indent="-280988" algn="l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+mn-lt"/>
          <a:ea typeface="+mn-ea"/>
          <a:cs typeface="+mn-cs"/>
        </a:defRPr>
      </a:lvl2pPr>
      <a:lvl3pPr marL="1255713" indent="-269875" algn="l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charset="0"/>
          <a:ea typeface="+mn-ea"/>
          <a:cs typeface="+mn-cs"/>
        </a:defRPr>
      </a:lvl3pPr>
      <a:lvl4pPr marL="1663700" indent="-227013" algn="l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charset="0"/>
          <a:ea typeface="+mn-ea"/>
          <a:cs typeface="+mn-cs"/>
        </a:defRPr>
      </a:lvl4pPr>
      <a:lvl5pPr marL="19891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5pPr>
      <a:lvl6pPr marL="24463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6pPr>
      <a:lvl7pPr marL="29035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7pPr>
      <a:lvl8pPr marL="33607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8pPr>
      <a:lvl9pPr marL="38179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77800" y="76200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1600" b="1"/>
          </a:p>
        </p:txBody>
      </p:sp>
      <p:grpSp>
        <p:nvGrpSpPr>
          <p:cNvPr id="2051" name="Group 10"/>
          <p:cNvGrpSpPr>
            <a:grpSpLocks/>
          </p:cNvGrpSpPr>
          <p:nvPr/>
        </p:nvGrpSpPr>
        <p:grpSpPr bwMode="auto">
          <a:xfrm>
            <a:off x="304800" y="1447800"/>
            <a:ext cx="8510588" cy="4686300"/>
            <a:chOff x="181" y="931"/>
            <a:chExt cx="5361" cy="2952"/>
          </a:xfrm>
        </p:grpSpPr>
        <p:graphicFrame>
          <p:nvGraphicFramePr>
            <p:cNvPr id="205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423624"/>
                </p:ext>
              </p:extLst>
            </p:nvPr>
          </p:nvGraphicFramePr>
          <p:xfrm>
            <a:off x="181" y="931"/>
            <a:ext cx="5361" cy="2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2" name="Chart" r:id="rId4" imgW="8839200" imgH="4867344" progId="MSGraph.Chart.8">
                    <p:embed followColorScheme="full"/>
                  </p:oleObj>
                </mc:Choice>
                <mc:Fallback>
                  <p:oleObj name="Chart" r:id="rId4" imgW="8839200" imgH="4867344" progId="MSGraph.Chart.8">
                    <p:embed followColorScheme="full"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" y="931"/>
                          <a:ext cx="5361" cy="29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7" name="Line 5"/>
            <p:cNvSpPr>
              <a:spLocks noChangeShapeType="1"/>
            </p:cNvSpPr>
            <p:nvPr/>
          </p:nvSpPr>
          <p:spPr bwMode="auto">
            <a:xfrm>
              <a:off x="612" y="1449"/>
              <a:ext cx="4848" cy="1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7620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Integrated Measles-Rubella Surveillance Indicators, Region of the Americas, 2009-2013*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514350" y="6274713"/>
            <a:ext cx="34480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100" b="1" dirty="0"/>
              <a:t>Source: MESS, ISIS and country reports</a:t>
            </a:r>
            <a:r>
              <a:rPr lang="en-US" sz="1100" b="1" dirty="0" smtClean="0"/>
              <a:t>.</a:t>
            </a:r>
          </a:p>
          <a:p>
            <a:pPr eaLnBrk="1" hangingPunct="1">
              <a:spcBef>
                <a:spcPts val="0"/>
              </a:spcBef>
            </a:pPr>
            <a:r>
              <a:rPr lang="en-US" sz="1100" b="1" dirty="0" smtClean="0"/>
              <a:t>* Data as of 5 September 2013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40848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plate_port_blue_ppt">
  <a:themeElements>
    <a:clrScheme name="Presentation (2)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Presentation (2)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Presentation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29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Default Design</vt:lpstr>
      <vt:lpstr>template_port_blue_ppt</vt:lpstr>
      <vt:lpstr>Microsoft PowerPoint 97-2003 Presentation</vt:lpstr>
      <vt:lpstr>Chart</vt:lpstr>
      <vt:lpstr>Integrated Measles-Rubella Surveillance Indicators, Region of the Americas, 2009-2013*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Measles-Rubella Surveillance Indicators, Region of the Americas, 2003-2007*</dc:title>
  <dc:creator>PAHO Lan User</dc:creator>
  <cp:lastModifiedBy>Revilla, Mr. Fernando (WDC)</cp:lastModifiedBy>
  <cp:revision>60</cp:revision>
  <dcterms:created xsi:type="dcterms:W3CDTF">2007-12-13T17:36:21Z</dcterms:created>
  <dcterms:modified xsi:type="dcterms:W3CDTF">2014-03-07T21:17:27Z</dcterms:modified>
</cp:coreProperties>
</file>