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Urine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116</c:v>
                </c:pt>
                <c:pt idx="1">
                  <c:v>463</c:v>
                </c:pt>
                <c:pt idx="2">
                  <c:v>251</c:v>
                </c:pt>
                <c:pt idx="3">
                  <c:v>123</c:v>
                </c:pt>
                <c:pt idx="4">
                  <c:v>161</c:v>
                </c:pt>
                <c:pt idx="5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NasoSwab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105</c:v>
                </c:pt>
                <c:pt idx="1">
                  <c:v>515</c:v>
                </c:pt>
                <c:pt idx="2">
                  <c:v>278</c:v>
                </c:pt>
                <c:pt idx="3">
                  <c:v>209</c:v>
                </c:pt>
                <c:pt idx="4">
                  <c:v>150</c:v>
                </c:pt>
                <c:pt idx="5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25792512"/>
        <c:axId val="25794048"/>
      </c:barChart>
      <c:catAx>
        <c:axId val="2579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794048"/>
        <c:crosses val="autoZero"/>
        <c:auto val="1"/>
        <c:lblAlgn val="ctr"/>
        <c:lblOffset val="100"/>
        <c:noMultiLvlLbl val="0"/>
      </c:catAx>
      <c:valAx>
        <c:axId val="25794048"/>
        <c:scaling>
          <c:orientation val="minMax"/>
          <c:max val="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92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9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0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7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7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6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5D3E-E05C-49E6-9158-51B3854D93EA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89F6-8AFE-4957-8485-A222FC6F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5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031885"/>
              </p:ext>
            </p:extLst>
          </p:nvPr>
        </p:nvGraphicFramePr>
        <p:xfrm>
          <a:off x="635588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 rot="16200000">
            <a:off x="-861574" y="3024628"/>
            <a:ext cx="2590800" cy="35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06" tIns="52153" rIns="104306" bIns="52153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s-MX" sz="1600" b="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Muestras</a:t>
            </a:r>
            <a:r>
              <a:rPr lang="en-US" altLang="es-MX" sz="1600" b="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altLang="es-MX" sz="1600" b="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obtenidas</a:t>
            </a:r>
            <a:endParaRPr lang="en-US" altLang="es-MX" sz="16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3236" y="6172200"/>
            <a:ext cx="4650198" cy="53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/>
          <a:p>
            <a:r>
              <a:rPr lang="es-ES_tradnl" altLang="es-MX" sz="1400" dirty="0" smtClean="0">
                <a:solidFill>
                  <a:schemeClr val="tx1"/>
                </a:solidFill>
              </a:rPr>
              <a:t>* Datos reportados hasta la semana epidemiológica 19, 2015</a:t>
            </a:r>
          </a:p>
          <a:p>
            <a:r>
              <a:rPr lang="es-ES_tradnl" altLang="es-MX" sz="1400" dirty="0" smtClean="0">
                <a:solidFill>
                  <a:schemeClr val="tx1"/>
                </a:solidFill>
              </a:rPr>
              <a:t>NOTA: Datos de Brasil y México no disponible.</a:t>
            </a:r>
            <a:endParaRPr lang="es-ES_tradnl" altLang="es-MX" sz="1400" dirty="0">
              <a:solidFill>
                <a:schemeClr val="tx1"/>
              </a:solidFill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121894" y="304800"/>
            <a:ext cx="6866317" cy="96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Muestras</a:t>
            </a:r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obtenidas</a:t>
            </a:r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para </a:t>
            </a:r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pruebas</a:t>
            </a:r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virológicas</a:t>
            </a:r>
            <a:endParaRPr lang="en-US" altLang="es-MX" sz="2800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1" hangingPunct="1"/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orina</a:t>
            </a:r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hisopado</a:t>
            </a:r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s-MX" sz="2800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nasofaringeo</a:t>
            </a:r>
            <a:r>
              <a:rPr lang="en-US" altLang="es-MX" sz="2800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), 2010-2015*</a:t>
            </a:r>
            <a:endParaRPr lang="en-US" altLang="es-MX" sz="2800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Pacis, Ms. Carmelita Lucia (WDC)</cp:lastModifiedBy>
  <cp:revision>8</cp:revision>
  <dcterms:created xsi:type="dcterms:W3CDTF">2015-06-18T22:53:08Z</dcterms:created>
  <dcterms:modified xsi:type="dcterms:W3CDTF">2015-06-19T21:11:19Z</dcterms:modified>
</cp:coreProperties>
</file>