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23"/>
  </p:notesMasterIdLst>
  <p:handoutMasterIdLst>
    <p:handoutMasterId r:id="rId24"/>
  </p:handoutMasterIdLst>
  <p:sldIdLst>
    <p:sldId id="336" r:id="rId2"/>
    <p:sldId id="279" r:id="rId3"/>
    <p:sldId id="282" r:id="rId4"/>
    <p:sldId id="345" r:id="rId5"/>
    <p:sldId id="350" r:id="rId6"/>
    <p:sldId id="347" r:id="rId7"/>
    <p:sldId id="352" r:id="rId8"/>
    <p:sldId id="317" r:id="rId9"/>
    <p:sldId id="331" r:id="rId10"/>
    <p:sldId id="320" r:id="rId11"/>
    <p:sldId id="318" r:id="rId12"/>
    <p:sldId id="355" r:id="rId13"/>
    <p:sldId id="340" r:id="rId14"/>
    <p:sldId id="339" r:id="rId15"/>
    <p:sldId id="319" r:id="rId16"/>
    <p:sldId id="327" r:id="rId17"/>
    <p:sldId id="353" r:id="rId18"/>
    <p:sldId id="330" r:id="rId19"/>
    <p:sldId id="354" r:id="rId20"/>
    <p:sldId id="349" r:id="rId21"/>
    <p:sldId id="334" r:id="rId22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mon F3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0000"/>
    <a:srgbClr val="008000"/>
    <a:srgbClr val="CC0000"/>
    <a:srgbClr val="99CCFF"/>
    <a:srgbClr val="6699FF"/>
    <a:srgbClr val="FFFF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84687" autoAdjust="0"/>
  </p:normalViewPr>
  <p:slideViewPr>
    <p:cSldViewPr>
      <p:cViewPr varScale="1">
        <p:scale>
          <a:sx n="94" d="100"/>
          <a:sy n="94" d="100"/>
        </p:scale>
        <p:origin x="-1461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2394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93" y="0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algn="r"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779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algn="r"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DED12FE-62B8-4424-B49E-3A8E50382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748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93" y="0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>
            <a:lvl1pPr algn="r"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20" y="4721186"/>
            <a:ext cx="5442575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779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2" tIns="45701" rIns="91402" bIns="45701" numCol="1" anchor="b" anchorCtr="0" compatLnSpc="1">
            <a:prstTxWarp prst="textNoShape">
              <a:avLst/>
            </a:prstTxWarp>
          </a:bodyPr>
          <a:lstStyle>
            <a:lvl1pPr algn="r" defTabSz="913368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3766EB5-4E16-48FC-9D5A-47716DC958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7750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766EB5-4E16-48FC-9D5A-47716DC958F1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446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dirty="0" smtClean="0"/>
          </a:p>
          <a:p>
            <a:endParaRPr lang="en-US" altLang="zh-CN" dirty="0" smtClean="0">
              <a:ea typeface="SimSun" pitchFamily="2" charset="-122"/>
            </a:endParaRPr>
          </a:p>
          <a:p>
            <a:endParaRPr lang="en-US" altLang="zh-CN" dirty="0" smtClean="0">
              <a:ea typeface="SimSun" pitchFamily="2" charset="-122"/>
            </a:endParaRPr>
          </a:p>
          <a:p>
            <a:endParaRPr lang="fr-FR" altLang="en-US" dirty="0" smtClean="0"/>
          </a:p>
        </p:txBody>
      </p:sp>
      <p:sp>
        <p:nvSpPr>
          <p:cNvPr id="33796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3316BC-A488-45BB-B77C-3D53C862CBAD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E6363C-9258-4211-B69A-F1E5696D9D88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783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4820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E6363C-9258-4211-B69A-F1E5696D9D88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783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6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5996" indent="-286922" defTabSz="91336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7686" indent="-229537" defTabSz="91336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6761" indent="-229537" defTabSz="91336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65835" indent="-229537" defTabSz="91336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24910" indent="-229537" defTabSz="913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83984" indent="-229537" defTabSz="913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43059" indent="-229537" defTabSz="913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902133" indent="-229537" defTabSz="9133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/>
            <a:fld id="{1C99D879-8F84-42FE-8885-5031C342F1DC}" type="slidenum">
              <a:rPr lang="en-GB" altLang="en-US" smtClean="0">
                <a:latin typeface="Arial" pitchFamily="34" charset="0"/>
              </a:rPr>
              <a:pPr eaLnBrk="1" hangingPunct="1"/>
              <a:t>13</a:t>
            </a:fld>
            <a:endParaRPr lang="en-GB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8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7892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3FF8D9-F35C-418E-AF87-662E100BC2D3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405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8916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59F9EA-ACAB-49F1-80DD-EF0FCC8AE0F6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15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44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endParaRPr lang="en-US" altLang="en-US" b="1" dirty="0" smtClean="0"/>
          </a:p>
        </p:txBody>
      </p:sp>
      <p:sp>
        <p:nvSpPr>
          <p:cNvPr id="39940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005E28E-6A15-40E4-A4CC-4D0C2C4A71C4}" type="slidenum">
              <a:rPr lang="fr-FR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fr-FR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15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endParaRPr lang="en-US" altLang="en-US" smtClean="0"/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9E1BDC-F2E8-4816-AB9A-FD54C64C302F}" type="slidenum">
              <a:rPr lang="fr-FR" altLang="en-US">
                <a:solidFill>
                  <a:srgbClr val="000000"/>
                </a:solidFill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fr-FR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2692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endParaRPr lang="en-US" altLang="en-US" dirty="0" smtClean="0"/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89C1403-601E-4F0F-A6AB-3CCE6D68106D}" type="slidenum">
              <a:rPr lang="fr-FR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fr-FR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054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endParaRPr lang="en-US" altLang="en-US" smtClean="0"/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9E1BDC-F2E8-4816-AB9A-FD54C64C302F}" type="slidenum">
              <a:rPr lang="fr-FR" altLang="en-US">
                <a:solidFill>
                  <a:srgbClr val="000000"/>
                </a:solidFill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fr-FR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20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1520" y="4721186"/>
            <a:ext cx="5442575" cy="478330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5996" indent="-286922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7686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6761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65835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24910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83984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43059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02133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DA0D46E-2484-4838-92E2-756B10677083}" type="slidenum">
              <a:rPr lang="fr-FR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68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endParaRPr lang="fr-FR" altLang="en-US" dirty="0" smtClean="0"/>
          </a:p>
          <a:p>
            <a:endParaRPr lang="fr-FR" altLang="en-US" dirty="0" smtClean="0"/>
          </a:p>
          <a:p>
            <a:endParaRPr lang="fr-FR" altLang="en-US" dirty="0" smtClean="0"/>
          </a:p>
        </p:txBody>
      </p:sp>
      <p:sp>
        <p:nvSpPr>
          <p:cNvPr id="44036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995BB4-E0E8-4DD2-B7C9-C6B250242814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20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420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 smtClean="0"/>
              <a:t>To the facilitator:  </a:t>
            </a:r>
          </a:p>
          <a:p>
            <a:endParaRPr lang="en-US" altLang="en-US" b="1" dirty="0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5996" indent="-286922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7686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6761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65835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24910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83984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43059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02133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101A3DB-D0A3-436F-8C30-E58F0C58A665}" type="slidenum">
              <a:rPr lang="en-GB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GB" alt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7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66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5996" indent="-286922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7686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6761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65835" indent="-229537" defTabSz="9133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24910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83984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43059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02133" indent="-229537" defTabSz="9133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69AD319-1633-4C3E-890F-9E38F3BD4ED6}" type="slidenum">
              <a:rPr lang="fr-FR" altLang="en-US" smtClean="0"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09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Handling vaccines requires great care. Careful storage and transport conditions are needed to protect vaccines from becoming ineffective and unusable. </a:t>
            </a:r>
          </a:p>
          <a:p>
            <a:r>
              <a:rPr lang="en-US" altLang="en-US" b="1" dirty="0" smtClean="0"/>
              <a:t>IPV is heat sensitive</a:t>
            </a:r>
            <a:r>
              <a:rPr lang="en-US" altLang="en-US" dirty="0" smtClean="0"/>
              <a:t>.  Inactivated poliovirus vaccine must be transported and stored at +2°C to +8°C.</a:t>
            </a:r>
          </a:p>
          <a:p>
            <a:r>
              <a:rPr lang="en-US" altLang="en-US" b="1" dirty="0" smtClean="0"/>
              <a:t>IPV is also freeze sensitive (unlike OPV which can be frozen).  </a:t>
            </a:r>
            <a:r>
              <a:rPr lang="en-US" altLang="en-US" dirty="0" smtClean="0"/>
              <a:t>It is important to ensure that the vaccine is not frozen. </a:t>
            </a:r>
          </a:p>
          <a:p>
            <a:endParaRPr lang="en-US" altLang="en-US" dirty="0" smtClean="0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B4896B-4E1B-4297-81E5-D62331EA444D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5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0963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0963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0963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09638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r" eaLnBrk="1" hangingPunct="1"/>
            <a:fld id="{17DCF9DC-D45E-4BE2-8A8E-4521FFAFA2F2}" type="slidenum">
              <a:rPr lang="en-GB" altLang="en-US" sz="1200">
                <a:latin typeface="Arial" pitchFamily="34" charset="0"/>
              </a:rPr>
              <a:pPr algn="r" eaLnBrk="1" hangingPunct="1"/>
              <a:t>5</a:t>
            </a:fld>
            <a:endParaRPr lang="en-GB" altLang="en-US" sz="12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2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29700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D83E8C-2511-4041-8258-DD129219132C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42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en-US" b="1" dirty="0" smtClean="0"/>
          </a:p>
        </p:txBody>
      </p:sp>
      <p:sp>
        <p:nvSpPr>
          <p:cNvPr id="2150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AA5E3E-ED6A-4AAB-BF3C-A6E5B159FA22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2610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2" tIns="45701" rIns="91402" bIns="45701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49CD5F1-708D-4493-897C-2567B1395A26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329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/>
          <a:lstStyle/>
          <a:p>
            <a:r>
              <a:rPr lang="en-US" altLang="en-US" b="1" dirty="0" smtClean="0"/>
              <a:t>To the facilitator:</a:t>
            </a:r>
          </a:p>
          <a:p>
            <a:r>
              <a:rPr lang="en-US" altLang="en-US" b="1" dirty="0" smtClean="0"/>
              <a:t>Explain to the participants that rotavirus vaccines can be given with routine childhood vaccines.</a:t>
            </a:r>
          </a:p>
          <a:p>
            <a:endParaRPr lang="en-US" altLang="en-US" b="1" dirty="0" smtClean="0"/>
          </a:p>
          <a:p>
            <a:r>
              <a:rPr lang="en-US" altLang="en-US" dirty="0" smtClean="0"/>
              <a:t>IPV can be given with any of the following routine childhood vaccines without interfering with their effectiveness, during the same visit. </a:t>
            </a:r>
          </a:p>
          <a:p>
            <a:r>
              <a:rPr lang="en-US" altLang="en-US" dirty="0" smtClean="0"/>
              <a:t>• Diphtheria–tetanus–pertussis vaccine (DTP)/</a:t>
            </a:r>
            <a:r>
              <a:rPr lang="en-US" altLang="en-US" dirty="0" err="1" smtClean="0"/>
              <a:t>Pentavalent</a:t>
            </a:r>
            <a:endParaRPr lang="en-US" altLang="en-US" dirty="0" smtClean="0"/>
          </a:p>
          <a:p>
            <a:r>
              <a:rPr lang="en-US" altLang="en-US" dirty="0" smtClean="0"/>
              <a:t>• </a:t>
            </a:r>
            <a:r>
              <a:rPr lang="en-US" altLang="en-US" i="1" dirty="0" smtClean="0"/>
              <a:t>Haemophilus influenzae</a:t>
            </a:r>
            <a:r>
              <a:rPr lang="en-US" altLang="en-US" dirty="0" smtClean="0"/>
              <a:t> type b vaccine (Hib)</a:t>
            </a:r>
          </a:p>
          <a:p>
            <a:r>
              <a:rPr lang="en-US" altLang="en-US" dirty="0" smtClean="0"/>
              <a:t>• Pneumococcal vaccine</a:t>
            </a:r>
          </a:p>
          <a:p>
            <a:pPr>
              <a:buFontTx/>
              <a:buChar char="•"/>
            </a:pPr>
            <a:r>
              <a:rPr lang="en-US" altLang="en-US" dirty="0" smtClean="0"/>
              <a:t>Rotavirus vaccine </a:t>
            </a:r>
          </a:p>
          <a:p>
            <a:endParaRPr lang="en-US" altLang="en-US" dirty="0" smtClean="0"/>
          </a:p>
          <a:p>
            <a:r>
              <a:rPr lang="en-US" altLang="en-US" sz="2400" dirty="0" smtClean="0"/>
              <a:t>When giving </a:t>
            </a:r>
            <a:r>
              <a:rPr lang="en-US" altLang="en-US" sz="2400" dirty="0" err="1" smtClean="0"/>
              <a:t>Penta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and PCV:</a:t>
            </a:r>
          </a:p>
          <a:p>
            <a:pPr lvl="1"/>
            <a:r>
              <a:rPr lang="en-US" altLang="en-US" sz="2000" dirty="0"/>
              <a:t>give IPV and PCV in one thigh with injection sites separated by at least 2.5 </a:t>
            </a:r>
            <a:r>
              <a:rPr lang="en-US" altLang="en-US" sz="2000" dirty="0" smtClean="0"/>
              <a:t>centimeters</a:t>
            </a:r>
            <a:endParaRPr lang="en-US" altLang="en-US" sz="2000" dirty="0"/>
          </a:p>
          <a:p>
            <a:pPr lvl="1"/>
            <a:r>
              <a:rPr lang="en-US" altLang="en-US" sz="2000" dirty="0"/>
              <a:t>Give Pentavalent in the other thigh because </a:t>
            </a:r>
            <a:r>
              <a:rPr lang="en-US" altLang="en-US" sz="2000" dirty="0" err="1"/>
              <a:t>Penta</a:t>
            </a:r>
            <a:r>
              <a:rPr lang="en-US" altLang="en-US" sz="2000" dirty="0"/>
              <a:t> is more </a:t>
            </a:r>
            <a:r>
              <a:rPr lang="en-US" altLang="en-US" sz="2000" dirty="0" err="1"/>
              <a:t>reactogenic</a:t>
            </a:r>
            <a:r>
              <a:rPr lang="en-US" altLang="en-US" sz="2000" dirty="0"/>
              <a:t> – causes more redness and swelling</a:t>
            </a:r>
            <a:endParaRPr lang="fr-FR" altLang="en-US" sz="2000" dirty="0"/>
          </a:p>
          <a:p>
            <a:endParaRPr lang="fr-FR" altLang="en-US" dirty="0" smtClean="0"/>
          </a:p>
        </p:txBody>
      </p:sp>
      <p:sp>
        <p:nvSpPr>
          <p:cNvPr id="40964" name="Espace réservé du numéro de diapositive 3"/>
          <p:cNvSpPr txBox="1">
            <a:spLocks noGrp="1"/>
          </p:cNvSpPr>
          <p:nvPr/>
        </p:nvSpPr>
        <p:spPr bwMode="auto">
          <a:xfrm>
            <a:off x="3854493" y="9440779"/>
            <a:ext cx="2949525" cy="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5" rIns="91392" bIns="45695" anchor="b"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0167C6C-C113-4721-B546-F2EC41A7A176}" type="slidenum">
              <a:rPr lang="en-GB" altLang="en-US">
                <a:cs typeface="Arial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971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 userDrawn="1"/>
        </p:nvSpPr>
        <p:spPr bwMode="auto">
          <a:xfrm>
            <a:off x="1588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3400" b="1" smtClean="0">
              <a:solidFill>
                <a:srgbClr val="000066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0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9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32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8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00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4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8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83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803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12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679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0147" tIns="40074" rIns="80147" bIns="40074"/>
          <a:lstStyle/>
          <a:p>
            <a:endParaRPr lang="en-US"/>
          </a:p>
        </p:txBody>
      </p:sp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147" tIns="40074" rIns="80147" bIns="40074" anchor="ctr"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altLang="en-US" sz="3400" b="1" smtClean="0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927100" y="6426200"/>
            <a:ext cx="4940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 smtClean="0">
                <a:solidFill>
                  <a:srgbClr val="96CCEE"/>
                </a:solidFill>
                <a:latin typeface="Arial Narrow" pitchFamily="34" charset="0"/>
              </a:rPr>
              <a:t>IPV vaccine administration</a:t>
            </a:r>
            <a:r>
              <a:rPr lang="en-GB" altLang="en-US" sz="1200" b="1" baseline="0" dirty="0" smtClean="0">
                <a:solidFill>
                  <a:srgbClr val="96CCEE"/>
                </a:solidFill>
                <a:latin typeface="Arial Narrow" pitchFamily="34" charset="0"/>
              </a:rPr>
              <a:t> </a:t>
            </a:r>
            <a:r>
              <a:rPr lang="en-GB" altLang="en-US" sz="1200" b="1" baseline="12000" dirty="0" smtClean="0">
                <a:solidFill>
                  <a:srgbClr val="FFFFFF"/>
                </a:solidFill>
                <a:latin typeface="Arial Narrow" pitchFamily="34" charset="0"/>
              </a:rPr>
              <a:t> |</a:t>
            </a:r>
            <a:r>
              <a:rPr lang="en-GB" altLang="en-US" sz="1200" b="1" dirty="0" smtClean="0">
                <a:solidFill>
                  <a:srgbClr val="96CCEE"/>
                </a:solidFill>
                <a:latin typeface="Arial Narrow" pitchFamily="34" charset="0"/>
              </a:rPr>
              <a:t> Module 4 – February 2015</a:t>
            </a:r>
            <a:endParaRPr lang="en-GB" altLang="en-US" sz="1200" dirty="0" smtClean="0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360363" y="6399213"/>
            <a:ext cx="4667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4A7EBB2F-C53C-4FE4-9614-7C9B9FC78064}" type="slidenum">
              <a:rPr lang="en-US" altLang="en-US" sz="1500" b="1" smtClean="0">
                <a:solidFill>
                  <a:srgbClr val="72BBE8"/>
                </a:solidFill>
                <a:latin typeface="Arial Narrow" pitchFamily="34" charset="0"/>
              </a:rPr>
              <a:pPr algn="r" eaLnBrk="1" hangingPunct="1">
                <a:defRPr/>
              </a:pPr>
              <a:t>‹#›</a:t>
            </a:fld>
            <a:r>
              <a:rPr lang="en-GB" altLang="en-US" sz="1500" b="1" dirty="0" smtClean="0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GB" altLang="en-US" sz="2100" b="1" baseline="14000" dirty="0" smtClean="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6083914"/>
            <a:ext cx="3096344" cy="77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00" r:id="rId2"/>
    <p:sldLayoutId id="2147484301" r:id="rId3"/>
    <p:sldLayoutId id="2147484302" r:id="rId4"/>
    <p:sldLayoutId id="2147484303" r:id="rId5"/>
    <p:sldLayoutId id="2147484304" r:id="rId6"/>
    <p:sldLayoutId id="2147484305" r:id="rId7"/>
    <p:sldLayoutId id="2147484306" r:id="rId8"/>
    <p:sldLayoutId id="2147484307" r:id="rId9"/>
    <p:sldLayoutId id="2147484308" r:id="rId10"/>
    <p:sldLayoutId id="214748430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MS PGothic" pitchFamily="34" charset="-128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ea typeface="MS PGothic" pitchFamily="34" charset="-128"/>
          <a:cs typeface="Arial" charset="0"/>
        </a:defRPr>
      </a:lvl5pPr>
      <a:lvl6pPr marL="400736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801472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202207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602943" algn="ctr" defTabSz="914179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1313" indent="-341313" algn="l" defTabSz="912813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MS PGothic" pitchFamily="34" charset="-128"/>
          <a:cs typeface="+mn-cs"/>
        </a:defRPr>
      </a:lvl1pPr>
      <a:lvl2pPr marL="804863" indent="-280988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pitchFamily="34" charset="0"/>
        <a:buChar char="–"/>
        <a:defRPr sz="2100">
          <a:solidFill>
            <a:srgbClr val="000066"/>
          </a:solidFill>
          <a:latin typeface="+mn-lt"/>
          <a:ea typeface="Arial" charset="0"/>
          <a:cs typeface="+mn-cs"/>
        </a:defRPr>
      </a:lvl2pPr>
      <a:lvl3pPr marL="1255713" indent="-26987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3pPr>
      <a:lvl4pPr marL="1663700" indent="-225425" algn="l" defTabSz="912813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ea typeface="Arial" charset="0"/>
          <a:cs typeface="+mn-cs"/>
        </a:defRPr>
      </a:lvl4pPr>
      <a:lvl5pPr marL="1987550" indent="-144463" algn="r" defTabSz="912813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ea typeface="Arial" charset="0"/>
          <a:cs typeface="+mn-cs"/>
        </a:defRPr>
      </a:lvl5pPr>
      <a:lvl6pPr marL="2389109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89845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90581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91317" indent="-144710" algn="r" defTabSz="914179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476375" y="239712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3200" b="1" dirty="0">
                <a:solidFill>
                  <a:srgbClr val="FFFFFF"/>
                </a:solidFill>
              </a:rPr>
              <a:t>Module 4</a:t>
            </a:r>
          </a:p>
          <a:p>
            <a:pPr algn="ctr">
              <a:buFont typeface="Wingdings" pitchFamily="2" charset="2"/>
              <a:buNone/>
            </a:pPr>
            <a:r>
              <a:rPr lang="en-US" altLang="en-US" sz="3200" b="1" dirty="0">
                <a:solidFill>
                  <a:srgbClr val="FFFFFF"/>
                </a:solidFill>
              </a:rPr>
              <a:t>IPV vaccine administration</a:t>
            </a:r>
            <a:endParaRPr lang="fr-FR" alt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>
          <a:xfrm>
            <a:off x="685800" y="404664"/>
            <a:ext cx="7772400" cy="864096"/>
          </a:xfrm>
          <a:prstGeom prst="rect">
            <a:avLst/>
          </a:prstGeom>
          <a:noFill/>
          <a:ln/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Limon F3" charset="0"/>
                <a:ea typeface="MS PGothic" pitchFamily="34" charset="-128"/>
                <a:cs typeface="+mn-cs"/>
              </a:defRPr>
            </a:lvl9pPr>
          </a:lstStyle>
          <a:p>
            <a:pPr algn="ctr">
              <a:defRPr/>
            </a:pPr>
            <a:r>
              <a:rPr lang="fr-FR" sz="2400" b="1" dirty="0" smtClean="0">
                <a:solidFill>
                  <a:srgbClr val="FFFFFF"/>
                </a:solidFill>
                <a:latin typeface="Arial" pitchFamily="34" charset="0"/>
              </a:rPr>
              <a:t>Training for </a:t>
            </a:r>
            <a:r>
              <a:rPr lang="fr-FR" sz="2400" b="1" dirty="0" err="1">
                <a:solidFill>
                  <a:srgbClr val="FFFFFF"/>
                </a:solidFill>
                <a:latin typeface="Arial" pitchFamily="34" charset="0"/>
              </a:rPr>
              <a:t>I</a:t>
            </a:r>
            <a:r>
              <a:rPr lang="fr-FR" sz="2400" b="1" dirty="0" err="1" smtClean="0">
                <a:solidFill>
                  <a:srgbClr val="FFFFFF"/>
                </a:solidFill>
                <a:latin typeface="Arial" pitchFamily="34" charset="0"/>
              </a:rPr>
              <a:t>nactivated</a:t>
            </a:r>
            <a:r>
              <a:rPr lang="fr-FR" sz="2400" b="1" dirty="0" smtClean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fr-FR" sz="2400" b="1" dirty="0">
                <a:solidFill>
                  <a:srgbClr val="FFFFFF"/>
                </a:solidFill>
                <a:latin typeface="Arial" pitchFamily="34" charset="0"/>
              </a:rPr>
              <a:t>P</a:t>
            </a:r>
            <a:r>
              <a:rPr lang="fr-FR" sz="2400" b="1" dirty="0" smtClean="0">
                <a:solidFill>
                  <a:srgbClr val="FFFFFF"/>
                </a:solidFill>
                <a:latin typeface="Arial" pitchFamily="34" charset="0"/>
              </a:rPr>
              <a:t>oliovirus Vaccine (IPV) introduction</a:t>
            </a:r>
            <a:endParaRPr lang="fr-FR" sz="35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013176"/>
            <a:ext cx="5616624" cy="1404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ChangeArrowheads="1"/>
          </p:cNvSpPr>
          <p:nvPr/>
        </p:nvSpPr>
        <p:spPr bwMode="auto">
          <a:xfrm>
            <a:off x="395288" y="1628998"/>
            <a:ext cx="557319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dirty="0">
                <a:latin typeface="Gill Sans MT" panose="020B0502020104020203" pitchFamily="34" charset="0"/>
              </a:rPr>
              <a:t>The child should be held in a upright position by the caregiver </a:t>
            </a: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Gill Sans MT" panose="020B0502020104020203" pitchFamily="34" charset="0"/>
              </a:rPr>
              <a:t>The caregiver should hold the </a:t>
            </a:r>
            <a:r>
              <a:rPr lang="en-US" altLang="en-US" dirty="0" smtClean="0">
                <a:latin typeface="Gill Sans MT" panose="020B0502020104020203" pitchFamily="34" charset="0"/>
              </a:rPr>
              <a:t>child’s arms </a:t>
            </a:r>
            <a:r>
              <a:rPr lang="en-US" altLang="en-US" dirty="0">
                <a:latin typeface="Gill Sans MT" panose="020B0502020104020203" pitchFamily="34" charset="0"/>
              </a:rPr>
              <a:t>and legs very firmly</a:t>
            </a:r>
          </a:p>
          <a:p>
            <a:pPr>
              <a:spcBef>
                <a:spcPts val="1200"/>
              </a:spcBef>
            </a:pPr>
            <a:r>
              <a:rPr lang="en-US" altLang="en-US" dirty="0">
                <a:latin typeface="Gill Sans MT" panose="020B0502020104020203" pitchFamily="34" charset="0"/>
              </a:rPr>
              <a:t>The vaccine is injected into the thigh muscle at a </a:t>
            </a:r>
            <a:r>
              <a:rPr lang="en-US" altLang="en-US" dirty="0" smtClean="0">
                <a:latin typeface="Gill Sans MT" panose="020B0502020104020203" pitchFamily="34" charset="0"/>
              </a:rPr>
              <a:t>90⁰ angle by the health care provider</a:t>
            </a:r>
            <a:endParaRPr lang="en-US" altLang="en-US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  <a:buFontTx/>
              <a:buNone/>
            </a:pPr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How to position the child for IPV </a:t>
            </a:r>
            <a:r>
              <a:rPr lang="en-GB" sz="3500" b="1" dirty="0" smtClean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vaccination </a:t>
            </a:r>
            <a:endParaRPr lang="en-GB" sz="3500" b="1" dirty="0">
              <a:solidFill>
                <a:srgbClr val="000066"/>
              </a:solidFill>
              <a:latin typeface="Gill Sans MT" panose="020B0502020104020203" pitchFamily="34" charset="0"/>
              <a:ea typeface="Arial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6011863" y="5300663"/>
            <a:ext cx="6477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" t="2200" r="-1"/>
          <a:stretch/>
        </p:blipFill>
        <p:spPr bwMode="auto">
          <a:xfrm>
            <a:off x="6023294" y="1628998"/>
            <a:ext cx="3029199" cy="3185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9"/>
          <p:cNvSpPr>
            <a:spLocks noChangeArrowheads="1"/>
          </p:cNvSpPr>
          <p:nvPr/>
        </p:nvSpPr>
        <p:spPr bwMode="auto">
          <a:xfrm>
            <a:off x="684213" y="2997200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Limon F3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en-US" sz="2400">
              <a:latin typeface="Limon F3" charset="0"/>
            </a:endParaRPr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How to administer </a:t>
            </a:r>
            <a:r>
              <a:rPr lang="en-GB" sz="3500" b="1" dirty="0" smtClean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IPV</a:t>
            </a:r>
            <a:endParaRPr lang="en-GB" sz="3500" b="1" dirty="0">
              <a:solidFill>
                <a:srgbClr val="000066"/>
              </a:solidFill>
              <a:latin typeface="Gill Sans MT" panose="020B0502020104020203" pitchFamily="34" charset="0"/>
              <a:ea typeface="Arial" charset="0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07504" y="1337593"/>
            <a:ext cx="5821484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2000" dirty="0">
                <a:latin typeface="Gill Sans MT" panose="020B0502020104020203" pitchFamily="34" charset="0"/>
              </a:rPr>
              <a:t>Use a syringe 0.5cc or 1cc, and needle size: children:23Gx1”</a:t>
            </a:r>
          </a:p>
          <a:p>
            <a:pPr>
              <a:defRPr/>
            </a:pPr>
            <a:r>
              <a:rPr lang="en-US" altLang="en-US" sz="2000" dirty="0" smtClean="0">
                <a:latin typeface="Gill Sans MT" panose="020B0502020104020203" pitchFamily="34" charset="0"/>
              </a:rPr>
              <a:t>Location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IPV is administered as a 0.5 ml dose into the muscle in the outer part of the thigh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sz="2000" dirty="0" smtClean="0">
                <a:latin typeface="Gill Sans MT" panose="020B0502020104020203" pitchFamily="34" charset="0"/>
              </a:rPr>
              <a:t>Procedure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Wash your hands well for 15 seconds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Hold the muscle firmly between your thumb and index finger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Hold the syringe like a pencil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Quickly insert the needle through the skin at a 90-degree angle</a:t>
            </a:r>
          </a:p>
          <a:p>
            <a:pPr lvl="1">
              <a:defRPr/>
            </a:pPr>
            <a:r>
              <a:rPr lang="en-US" altLang="en-US" sz="1800" dirty="0" smtClean="0">
                <a:latin typeface="Gill Sans MT" panose="020B0502020104020203" pitchFamily="34" charset="0"/>
              </a:rPr>
              <a:t>Depress the plunger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t="6075" r="4146" b="6902"/>
          <a:stretch/>
        </p:blipFill>
        <p:spPr bwMode="auto">
          <a:xfrm>
            <a:off x="5928988" y="1268307"/>
            <a:ext cx="3179516" cy="201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"/>
          <p:cNvSpPr>
            <a:spLocks noChangeArrowheads="1"/>
          </p:cNvSpPr>
          <p:nvPr/>
        </p:nvSpPr>
        <p:spPr bwMode="auto">
          <a:xfrm>
            <a:off x="6948488" y="3819525"/>
            <a:ext cx="14446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742" y="3574150"/>
            <a:ext cx="2811753" cy="2015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9"/>
          <p:cNvSpPr>
            <a:spLocks noChangeArrowheads="1"/>
          </p:cNvSpPr>
          <p:nvPr/>
        </p:nvSpPr>
        <p:spPr bwMode="auto">
          <a:xfrm>
            <a:off x="684213" y="2997200"/>
            <a:ext cx="184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Limon F3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en-US" sz="2400">
              <a:latin typeface="Limon F3" charset="0"/>
            </a:endParaRPr>
          </a:p>
        </p:txBody>
      </p:sp>
      <p:sp>
        <p:nvSpPr>
          <p:cNvPr id="1126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 smtClean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IPV multi-dose </a:t>
            </a:r>
            <a:r>
              <a:rPr lang="en-GB" sz="3500" b="1" dirty="0" err="1" smtClean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viales</a:t>
            </a:r>
            <a:endParaRPr lang="en-GB" sz="3500" b="1" dirty="0">
              <a:solidFill>
                <a:srgbClr val="000066"/>
              </a:solidFill>
              <a:latin typeface="Gill Sans MT" panose="020B0502020104020203" pitchFamily="34" charset="0"/>
              <a:ea typeface="Arial" charset="0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107504" y="1337593"/>
            <a:ext cx="9036496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altLang="en-US" sz="3200" dirty="0">
                <a:latin typeface="Gill Sans MT" panose="020B0502020104020203" pitchFamily="34" charset="0"/>
              </a:rPr>
              <a:t>IPV </a:t>
            </a:r>
            <a:r>
              <a:rPr lang="en-US" altLang="en-US" sz="3200" dirty="0" smtClean="0">
                <a:latin typeface="Gill Sans MT" panose="020B0502020104020203" pitchFamily="34" charset="0"/>
              </a:rPr>
              <a:t>is prequalified </a:t>
            </a:r>
            <a:r>
              <a:rPr lang="en-US" altLang="en-US" sz="3200" dirty="0">
                <a:latin typeface="Gill Sans MT" panose="020B0502020104020203" pitchFamily="34" charset="0"/>
              </a:rPr>
              <a:t>and approved for use up to 28 days after opening, provided that the following WHO defined criteria are fully </a:t>
            </a:r>
            <a:r>
              <a:rPr lang="en-US" altLang="en-US" sz="3200" dirty="0" smtClean="0">
                <a:latin typeface="Gill Sans MT" panose="020B0502020104020203" pitchFamily="34" charset="0"/>
              </a:rPr>
              <a:t>met:</a:t>
            </a:r>
          </a:p>
          <a:p>
            <a:pPr lvl="1">
              <a:defRPr/>
            </a:pPr>
            <a:r>
              <a:rPr lang="en-US" altLang="en-US" sz="2400" dirty="0" smtClean="0">
                <a:latin typeface="Gill Sans MT" panose="020B0502020104020203" pitchFamily="34" charset="0"/>
              </a:rPr>
              <a:t>The expiration date has not passed</a:t>
            </a:r>
          </a:p>
          <a:p>
            <a:pPr lvl="1">
              <a:defRPr/>
            </a:pPr>
            <a:r>
              <a:rPr lang="en-US" altLang="en-US" sz="2400" dirty="0" smtClean="0">
                <a:latin typeface="Gill Sans MT" panose="020B0502020104020203" pitchFamily="34" charset="0"/>
              </a:rPr>
              <a:t>The vial has been and continues to be stored at the recommended temperature</a:t>
            </a:r>
          </a:p>
          <a:p>
            <a:pPr lvl="1">
              <a:defRPr/>
            </a:pPr>
            <a:r>
              <a:rPr lang="en-US" altLang="en-US" sz="2400" dirty="0" smtClean="0">
                <a:latin typeface="Gill Sans MT" panose="020B0502020104020203" pitchFamily="34" charset="0"/>
              </a:rPr>
              <a:t>The vial has been protected from sunlight and freezing</a:t>
            </a:r>
          </a:p>
          <a:p>
            <a:pPr>
              <a:defRPr/>
            </a:pPr>
            <a:r>
              <a:rPr lang="en-US" altLang="en-US" sz="2800" dirty="0" smtClean="0">
                <a:latin typeface="Gill Sans MT" panose="020B0502020104020203" pitchFamily="34" charset="0"/>
              </a:rPr>
              <a:t>If you suspect a vial has been frozen, it should be discarded immediately </a:t>
            </a:r>
          </a:p>
        </p:txBody>
      </p:sp>
      <p:sp>
        <p:nvSpPr>
          <p:cNvPr id="13319" name="Rectangle 1"/>
          <p:cNvSpPr>
            <a:spLocks noChangeArrowheads="1"/>
          </p:cNvSpPr>
          <p:nvPr/>
        </p:nvSpPr>
        <p:spPr bwMode="auto">
          <a:xfrm>
            <a:off x="6948488" y="3819525"/>
            <a:ext cx="14446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</p:spTree>
    <p:extLst>
      <p:ext uri="{BB962C8B-B14F-4D97-AF65-F5344CB8AC3E}">
        <p14:creationId xmlns:p14="http://schemas.microsoft.com/office/powerpoint/2010/main" val="29669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Factors associated with vaccine wastage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b="1" dirty="0" smtClean="0"/>
              <a:t> Avoidable </a:t>
            </a:r>
            <a:endParaRPr lang="en-US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smtClean="0">
                <a:ea typeface="Arial" pitchFamily="34" charset="0"/>
              </a:rPr>
              <a:t>Poor stock management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Over-supply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Vaccine reaches expiration before use (recall the </a:t>
            </a:r>
            <a:r>
              <a:rPr lang="en-US" altLang="en-US" sz="1800" dirty="0">
                <a:ea typeface="Arial" pitchFamily="34" charset="0"/>
              </a:rPr>
              <a:t>First Expired First Out (FEFO) </a:t>
            </a:r>
            <a:r>
              <a:rPr lang="en-US" altLang="en-US" sz="1800" dirty="0" smtClean="0">
                <a:ea typeface="Arial" pitchFamily="34" charset="0"/>
              </a:rPr>
              <a:t>Principle)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Lost, broken, stolen vials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smtClean="0">
                <a:ea typeface="Arial" pitchFamily="34" charset="0"/>
              </a:rPr>
              <a:t>Cold chain failure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Loss of potency (high temperatures)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Inactivation of the vaccine (freezing)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b="1" dirty="0" smtClean="0">
                <a:ea typeface="Arial" pitchFamily="34" charset="0"/>
              </a:rPr>
              <a:t>Poor vaccination technique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altLang="en-US" sz="1800" dirty="0" smtClean="0">
                <a:ea typeface="Arial" pitchFamily="34" charset="0"/>
              </a:rPr>
              <a:t>Administration of more than recommended 0.5 ml for each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"/>
          <p:cNvSpPr>
            <a:spLocks noChangeArrowheads="1"/>
          </p:cNvSpPr>
          <p:nvPr/>
        </p:nvSpPr>
        <p:spPr bwMode="auto">
          <a:xfrm>
            <a:off x="1115616" y="1628800"/>
            <a:ext cx="7297439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3200" dirty="0" smtClean="0">
                <a:latin typeface="Gill Sans MT" panose="020B0502020104020203" pitchFamily="34" charset="0"/>
              </a:rPr>
              <a:t>Wastage </a:t>
            </a:r>
            <a:r>
              <a:rPr lang="en-US" altLang="en-US" sz="3200" dirty="0">
                <a:latin typeface="Gill Sans MT" panose="020B0502020104020203" pitchFamily="34" charset="0"/>
              </a:rPr>
              <a:t>rates will vary by </a:t>
            </a:r>
            <a:r>
              <a:rPr lang="en-US" altLang="en-US" sz="3200" dirty="0" smtClean="0">
                <a:latin typeface="Gill Sans MT" panose="020B0502020104020203" pitchFamily="34" charset="0"/>
              </a:rPr>
              <a:t>facility, and should </a:t>
            </a:r>
            <a:r>
              <a:rPr lang="en-US" altLang="en-US" sz="3200" dirty="0">
                <a:latin typeface="Gill Sans MT" panose="020B0502020104020203" pitchFamily="34" charset="0"/>
              </a:rPr>
              <a:t>be </a:t>
            </a:r>
            <a:r>
              <a:rPr lang="en-US" altLang="en-US" sz="3200" dirty="0" smtClean="0">
                <a:latin typeface="Gill Sans MT" panose="020B0502020104020203" pitchFamily="34" charset="0"/>
              </a:rPr>
              <a:t>monitored</a:t>
            </a:r>
          </a:p>
          <a:p>
            <a:pPr>
              <a:spcBef>
                <a:spcPts val="1200"/>
              </a:spcBef>
            </a:pPr>
            <a:endParaRPr lang="en-US" altLang="en-US" sz="3200" b="1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2800" b="1" dirty="0" smtClean="0">
                <a:latin typeface="Gill Sans MT" panose="020B0502020104020203" pitchFamily="34" charset="0"/>
              </a:rPr>
              <a:t>Do not let concerns about opening a vial for only one child stop you from offering the vaccine to a child</a:t>
            </a:r>
            <a:endParaRPr lang="en-US" altLang="en-US" sz="2800" b="1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</a:pPr>
            <a:endParaRPr lang="en-US" altLang="en-US" sz="2800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</a:pPr>
            <a:endParaRPr lang="en-US" altLang="en-US" sz="2800" dirty="0">
              <a:latin typeface="Gill Sans MT" panose="020B0502020104020203" pitchFamily="34" charset="0"/>
            </a:endParaRPr>
          </a:p>
          <a:p>
            <a:pPr>
              <a:spcBef>
                <a:spcPts val="1200"/>
              </a:spcBef>
            </a:pPr>
            <a:endParaRPr lang="fr-FR" altLang="en-US" sz="2800" dirty="0">
              <a:latin typeface="Gill Sans MT" panose="020B0502020104020203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en-US" sz="3500" b="1" kern="0" dirty="0">
                <a:solidFill>
                  <a:srgbClr val="002060"/>
                </a:solidFill>
                <a:latin typeface="Gill Sans MT" panose="020B0502020104020203" pitchFamily="34" charset="0"/>
                <a:ea typeface="+mj-ea"/>
                <a:cs typeface="+mj-cs"/>
              </a:rPr>
              <a:t>Concerns about wastage should not stop you from vaccinating a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After vaccination?</a:t>
            </a:r>
          </a:p>
        </p:txBody>
      </p:sp>
      <p:sp>
        <p:nvSpPr>
          <p:cNvPr id="17411" name="Rectangle 10"/>
          <p:cNvSpPr>
            <a:spLocks noChangeArrowheads="1"/>
          </p:cNvSpPr>
          <p:nvPr/>
        </p:nvSpPr>
        <p:spPr bwMode="auto">
          <a:xfrm>
            <a:off x="251520" y="1340768"/>
            <a:ext cx="6038486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2200" dirty="0">
                <a:latin typeface="Gill Sans MT" panose="020B0502020104020203" pitchFamily="34" charset="0"/>
              </a:rPr>
              <a:t>After injection,  </a:t>
            </a:r>
            <a:r>
              <a:rPr lang="en-US" altLang="en-US" sz="2200" dirty="0" smtClean="0">
                <a:latin typeface="Gill Sans MT" panose="020B0502020104020203" pitchFamily="34" charset="0"/>
              </a:rPr>
              <a:t>insert </a:t>
            </a:r>
            <a:r>
              <a:rPr lang="en-US" altLang="en-US" sz="2200" dirty="0">
                <a:latin typeface="Gill Sans MT" panose="020B0502020104020203" pitchFamily="34" charset="0"/>
              </a:rPr>
              <a:t>syringe </a:t>
            </a:r>
            <a:r>
              <a:rPr lang="en-US" altLang="en-US" sz="2200" dirty="0" smtClean="0">
                <a:latin typeface="Gill Sans MT" panose="020B0502020104020203" pitchFamily="34" charset="0"/>
              </a:rPr>
              <a:t>with needle into </a:t>
            </a:r>
            <a:r>
              <a:rPr lang="en-US" altLang="en-US" sz="2200" dirty="0">
                <a:latin typeface="Gill Sans MT" panose="020B0502020104020203" pitchFamily="34" charset="0"/>
              </a:rPr>
              <a:t>a </a:t>
            </a:r>
            <a:r>
              <a:rPr lang="en-US" altLang="en-US" sz="2100" dirty="0">
                <a:solidFill>
                  <a:srgbClr val="002060"/>
                </a:solidFill>
                <a:latin typeface="Gill Sans MT" panose="020B0604020202020204" charset="0"/>
              </a:rPr>
              <a:t>safety</a:t>
            </a:r>
            <a:r>
              <a:rPr lang="en-US" altLang="en-US" sz="2200" dirty="0">
                <a:latin typeface="Gill Sans MT" panose="020B0502020104020203" pitchFamily="34" charset="0"/>
              </a:rPr>
              <a:t> 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box.</a:t>
            </a:r>
            <a:endParaRPr lang="en-US" altLang="en-US" sz="2100" dirty="0">
              <a:solidFill>
                <a:srgbClr val="002060"/>
              </a:solidFill>
              <a:latin typeface="Gill Sans MT" panose="020B0604020202020204" charset="0"/>
            </a:endParaRPr>
          </a:p>
          <a:p>
            <a:r>
              <a:rPr lang="en-US" altLang="en-US" sz="2100" b="1" dirty="0">
                <a:solidFill>
                  <a:srgbClr val="002060"/>
                </a:solidFill>
                <a:latin typeface="Gill Sans MT" panose="020B0604020202020204" charset="0"/>
              </a:rPr>
              <a:t>NEVER</a:t>
            </a:r>
            <a:r>
              <a:rPr lang="en-US" altLang="en-US" sz="2100" dirty="0">
                <a:solidFill>
                  <a:srgbClr val="002060"/>
                </a:solidFill>
                <a:latin typeface="Gill Sans MT" panose="020B0604020202020204" charset="0"/>
              </a:rPr>
              <a:t> recap a 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needle.</a:t>
            </a:r>
            <a:endParaRPr lang="en-US" altLang="en-US" sz="2100" dirty="0">
              <a:solidFill>
                <a:srgbClr val="002060"/>
              </a:solidFill>
              <a:latin typeface="Gill Sans MT" panose="020B0604020202020204" charset="0"/>
            </a:endParaRPr>
          </a:p>
          <a:p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Once the safety box reaches </a:t>
            </a:r>
            <a:r>
              <a:rPr lang="en-US" altLang="en-US" sz="2100" b="1" dirty="0" smtClean="0">
                <a:solidFill>
                  <a:srgbClr val="002060"/>
                </a:solidFill>
                <a:latin typeface="Gill Sans MT" panose="020B0604020202020204" charset="0"/>
              </a:rPr>
              <a:t>¾ capacity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,         close the tab and ensure the box is securely closed. </a:t>
            </a:r>
          </a:p>
          <a:p>
            <a:r>
              <a:rPr lang="en-US" altLang="en-US" sz="2100" b="1" dirty="0" smtClean="0">
                <a:solidFill>
                  <a:srgbClr val="002060"/>
                </a:solidFill>
                <a:latin typeface="Gill Sans MT" panose="020B0604020202020204" charset="0"/>
              </a:rPr>
              <a:t>NEVER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 </a:t>
            </a:r>
            <a:r>
              <a:rPr lang="en-US" altLang="en-US" sz="2100" dirty="0">
                <a:solidFill>
                  <a:srgbClr val="002060"/>
                </a:solidFill>
                <a:latin typeface="Gill Sans MT" panose="020B0604020202020204" charset="0"/>
              </a:rPr>
              <a:t>overfill the safety box with syringes</a:t>
            </a:r>
          </a:p>
          <a:p>
            <a:r>
              <a:rPr lang="en-US" altLang="en-US" sz="2100" dirty="0">
                <a:solidFill>
                  <a:srgbClr val="002060"/>
                </a:solidFill>
                <a:latin typeface="Gill Sans MT" panose="020B0604020202020204" charset="0"/>
              </a:rPr>
              <a:t>Dispose of safety box 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appropriately. Follow </a:t>
            </a:r>
            <a:r>
              <a:rPr lang="en-US" altLang="en-US" sz="2100" dirty="0">
                <a:solidFill>
                  <a:srgbClr val="002060"/>
                </a:solidFill>
                <a:latin typeface="Gill Sans MT" panose="020B0604020202020204" charset="0"/>
              </a:rPr>
              <a:t>the national </a:t>
            </a:r>
            <a:r>
              <a:rPr lang="en-US" altLang="en-US" sz="2100" dirty="0" smtClean="0">
                <a:solidFill>
                  <a:srgbClr val="002060"/>
                </a:solidFill>
                <a:latin typeface="Gill Sans MT" panose="020B0604020202020204" charset="0"/>
              </a:rPr>
              <a:t>norms. </a:t>
            </a:r>
            <a:endParaRPr lang="en-US" altLang="en-US" sz="2100" dirty="0">
              <a:solidFill>
                <a:srgbClr val="002060"/>
              </a:solidFill>
              <a:latin typeface="Gill Sans MT" panose="020B060402020202020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561" y="2263321"/>
            <a:ext cx="1761040" cy="238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 bwMode="auto">
          <a:xfrm>
            <a:off x="6926560" y="3598168"/>
            <a:ext cx="0" cy="4572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8100392" y="3068961"/>
            <a:ext cx="230636" cy="429118"/>
          </a:xfrm>
          <a:prstGeom prst="straightConnector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5796136" y="2204864"/>
            <a:ext cx="914400" cy="9144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7074074" y="3548382"/>
            <a:ext cx="666278" cy="18122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7740352" y="3483868"/>
            <a:ext cx="360040" cy="2457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" name="Picture 33"/>
          <p:cNvPicPr/>
          <p:nvPr/>
        </p:nvPicPr>
        <p:blipFill>
          <a:blip r:embed="rId4"/>
          <a:stretch>
            <a:fillRect/>
          </a:stretch>
        </p:blipFill>
        <p:spPr>
          <a:xfrm>
            <a:off x="6465784" y="1340768"/>
            <a:ext cx="1001395" cy="1001395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5"/>
          <a:stretch>
            <a:fillRect/>
          </a:stretch>
        </p:blipFill>
        <p:spPr>
          <a:xfrm>
            <a:off x="7868251" y="1340767"/>
            <a:ext cx="1001395" cy="1001395"/>
          </a:xfrm>
          <a:prstGeom prst="rect">
            <a:avLst/>
          </a:prstGeom>
        </p:spPr>
      </p:pic>
      <p:pic>
        <p:nvPicPr>
          <p:cNvPr id="36" name="Picture 35"/>
          <p:cNvPicPr/>
          <p:nvPr/>
        </p:nvPicPr>
        <p:blipFill>
          <a:blip r:embed="rId6"/>
          <a:stretch>
            <a:fillRect/>
          </a:stretch>
        </p:blipFill>
        <p:spPr>
          <a:xfrm>
            <a:off x="7321378" y="4723606"/>
            <a:ext cx="1009650" cy="100965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7719765" y="2749932"/>
            <a:ext cx="1298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¾ of capacity</a:t>
            </a:r>
            <a:endParaRPr lang="en-US" sz="16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à coins arrondis 3"/>
          <p:cNvSpPr>
            <a:spLocks noChangeArrowheads="1"/>
          </p:cNvSpPr>
          <p:nvPr/>
        </p:nvSpPr>
        <p:spPr bwMode="auto">
          <a:xfrm>
            <a:off x="971550" y="1916113"/>
            <a:ext cx="3959225" cy="2448991"/>
          </a:xfrm>
          <a:prstGeom prst="wedgeRoundRectCallout">
            <a:avLst>
              <a:gd name="adj1" fmla="val 68125"/>
              <a:gd name="adj2" fmla="val -25755"/>
              <a:gd name="adj3" fmla="val 16667"/>
            </a:avLst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rt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2060"/>
              </a:solidFill>
            </a:endParaRPr>
          </a:p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Gill Sans MT" panose="020B0502020104020203" pitchFamily="34" charset="0"/>
              </a:rPr>
              <a:t>What are some ways to reduce pain when giving an injection?</a:t>
            </a:r>
          </a:p>
          <a:p>
            <a:pPr rt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2060"/>
              </a:solidFill>
            </a:endParaRPr>
          </a:p>
        </p:txBody>
      </p:sp>
      <p:sp>
        <p:nvSpPr>
          <p:cNvPr id="13315" name="Titre 17"/>
          <p:cNvSpPr>
            <a:spLocks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What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should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you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do in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this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scenario?</a:t>
            </a:r>
          </a:p>
        </p:txBody>
      </p:sp>
      <p:pic>
        <p:nvPicPr>
          <p:cNvPr id="18436" name="Picture 8" descr="doctor_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557338"/>
            <a:ext cx="2871788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re 17"/>
          <p:cNvSpPr>
            <a:spLocks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/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fr-FR" sz="3500" b="1" dirty="0" err="1">
                <a:solidFill>
                  <a:srgbClr val="000066"/>
                </a:solidFill>
                <a:latin typeface="Arial" charset="0"/>
                <a:ea typeface="ＭＳ Ｐゴシック" charset="0"/>
              </a:rPr>
              <a:t>Answer</a:t>
            </a:r>
            <a:r>
              <a:rPr lang="fr-FR" sz="3500" b="1" dirty="0">
                <a:solidFill>
                  <a:srgbClr val="000066"/>
                </a:solidFill>
                <a:latin typeface="Arial" charset="0"/>
                <a:ea typeface="ＭＳ Ｐゴシック" charset="0"/>
              </a:rPr>
              <a:t>:</a:t>
            </a:r>
          </a:p>
        </p:txBody>
      </p:sp>
      <p:sp>
        <p:nvSpPr>
          <p:cNvPr id="12291" name="Rectangle à coins arrondis 3"/>
          <p:cNvSpPr>
            <a:spLocks noChangeArrowheads="1"/>
          </p:cNvSpPr>
          <p:nvPr/>
        </p:nvSpPr>
        <p:spPr bwMode="auto">
          <a:xfrm>
            <a:off x="395288" y="1989138"/>
            <a:ext cx="4897437" cy="3598862"/>
          </a:xfrm>
          <a:prstGeom prst="wedgeRoundRectCallout">
            <a:avLst>
              <a:gd name="adj1" fmla="val 68125"/>
              <a:gd name="adj2" fmla="val -25755"/>
              <a:gd name="adj3" fmla="val 16667"/>
            </a:avLst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b="1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3" y="2190750"/>
            <a:ext cx="4356100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Have the child sit up to receive injections or have a caregiver or provider hold an infant during the vaccinations;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Apply 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pressure close to the injection site before and during injection;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Inject the least painful vaccine first </a:t>
            </a: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(IPV) when 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two vaccines are being administered sequentially during a single office visit; and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Perform a rapid intramuscular injection without aspiration.</a:t>
            </a:r>
          </a:p>
          <a:p>
            <a:pPr>
              <a:defRPr/>
            </a:pPr>
            <a:endParaRPr lang="en-US" sz="1600" dirty="0">
              <a:solidFill>
                <a:srgbClr val="000066"/>
              </a:solidFill>
              <a:latin typeface="Gill Sans MT" panose="020B0502020104020203" pitchFamily="34" charset="0"/>
            </a:endParaRPr>
          </a:p>
        </p:txBody>
      </p:sp>
      <p:pic>
        <p:nvPicPr>
          <p:cNvPr id="12293" name="Picture 15" descr="C:\Users\sfellache\Desktop\ammp\doc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28775"/>
            <a:ext cx="27352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à coins arrondis 3"/>
          <p:cNvSpPr>
            <a:spLocks noChangeArrowheads="1"/>
          </p:cNvSpPr>
          <p:nvPr/>
        </p:nvSpPr>
        <p:spPr bwMode="auto">
          <a:xfrm>
            <a:off x="971550" y="1916113"/>
            <a:ext cx="3959225" cy="2520950"/>
          </a:xfrm>
          <a:prstGeom prst="wedgeRoundRectCallout">
            <a:avLst>
              <a:gd name="adj1" fmla="val 68125"/>
              <a:gd name="adj2" fmla="val -20213"/>
              <a:gd name="adj3" fmla="val 16667"/>
            </a:avLst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The child is </a:t>
            </a:r>
            <a:r>
              <a:rPr lang="en-US" altLang="en-US" sz="20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2 months old</a:t>
            </a:r>
            <a:r>
              <a:rPr lang="en-US" altLang="en-US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. </a:t>
            </a:r>
            <a:r>
              <a:rPr lang="en-US" altLang="en-US" sz="20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 </a:t>
            </a:r>
          </a:p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You </a:t>
            </a:r>
            <a:r>
              <a:rPr lang="en-US" altLang="en-US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give </a:t>
            </a:r>
            <a:r>
              <a:rPr lang="en-US" altLang="en-US" sz="20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him/her Rota, IPV</a:t>
            </a:r>
            <a:r>
              <a:rPr lang="en-US" altLang="en-US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, </a:t>
            </a:r>
            <a:r>
              <a:rPr lang="en-US" altLang="en-US" sz="2000" b="1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PCV and </a:t>
            </a:r>
            <a:r>
              <a:rPr lang="fr-FR" altLang="en-US" sz="2000" b="1" dirty="0">
                <a:latin typeface="Gill Sans MT" panose="020B0502020104020203" pitchFamily="34" charset="0"/>
              </a:rPr>
              <a:t>pentavalent</a:t>
            </a:r>
            <a:r>
              <a:rPr lang="fr-FR" altLang="en-US" sz="2000" dirty="0">
                <a:latin typeface="Gill Sans MT" panose="020B0502020104020203" pitchFamily="34" charset="0"/>
              </a:rPr>
              <a:t> </a:t>
            </a:r>
            <a:r>
              <a:rPr lang="en-US" altLang="en-US" sz="2000" b="1" dirty="0">
                <a:latin typeface="Gill Sans MT" panose="020B0502020104020203" pitchFamily="34" charset="0"/>
              </a:rPr>
              <a:t>vaccines.</a:t>
            </a:r>
          </a:p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Gill Sans MT" panose="020B0502020104020203" pitchFamily="34" charset="0"/>
              </a:rPr>
              <a:t>In which order should you give the vaccines?</a:t>
            </a:r>
            <a:endParaRPr lang="fr-FR" altLang="en-US" sz="2000" b="1" dirty="0">
              <a:solidFill>
                <a:srgbClr val="002060"/>
              </a:solidFill>
              <a:latin typeface="Gill Sans MT" panose="020B0502020104020203" pitchFamily="34" charset="0"/>
            </a:endParaRPr>
          </a:p>
        </p:txBody>
      </p:sp>
      <p:sp>
        <p:nvSpPr>
          <p:cNvPr id="15363" name="Titre 17"/>
          <p:cNvSpPr>
            <a:spLocks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What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should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you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do in </a:t>
            </a:r>
            <a:r>
              <a:rPr lang="fr-FR" sz="3500" b="1" dirty="0" err="1">
                <a:solidFill>
                  <a:srgbClr val="000066"/>
                </a:solidFill>
                <a:latin typeface="Gill Sans MT" panose="020B0502020104020203" pitchFamily="34" charset="0"/>
              </a:rPr>
              <a:t>this</a:t>
            </a: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</a:rPr>
              <a:t> scenario?</a:t>
            </a:r>
          </a:p>
        </p:txBody>
      </p:sp>
      <p:pic>
        <p:nvPicPr>
          <p:cNvPr id="20484" name="Picture 8" descr="doctor_think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557338"/>
            <a:ext cx="2871788" cy="41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re 17"/>
          <p:cNvSpPr>
            <a:spLocks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  <a:extLst/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fr-FR" sz="3500" b="1" dirty="0" err="1">
                <a:solidFill>
                  <a:srgbClr val="000066"/>
                </a:solidFill>
                <a:latin typeface="Arial" charset="0"/>
                <a:ea typeface="ＭＳ Ｐゴシック" charset="0"/>
              </a:rPr>
              <a:t>Answer</a:t>
            </a:r>
            <a:r>
              <a:rPr lang="fr-FR" sz="3500" b="1" dirty="0">
                <a:solidFill>
                  <a:srgbClr val="000066"/>
                </a:solidFill>
                <a:latin typeface="Arial" charset="0"/>
                <a:ea typeface="ＭＳ Ｐゴシック" charset="0"/>
              </a:rPr>
              <a:t>:</a:t>
            </a:r>
          </a:p>
        </p:txBody>
      </p:sp>
      <p:sp>
        <p:nvSpPr>
          <p:cNvPr id="12291" name="Rectangle à coins arrondis 3"/>
          <p:cNvSpPr>
            <a:spLocks noChangeArrowheads="1"/>
          </p:cNvSpPr>
          <p:nvPr/>
        </p:nvSpPr>
        <p:spPr bwMode="auto">
          <a:xfrm>
            <a:off x="395288" y="1989138"/>
            <a:ext cx="4897437" cy="3598862"/>
          </a:xfrm>
          <a:prstGeom prst="wedgeRoundRectCallout">
            <a:avLst>
              <a:gd name="adj1" fmla="val 68125"/>
              <a:gd name="adj2" fmla="val -25755"/>
              <a:gd name="adj3" fmla="val 16667"/>
            </a:avLst>
          </a:prstGeom>
          <a:solidFill>
            <a:schemeClr val="bg1"/>
          </a:solidFill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b="1">
              <a:solidFill>
                <a:srgbClr val="002060"/>
              </a:solidFill>
              <a:latin typeface="Gill Sans MT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4213" y="2190750"/>
            <a:ext cx="4356100" cy="276998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Vaccines 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should be given in the following order: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Rota 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should be given </a:t>
            </a: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first, it is best to give oral vaccines while the child is still calm, before giving injectable vaccines.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PCV and IPV should be given in the same thigh separated by 2.5 cm.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The 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last vaccine to be administered is </a:t>
            </a:r>
            <a:r>
              <a:rPr lang="en-US" altLang="en-US" sz="1600" dirty="0" err="1">
                <a:solidFill>
                  <a:srgbClr val="000066"/>
                </a:solidFill>
                <a:latin typeface="Gill Sans MT" panose="020B0502020104020203" pitchFamily="34" charset="0"/>
              </a:rPr>
              <a:t>Pentavalent</a:t>
            </a:r>
            <a:r>
              <a:rPr lang="en-US" altLang="en-US" sz="1600" dirty="0">
                <a:solidFill>
                  <a:srgbClr val="000066"/>
                </a:solidFill>
                <a:latin typeface="Gill Sans MT" panose="020B0502020104020203" pitchFamily="34" charset="0"/>
              </a:rPr>
              <a:t>, and that should be given in the other thigh. </a:t>
            </a:r>
          </a:p>
        </p:txBody>
      </p:sp>
      <p:pic>
        <p:nvPicPr>
          <p:cNvPr id="12293" name="Picture 15" descr="C:\Users\sfellache\Desktop\ammp\doc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628775"/>
            <a:ext cx="27352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2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fr-FR" sz="3500" b="1" dirty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Learning objectives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496754" y="1484784"/>
            <a:ext cx="7258050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804863" indent="-280988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r>
              <a:rPr lang="fr-FR" altLang="en-US" dirty="0">
                <a:latin typeface="Gill Sans MT" panose="020B0502020104020203" pitchFamily="34" charset="0"/>
              </a:rPr>
              <a:t>At the end of the module, the participant will be able to:</a:t>
            </a:r>
          </a:p>
          <a:p>
            <a:pPr lvl="1"/>
            <a:r>
              <a:rPr lang="en-US" altLang="en-US" dirty="0">
                <a:latin typeface="Gill Sans MT" panose="020B0502020104020203" pitchFamily="34" charset="0"/>
                <a:ea typeface="MS PGothic" pitchFamily="34" charset="-128"/>
              </a:rPr>
              <a:t>Identify the necessary steps to assure good vaccine quality</a:t>
            </a:r>
          </a:p>
          <a:p>
            <a:pPr lvl="1"/>
            <a:r>
              <a:rPr lang="en-US" altLang="en-US" dirty="0">
                <a:latin typeface="Gill Sans MT" panose="020B0502020104020203" pitchFamily="34" charset="0"/>
                <a:ea typeface="MS PGothic" pitchFamily="34" charset="-128"/>
              </a:rPr>
              <a:t>Describe the method to administer the </a:t>
            </a:r>
            <a:r>
              <a:rPr lang="en-US" altLang="en-US" dirty="0" smtClean="0">
                <a:latin typeface="Gill Sans MT" panose="020B0502020104020203" pitchFamily="34" charset="0"/>
                <a:ea typeface="MS PGothic" pitchFamily="34" charset="-128"/>
              </a:rPr>
              <a:t>vaccine</a:t>
            </a:r>
            <a:br>
              <a:rPr lang="en-US" altLang="en-US" dirty="0" smtClean="0">
                <a:latin typeface="Gill Sans MT" panose="020B0502020104020203" pitchFamily="34" charset="0"/>
                <a:ea typeface="MS PGothic" pitchFamily="34" charset="-128"/>
              </a:rPr>
            </a:br>
            <a:endParaRPr lang="en-US" altLang="en-US" dirty="0" smtClean="0">
              <a:latin typeface="Gill Sans MT" panose="020B0502020104020203" pitchFamily="34" charset="0"/>
              <a:ea typeface="MS PGothic" pitchFamily="34" charset="-128"/>
            </a:endParaRPr>
          </a:p>
          <a:p>
            <a:pPr marL="523875" lvl="1" indent="0">
              <a:buNone/>
            </a:pPr>
            <a:endParaRPr lang="en-GB" altLang="en-US" dirty="0">
              <a:latin typeface="Gill Sans MT" panose="020B0502020104020203" pitchFamily="34" charset="0"/>
              <a:ea typeface="MS PGothic" pitchFamily="34" charset="-128"/>
            </a:endParaRPr>
          </a:p>
          <a:p>
            <a:r>
              <a:rPr lang="en-GB" altLang="en-US" dirty="0">
                <a:latin typeface="Gill Sans MT" panose="020B0502020104020203" pitchFamily="34" charset="0"/>
              </a:rPr>
              <a:t>Duration</a:t>
            </a:r>
          </a:p>
          <a:p>
            <a:pPr lvl="1"/>
            <a:r>
              <a:rPr lang="en-GB" altLang="en-US" dirty="0" smtClean="0">
                <a:latin typeface="Gill Sans MT" panose="020B0502020104020203" pitchFamily="34" charset="0"/>
                <a:ea typeface="MS PGothic" pitchFamily="34" charset="-128"/>
              </a:rPr>
              <a:t>30 minutes</a:t>
            </a:r>
            <a:endParaRPr lang="en-GB" altLang="ja-JP" dirty="0">
              <a:latin typeface="Gill Sans MT" panose="020B0502020104020203" pitchFamily="34" charset="0"/>
              <a:ea typeface="MS PGothic" pitchFamily="34" charset="-128"/>
            </a:endParaRPr>
          </a:p>
          <a:p>
            <a:pPr lvl="1"/>
            <a:endParaRPr lang="fr-FR" altLang="en-US" dirty="0">
              <a:latin typeface="Gill Sans MT" panose="020B0502020104020203" pitchFamily="34" charset="0"/>
              <a:ea typeface="MS PGothic" pitchFamily="34" charset="-128"/>
            </a:endParaRPr>
          </a:p>
        </p:txBody>
      </p:sp>
      <p:pic>
        <p:nvPicPr>
          <p:cNvPr id="4100" name="Picture 6" descr="C:\Users\sfellache\Desktop\ammp\sandcloc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3933825"/>
            <a:ext cx="8239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9" descr="arr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341438"/>
            <a:ext cx="12239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sz="3600" dirty="0" smtClean="0"/>
              <a:t>Key messages</a:t>
            </a:r>
            <a:endParaRPr lang="en-GB" altLang="en-US" dirty="0" smtClean="0"/>
          </a:p>
        </p:txBody>
      </p:sp>
      <p:pic>
        <p:nvPicPr>
          <p:cNvPr id="22531" name="Picture 7" descr="C:\Users\sfellache\Desktop\ammp\docto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30769"/>
            <a:ext cx="1846262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14"/>
          <p:cNvSpPr>
            <a:spLocks noChangeArrowheads="1"/>
          </p:cNvSpPr>
          <p:nvPr/>
        </p:nvSpPr>
        <p:spPr bwMode="auto">
          <a:xfrm>
            <a:off x="395288" y="1553617"/>
            <a:ext cx="8497887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804863" indent="-280988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>
                <a:latin typeface="Gill Sans MT" panose="020B0502020104020203" pitchFamily="34" charset="0"/>
                <a:ea typeface="SimSun" pitchFamily="2" charset="-122"/>
              </a:rPr>
              <a:t>IPV </a:t>
            </a:r>
            <a:r>
              <a:rPr lang="en-US" altLang="zh-CN" sz="2400" dirty="0">
                <a:latin typeface="Gill Sans MT" panose="020B0502020104020203" pitchFamily="34" charset="0"/>
                <a:ea typeface="SimSun" pitchFamily="2" charset="-122"/>
              </a:rPr>
              <a:t>is prepared and administered similarly to other intramuscular injections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altLang="zh-CN" sz="2000" dirty="0" smtClean="0">
                <a:latin typeface="Gill Sans MT" panose="020B0502020104020203" pitchFamily="34" charset="0"/>
                <a:ea typeface="SimSun" pitchFamily="2" charset="-122"/>
              </a:rPr>
              <a:t>Prepare </a:t>
            </a:r>
            <a:r>
              <a:rPr lang="en-US" altLang="zh-CN" sz="2000" dirty="0">
                <a:latin typeface="Gill Sans MT" panose="020B0502020104020203" pitchFamily="34" charset="0"/>
                <a:ea typeface="SimSun" pitchFamily="2" charset="-122"/>
              </a:rPr>
              <a:t>and dispose of IPV as you do other injectable vaccines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>
                <a:latin typeface="Gill Sans MT" panose="020B0502020104020203" pitchFamily="34" charset="0"/>
                <a:ea typeface="SimSun" pitchFamily="2" charset="-122"/>
              </a:rPr>
              <a:t>Have the caregiver comfortably hold the child upright while inserting the needle into the thigh muscle at a </a:t>
            </a:r>
            <a:r>
              <a:rPr lang="en-US" altLang="zh-CN" sz="2400" dirty="0" smtClean="0">
                <a:latin typeface="Gill Sans MT" panose="020B0502020104020203" pitchFamily="34" charset="0"/>
                <a:ea typeface="SimSun" pitchFamily="2" charset="-122"/>
              </a:rPr>
              <a:t>90⁰ angle</a:t>
            </a:r>
            <a:endParaRPr lang="en-US" altLang="zh-CN" sz="2400" dirty="0">
              <a:latin typeface="Gill Sans MT" panose="020B0502020104020203" pitchFamily="34" charset="0"/>
              <a:ea typeface="SimSun" pitchFamily="2" charset="-12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2400" dirty="0" smtClean="0">
                <a:latin typeface="Gill Sans MT" panose="020B0502020104020203" pitchFamily="34" charset="0"/>
                <a:ea typeface="SimSun" pitchFamily="2" charset="-122"/>
              </a:rPr>
              <a:t>Administer IPV </a:t>
            </a:r>
            <a:r>
              <a:rPr lang="en-US" altLang="zh-CN" sz="2400" dirty="0">
                <a:latin typeface="Gill Sans MT" panose="020B0502020104020203" pitchFamily="34" charset="0"/>
                <a:ea typeface="SimSun" pitchFamily="2" charset="-122"/>
              </a:rPr>
              <a:t>and PCV in one </a:t>
            </a:r>
            <a:r>
              <a:rPr lang="en-US" altLang="zh-CN" sz="2400" dirty="0" smtClean="0">
                <a:latin typeface="Gill Sans MT" panose="020B0502020104020203" pitchFamily="34" charset="0"/>
                <a:ea typeface="SimSun" pitchFamily="2" charset="-122"/>
              </a:rPr>
              <a:t>thigh at </a:t>
            </a:r>
            <a:r>
              <a:rPr lang="en-US" altLang="zh-CN" sz="2400" dirty="0">
                <a:latin typeface="Gill Sans MT" panose="020B0502020104020203" pitchFamily="34" charset="0"/>
                <a:ea typeface="SimSun" pitchFamily="2" charset="-122"/>
              </a:rPr>
              <a:t>least 2.5 cm </a:t>
            </a:r>
            <a:r>
              <a:rPr lang="en-US" altLang="zh-CN" sz="2400" dirty="0" smtClean="0">
                <a:latin typeface="Gill Sans MT" panose="020B0502020104020203" pitchFamily="34" charset="0"/>
                <a:ea typeface="SimSun" pitchFamily="2" charset="-122"/>
              </a:rPr>
              <a:t>apart and </a:t>
            </a:r>
            <a:r>
              <a:rPr lang="en-US" altLang="zh-CN" sz="2400" dirty="0">
                <a:latin typeface="Gill Sans MT" panose="020B0502020104020203" pitchFamily="34" charset="0"/>
                <a:ea typeface="SimSun" pitchFamily="2" charset="-122"/>
              </a:rPr>
              <a:t>Pentavalent in the other thigh</a:t>
            </a:r>
          </a:p>
        </p:txBody>
      </p:sp>
    </p:spTree>
    <p:extLst>
      <p:ext uri="{BB962C8B-B14F-4D97-AF65-F5344CB8AC3E}">
        <p14:creationId xmlns:p14="http://schemas.microsoft.com/office/powerpoint/2010/main" val="28774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doctor_goodby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1773238"/>
            <a:ext cx="2522538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3600" dirty="0" smtClean="0"/>
              <a:t>End of module</a:t>
            </a:r>
          </a:p>
        </p:txBody>
      </p:sp>
      <p:sp>
        <p:nvSpPr>
          <p:cNvPr id="7" name="Rectangle à coins arrondis 6"/>
          <p:cNvSpPr/>
          <p:nvPr/>
        </p:nvSpPr>
        <p:spPr bwMode="auto">
          <a:xfrm>
            <a:off x="3924300" y="2060575"/>
            <a:ext cx="3671888" cy="1512888"/>
          </a:xfrm>
          <a:prstGeom prst="wedgeRoundRectCallout">
            <a:avLst>
              <a:gd name="adj1" fmla="val -80920"/>
              <a:gd name="adj2" fmla="val -26776"/>
              <a:gd name="adj3" fmla="val 16667"/>
            </a:avLst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 rtl="1" eaLnBrk="1" hangingPunct="1">
              <a:defRPr/>
            </a:pPr>
            <a:r>
              <a:rPr lang="en-US" altLang="en-US" sz="1400" b="1" dirty="0" smtClean="0">
                <a:solidFill>
                  <a:srgbClr val="000066"/>
                </a:solidFill>
                <a:latin typeface="Arial" pitchFamily="34" charset="0"/>
              </a:rPr>
              <a:t/>
            </a:r>
            <a:br>
              <a:rPr lang="en-US" altLang="en-US" sz="1400" b="1" dirty="0" smtClean="0">
                <a:solidFill>
                  <a:srgbClr val="000066"/>
                </a:solidFill>
                <a:latin typeface="Arial" pitchFamily="34" charset="0"/>
              </a:rPr>
            </a:br>
            <a:r>
              <a:rPr lang="en-US" altLang="en-US" sz="2400" b="1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Thank you</a:t>
            </a:r>
          </a:p>
          <a:p>
            <a:pPr algn="ctr" rtl="1" eaLnBrk="1" hangingPunct="1">
              <a:defRPr/>
            </a:pPr>
            <a:r>
              <a:rPr lang="en-US" altLang="en-US" sz="2400" b="1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for your attention! </a:t>
            </a:r>
            <a:r>
              <a:rPr lang="en-US" altLang="en-US" sz="2400" b="1" dirty="0" smtClean="0">
                <a:solidFill>
                  <a:srgbClr val="000066"/>
                </a:solidFill>
                <a:latin typeface="Arial" pitchFamily="34" charset="0"/>
              </a:rPr>
              <a:t/>
            </a:r>
            <a:br>
              <a:rPr lang="en-US" altLang="en-US" sz="2400" b="1" dirty="0" smtClean="0">
                <a:solidFill>
                  <a:srgbClr val="000066"/>
                </a:solidFill>
                <a:latin typeface="Arial" pitchFamily="34" charset="0"/>
              </a:rPr>
            </a:br>
            <a:r>
              <a:rPr lang="en-US" altLang="en-US" sz="2400" b="1" dirty="0" smtClean="0">
                <a:solidFill>
                  <a:srgbClr val="000066"/>
                </a:solidFill>
                <a:latin typeface="Arial" pitchFamily="34" charset="0"/>
              </a:rPr>
              <a:t/>
            </a:r>
            <a:br>
              <a:rPr lang="en-US" altLang="en-US" sz="2400" b="1" dirty="0" smtClean="0">
                <a:solidFill>
                  <a:srgbClr val="000066"/>
                </a:solidFill>
                <a:latin typeface="Arial" pitchFamily="34" charset="0"/>
              </a:rPr>
            </a:br>
            <a:endParaRPr lang="en-US" altLang="en-US" sz="24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rtl="1" eaLnBrk="1" hangingPunct="1">
              <a:defRPr/>
            </a:pPr>
            <a:endParaRPr lang="en-US" altLang="en-US" sz="20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rtl="1" eaLnBrk="1" hangingPunct="1">
              <a:defRPr/>
            </a:pPr>
            <a:endParaRPr lang="en-US" altLang="en-US" sz="20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rtl="1" eaLnBrk="1" hangingPunct="1">
              <a:defRPr/>
            </a:pPr>
            <a:endParaRPr lang="en-US" altLang="en-US" sz="20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rtl="1" eaLnBrk="1" hangingPunct="1">
              <a:defRPr/>
            </a:pPr>
            <a:endParaRPr lang="en-US" altLang="en-US" sz="2000" b="1" dirty="0" smtClean="0">
              <a:solidFill>
                <a:srgbClr val="000066"/>
              </a:solidFill>
              <a:latin typeface="Arial" pitchFamily="34" charset="0"/>
            </a:endParaRPr>
          </a:p>
          <a:p>
            <a:pPr rtl="1" eaLnBrk="1" hangingPunct="1">
              <a:defRPr/>
            </a:pPr>
            <a:r>
              <a:rPr lang="fr-FR" altLang="en-US" sz="2000" b="1" dirty="0" smtClean="0">
                <a:solidFill>
                  <a:srgbClr val="000066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C:\Users\sfellache\Desktop\ammp\doctor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628775"/>
            <a:ext cx="273526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9750" y="1338263"/>
            <a:ext cx="4679950" cy="1081087"/>
            <a:chOff x="340" y="843"/>
            <a:chExt cx="2948" cy="681"/>
          </a:xfrm>
        </p:grpSpPr>
        <p:sp>
          <p:nvSpPr>
            <p:cNvPr id="4" name="Rectangle à coins arrondis 3"/>
            <p:cNvSpPr/>
            <p:nvPr/>
          </p:nvSpPr>
          <p:spPr bwMode="auto">
            <a:xfrm>
              <a:off x="567" y="979"/>
              <a:ext cx="2721" cy="545"/>
            </a:xfrm>
            <a:prstGeom prst="wedgeRoundRectCallout">
              <a:avLst>
                <a:gd name="adj1" fmla="val 68142"/>
                <a:gd name="adj2" fmla="val 36750"/>
                <a:gd name="adj3" fmla="val 16667"/>
              </a:avLst>
            </a:prstGeom>
            <a:ln>
              <a:solidFill>
                <a:srgbClr val="CC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9pPr>
            </a:lstStyle>
            <a:p>
              <a:pPr algn="ctr" rtl="1" eaLnBrk="1" hangingPunct="1">
                <a:defRPr/>
              </a:pPr>
              <a:r>
                <a:rPr lang="fr-FR" altLang="en-US" sz="2000" b="1" dirty="0" smtClean="0">
                  <a:solidFill>
                    <a:srgbClr val="000066"/>
                  </a:solidFill>
                  <a:latin typeface="Gill Sans MT" panose="020B0502020104020203" pitchFamily="34" charset="0"/>
                </a:rPr>
                <a:t> </a:t>
              </a:r>
              <a:r>
                <a:rPr lang="en-US" altLang="en-US" sz="2000" b="1" dirty="0" smtClean="0">
                  <a:solidFill>
                    <a:srgbClr val="000066"/>
                  </a:solidFill>
                  <a:latin typeface="Gill Sans MT" panose="020B0502020104020203" pitchFamily="34" charset="0"/>
                </a:rPr>
                <a:t>How do I check vaccine quality? </a:t>
              </a:r>
              <a:endParaRPr lang="fr-FR" altLang="en-US" sz="2000" b="1" dirty="0" smtClean="0">
                <a:solidFill>
                  <a:srgbClr val="000066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8" name="Ellipse 7"/>
            <p:cNvSpPr>
              <a:spLocks noChangeArrowheads="1"/>
            </p:cNvSpPr>
            <p:nvPr/>
          </p:nvSpPr>
          <p:spPr bwMode="auto">
            <a:xfrm>
              <a:off x="340" y="843"/>
              <a:ext cx="318" cy="318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defTabSz="1042988" rtl="1">
                <a:defRPr/>
              </a:pPr>
              <a:r>
                <a:rPr lang="fr-FR" sz="2400" b="1" dirty="0">
                  <a:solidFill>
                    <a:srgbClr val="FFFFFF"/>
                  </a:solidFill>
                  <a:latin typeface="Gill Sans MT" panose="020B0502020104020203" pitchFamily="34" charset="0"/>
                  <a:ea typeface="+mn-ea"/>
                </a:rPr>
                <a:t>1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38163" y="2347913"/>
            <a:ext cx="4681537" cy="1081087"/>
            <a:chOff x="339" y="1569"/>
            <a:chExt cx="2949" cy="681"/>
          </a:xfrm>
        </p:grpSpPr>
        <p:sp>
          <p:nvSpPr>
            <p:cNvPr id="6" name="Rectangle à coins arrondis 5"/>
            <p:cNvSpPr/>
            <p:nvPr/>
          </p:nvSpPr>
          <p:spPr bwMode="auto">
            <a:xfrm>
              <a:off x="567" y="1751"/>
              <a:ext cx="2721" cy="499"/>
            </a:xfrm>
            <a:prstGeom prst="wedgeRoundRectCallout">
              <a:avLst>
                <a:gd name="adj1" fmla="val 68106"/>
                <a:gd name="adj2" fmla="val -55303"/>
                <a:gd name="adj3" fmla="val 16667"/>
              </a:avLst>
            </a:prstGeom>
            <a:ln>
              <a:solidFill>
                <a:srgbClr val="CC000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Limon F3" charset="0"/>
                  <a:ea typeface="MS PGothic" pitchFamily="34" charset="-128"/>
                </a:defRPr>
              </a:lvl9pPr>
            </a:lstStyle>
            <a:p>
              <a:pPr algn="ctr" rtl="1" eaLnBrk="1" hangingPunct="1">
                <a:defRPr/>
              </a:pPr>
              <a:r>
                <a:rPr lang="en-US" altLang="en-US" sz="2000" b="1" dirty="0">
                  <a:solidFill>
                    <a:srgbClr val="000066"/>
                  </a:solidFill>
                  <a:latin typeface="Gill Sans MT" panose="020B0502020104020203" pitchFamily="34" charset="0"/>
                </a:rPr>
                <a:t>How do I administer </a:t>
              </a:r>
              <a:r>
                <a:rPr lang="en-US" altLang="en-US" sz="2000" b="1" dirty="0" smtClean="0">
                  <a:solidFill>
                    <a:srgbClr val="000066"/>
                  </a:solidFill>
                  <a:latin typeface="Gill Sans MT" panose="020B0502020104020203" pitchFamily="34" charset="0"/>
                </a:rPr>
                <a:t>IPV?</a:t>
              </a:r>
              <a:endParaRPr lang="fr-FR" altLang="en-US" sz="2000" b="1" dirty="0">
                <a:solidFill>
                  <a:srgbClr val="000066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9" name="Ellipse 8"/>
            <p:cNvSpPr>
              <a:spLocks noChangeArrowheads="1"/>
            </p:cNvSpPr>
            <p:nvPr/>
          </p:nvSpPr>
          <p:spPr bwMode="auto">
            <a:xfrm>
              <a:off x="339" y="1569"/>
              <a:ext cx="318" cy="317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defTabSz="1042988" rtl="1">
                <a:defRPr/>
              </a:pPr>
              <a:r>
                <a:rPr lang="fr-FR" sz="2400" b="1" dirty="0">
                  <a:solidFill>
                    <a:srgbClr val="FFFFFF"/>
                  </a:solidFill>
                  <a:latin typeface="Gill Sans MT" panose="020B0502020104020203" pitchFamily="34" charset="0"/>
                  <a:ea typeface="+mn-ea"/>
                </a:rPr>
                <a:t>2</a:t>
              </a:r>
            </a:p>
          </p:txBody>
        </p:sp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612775" y="5049564"/>
            <a:ext cx="4606925" cy="827088"/>
            <a:chOff x="386" y="3021"/>
            <a:chExt cx="2902" cy="680"/>
          </a:xfrm>
        </p:grpSpPr>
        <p:sp>
          <p:nvSpPr>
            <p:cNvPr id="5130" name="Rectangle à coins arrondis 6"/>
            <p:cNvSpPr>
              <a:spLocks noChangeArrowheads="1"/>
            </p:cNvSpPr>
            <p:nvPr/>
          </p:nvSpPr>
          <p:spPr bwMode="auto">
            <a:xfrm>
              <a:off x="612" y="3022"/>
              <a:ext cx="2676" cy="679"/>
            </a:xfrm>
            <a:prstGeom prst="wedgeRoundRectCallout">
              <a:avLst>
                <a:gd name="adj1" fmla="val 63241"/>
                <a:gd name="adj2" fmla="val -53625"/>
                <a:gd name="adj3" fmla="val 16667"/>
              </a:avLst>
            </a:prstGeom>
            <a:solidFill>
              <a:schemeClr val="bg1"/>
            </a:solidFill>
            <a:ln w="25400">
              <a:solidFill>
                <a:srgbClr val="CC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80000"/>
                </a:spcBef>
                <a:buClr>
                  <a:srgbClr val="1E7FB8"/>
                </a:buClr>
                <a:buFont typeface="Wingdings" pitchFamily="2" charset="2"/>
                <a:buChar char="l"/>
                <a:defRPr sz="2500">
                  <a:solidFill>
                    <a:srgbClr val="000066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1E7FB8"/>
                </a:buClr>
                <a:buFont typeface="Arial" pitchFamily="34" charset="0"/>
                <a:buChar char="–"/>
                <a:defRPr sz="21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1E7FB8"/>
                </a:buClr>
                <a:buChar char="•"/>
                <a:defRPr sz="2100">
                  <a:solidFill>
                    <a:srgbClr val="000066"/>
                  </a:solidFill>
                  <a:latin typeface="Arial Narrow" pitchFamily="34" charset="0"/>
                  <a:ea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1E7FB8"/>
                </a:buClr>
                <a:buChar char="–"/>
                <a:defRPr sz="2100">
                  <a:solidFill>
                    <a:srgbClr val="000066"/>
                  </a:solidFill>
                  <a:latin typeface="Arial Narrow" pitchFamily="34" charset="0"/>
                  <a:ea typeface="Arial" pitchFamily="34" charset="0"/>
                  <a:cs typeface="Arial" pitchFamily="34" charset="0"/>
                </a:defRPr>
              </a:lvl4pPr>
              <a:lvl5pPr marL="2057400" indent="-228600" algn="r" rtl="1" eaLnBrk="0" hangingPunct="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 dirty="0" smtClean="0">
                  <a:latin typeface="Gill Sans MT" panose="020B0502020104020203" pitchFamily="34" charset="0"/>
                </a:rPr>
                <a:t>What do I do after </a:t>
              </a:r>
            </a:p>
            <a:p>
              <a:pPr algn="ctr" rtl="1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1" dirty="0">
                  <a:latin typeface="Gill Sans MT" panose="020B0502020104020203" pitchFamily="34" charset="0"/>
                </a:rPr>
                <a:t>v</a:t>
              </a:r>
              <a:r>
                <a:rPr lang="en-US" altLang="en-US" sz="2000" b="1" dirty="0" smtClean="0">
                  <a:latin typeface="Gill Sans MT" panose="020B0502020104020203" pitchFamily="34" charset="0"/>
                </a:rPr>
                <a:t>accination? </a:t>
              </a:r>
              <a:endParaRPr lang="en-US" altLang="en-US" sz="2000" b="1" dirty="0">
                <a:latin typeface="Gill Sans MT" panose="020B0502020104020203" pitchFamily="34" charset="0"/>
              </a:endParaRPr>
            </a:p>
          </p:txBody>
        </p:sp>
        <p:sp>
          <p:nvSpPr>
            <p:cNvPr id="10" name="Ellipse 9"/>
            <p:cNvSpPr>
              <a:spLocks noChangeArrowheads="1"/>
            </p:cNvSpPr>
            <p:nvPr/>
          </p:nvSpPr>
          <p:spPr bwMode="auto">
            <a:xfrm>
              <a:off x="386" y="3021"/>
              <a:ext cx="317" cy="318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defTabSz="1042988" rtl="1">
                <a:defRPr/>
              </a:pPr>
              <a:r>
                <a:rPr lang="fr-FR" sz="2400" b="1">
                  <a:solidFill>
                    <a:srgbClr val="FFFFFF"/>
                  </a:solidFill>
                  <a:latin typeface="Gill Sans MT" panose="020B0502020104020203" pitchFamily="34" charset="0"/>
                  <a:ea typeface="+mn-ea"/>
                </a:rPr>
                <a:t>4</a:t>
              </a:r>
            </a:p>
          </p:txBody>
        </p:sp>
      </p:grpSp>
      <p:sp>
        <p:nvSpPr>
          <p:cNvPr id="5126" name="ZoneTexte 15"/>
          <p:cNvSpPr txBox="1">
            <a:spLocks noChangeArrowheads="1"/>
          </p:cNvSpPr>
          <p:nvPr/>
        </p:nvSpPr>
        <p:spPr bwMode="auto">
          <a:xfrm>
            <a:off x="0" y="333375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3600" b="1" dirty="0">
                <a:latin typeface="Gill Sans MT" panose="020B0502020104020203" pitchFamily="34" charset="0"/>
              </a:rPr>
              <a:t>Key issues </a:t>
            </a:r>
          </a:p>
        </p:txBody>
      </p:sp>
      <p:grpSp>
        <p:nvGrpSpPr>
          <p:cNvPr id="11" name="Group 15"/>
          <p:cNvGrpSpPr>
            <a:grpSpLocks/>
          </p:cNvGrpSpPr>
          <p:nvPr/>
        </p:nvGrpSpPr>
        <p:grpSpPr bwMode="auto">
          <a:xfrm>
            <a:off x="612775" y="3643313"/>
            <a:ext cx="4606925" cy="1298575"/>
            <a:chOff x="386" y="2295"/>
            <a:chExt cx="2902" cy="818"/>
          </a:xfrm>
        </p:grpSpPr>
        <p:sp>
          <p:nvSpPr>
            <p:cNvPr id="5128" name="Rectangle à coins arrondis 6"/>
            <p:cNvSpPr>
              <a:spLocks noChangeArrowheads="1"/>
            </p:cNvSpPr>
            <p:nvPr/>
          </p:nvSpPr>
          <p:spPr bwMode="auto">
            <a:xfrm>
              <a:off x="612" y="2295"/>
              <a:ext cx="2676" cy="818"/>
            </a:xfrm>
            <a:prstGeom prst="wedgeRoundRectCallout">
              <a:avLst>
                <a:gd name="adj1" fmla="val 64704"/>
                <a:gd name="adj2" fmla="val -25347"/>
                <a:gd name="adj3" fmla="val 16667"/>
              </a:avLst>
            </a:prstGeom>
            <a:solidFill>
              <a:schemeClr val="bg1"/>
            </a:solidFill>
            <a:ln w="25400">
              <a:solidFill>
                <a:srgbClr val="CC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spcBef>
                  <a:spcPct val="80000"/>
                </a:spcBef>
                <a:buClr>
                  <a:srgbClr val="1E7FB8"/>
                </a:buClr>
                <a:buFont typeface="Wingdings" pitchFamily="2" charset="2"/>
                <a:buChar char="l"/>
                <a:defRPr sz="2500">
                  <a:solidFill>
                    <a:srgbClr val="000066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1E7FB8"/>
                </a:buClr>
                <a:buFont typeface="Arial" pitchFamily="34" charset="0"/>
                <a:buChar char="–"/>
                <a:defRPr sz="21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1E7FB8"/>
                </a:buClr>
                <a:buChar char="•"/>
                <a:defRPr sz="2100">
                  <a:solidFill>
                    <a:srgbClr val="000066"/>
                  </a:solidFill>
                  <a:latin typeface="Arial Narrow" pitchFamily="34" charset="0"/>
                  <a:ea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1E7FB8"/>
                </a:buClr>
                <a:buChar char="–"/>
                <a:defRPr sz="2100">
                  <a:solidFill>
                    <a:srgbClr val="000066"/>
                  </a:solidFill>
                  <a:latin typeface="Arial Narrow" pitchFamily="34" charset="0"/>
                  <a:ea typeface="Arial" pitchFamily="34" charset="0"/>
                  <a:cs typeface="Arial" pitchFamily="34" charset="0"/>
                </a:defRPr>
              </a:lvl4pPr>
              <a:lvl5pPr marL="2057400" indent="-228600" algn="r" rtl="1" eaLnBrk="0" hangingPunct="0">
                <a:spcBef>
                  <a:spcPct val="20000"/>
                </a:spcBef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0066"/>
                  </a:solidFill>
                  <a:latin typeface="Arial" pitchFamily="34" charset="0"/>
                  <a:ea typeface="Arial" pitchFamily="34" charset="0"/>
                  <a:cs typeface="Arial" pitchFamily="34" charset="0"/>
                </a:defRPr>
              </a:lvl9pPr>
            </a:lstStyle>
            <a:p>
              <a:pPr algn="ctr" rtl="1" eaLnBrk="1" hangingPunct="1">
                <a:spcBef>
                  <a:spcPct val="0"/>
                </a:spcBef>
                <a:buClrTx/>
                <a:buNone/>
              </a:pPr>
              <a:r>
                <a:rPr lang="en-US" altLang="en-US" sz="2000" b="1" dirty="0">
                  <a:latin typeface="Gill Sans MT" panose="020B0502020104020203" pitchFamily="34" charset="0"/>
                </a:rPr>
                <a:t>How do I administer IPV at the same time as other routine immunizations</a:t>
              </a:r>
              <a:r>
                <a:rPr lang="en-US" altLang="en-US" sz="2000" b="1" dirty="0" smtClean="0">
                  <a:latin typeface="Gill Sans MT" panose="020B0502020104020203" pitchFamily="34" charset="0"/>
                </a:rPr>
                <a:t>?</a:t>
              </a:r>
              <a:endParaRPr lang="en-US" altLang="en-US" sz="2000" b="1" dirty="0">
                <a:latin typeface="Gill Sans MT" panose="020B0502020104020203" pitchFamily="34" charset="0"/>
              </a:endParaRPr>
            </a:p>
          </p:txBody>
        </p:sp>
        <p:sp>
          <p:nvSpPr>
            <p:cNvPr id="3" name="Ellipse 9"/>
            <p:cNvSpPr>
              <a:spLocks noChangeArrowheads="1"/>
            </p:cNvSpPr>
            <p:nvPr/>
          </p:nvSpPr>
          <p:spPr bwMode="auto">
            <a:xfrm>
              <a:off x="386" y="2295"/>
              <a:ext cx="317" cy="318"/>
            </a:xfrm>
            <a:prstGeom prst="ellipse">
              <a:avLst/>
            </a:prstGeom>
            <a:solidFill>
              <a:srgbClr val="CC0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defTabSz="1042988" rtl="1">
                <a:defRPr/>
              </a:pPr>
              <a:r>
                <a:rPr lang="fr-FR" sz="2400" b="1" dirty="0">
                  <a:solidFill>
                    <a:srgbClr val="FFFFFF"/>
                  </a:solidFill>
                  <a:latin typeface="Gill Sans MT" panose="020B0502020104020203" pitchFamily="34" charset="0"/>
                  <a:ea typeface="+mn-ea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0"/>
          <p:cNvSpPr>
            <a:spLocks noChangeArrowheads="1"/>
          </p:cNvSpPr>
          <p:nvPr/>
        </p:nvSpPr>
        <p:spPr bwMode="auto">
          <a:xfrm>
            <a:off x="323529" y="1340768"/>
            <a:ext cx="6264695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dirty="0" smtClean="0">
                <a:latin typeface="Gill Sans MT" panose="020B0502020104020203" pitchFamily="34" charset="0"/>
              </a:rPr>
              <a:t>IPV loses potency </a:t>
            </a:r>
            <a:r>
              <a:rPr lang="en-US" altLang="en-US" sz="2400" dirty="0">
                <a:latin typeface="Gill Sans MT" panose="020B0502020104020203" pitchFamily="34" charset="0"/>
              </a:rPr>
              <a:t>when </a:t>
            </a:r>
            <a:r>
              <a:rPr lang="en-US" altLang="en-US" sz="2400" b="1" dirty="0">
                <a:latin typeface="Gill Sans MT" panose="020B0502020104020203" pitchFamily="34" charset="0"/>
              </a:rPr>
              <a:t>exposed to </a:t>
            </a:r>
            <a:r>
              <a:rPr lang="en-US" altLang="en-US" sz="2400" b="1" u="sng" dirty="0">
                <a:latin typeface="Gill Sans MT" panose="020B0502020104020203" pitchFamily="34" charset="0"/>
              </a:rPr>
              <a:t>heat</a:t>
            </a:r>
            <a:r>
              <a:rPr lang="en-US" altLang="en-US" sz="2400" b="1" dirty="0">
                <a:latin typeface="Gill Sans MT" panose="020B0502020104020203" pitchFamily="34" charset="0"/>
              </a:rPr>
              <a:t> </a:t>
            </a:r>
            <a:r>
              <a:rPr lang="en-US" altLang="en-US" sz="2400" dirty="0">
                <a:latin typeface="Gill Sans MT" panose="020B0502020104020203" pitchFamily="34" charset="0"/>
              </a:rPr>
              <a:t>or </a:t>
            </a:r>
            <a:r>
              <a:rPr lang="en-US" altLang="en-US" sz="2400" b="1" dirty="0">
                <a:latin typeface="Gill Sans MT" panose="020B0502020104020203" pitchFamily="34" charset="0"/>
              </a:rPr>
              <a:t>when </a:t>
            </a:r>
            <a:r>
              <a:rPr lang="en-US" altLang="en-US" sz="2400" b="1" u="sng" dirty="0">
                <a:latin typeface="Gill Sans MT" panose="020B0502020104020203" pitchFamily="34" charset="0"/>
              </a:rPr>
              <a:t>frozen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latin typeface="Gill Sans MT" panose="020B0502020104020203" pitchFamily="34" charset="0"/>
              </a:rPr>
              <a:t>Store at +2°C </a:t>
            </a:r>
            <a:r>
              <a:rPr lang="en-US" altLang="en-US" sz="2000" dirty="0">
                <a:latin typeface="Gill Sans MT" panose="020B0502020104020203" pitchFamily="34" charset="0"/>
              </a:rPr>
              <a:t>to +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8°C</a:t>
            </a:r>
          </a:p>
          <a:p>
            <a:pPr>
              <a:spcBef>
                <a:spcPts val="600"/>
              </a:spcBef>
            </a:pPr>
            <a:r>
              <a:rPr lang="en-US" altLang="en-US" sz="2400" dirty="0" smtClean="0">
                <a:latin typeface="Gill Sans MT" panose="020B0502020104020203" pitchFamily="34" charset="0"/>
              </a:rPr>
              <a:t>IPV is </a:t>
            </a:r>
            <a:r>
              <a:rPr lang="en-US" altLang="en-US" sz="2400" b="1" dirty="0" smtClean="0">
                <a:latin typeface="Gill Sans MT" panose="020B0502020104020203" pitchFamily="34" charset="0"/>
              </a:rPr>
              <a:t>freeze sensitive</a:t>
            </a:r>
          </a:p>
          <a:p>
            <a:pPr lvl="1">
              <a:spcBef>
                <a:spcPts val="600"/>
              </a:spcBef>
            </a:pPr>
            <a:r>
              <a:rPr lang="en-US" altLang="en-US" sz="2000" b="1" dirty="0" smtClean="0">
                <a:latin typeface="Gill Sans MT" panose="020B0502020104020203" pitchFamily="34" charset="0"/>
              </a:rPr>
              <a:t>Unlike OPV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, </a:t>
            </a:r>
            <a:r>
              <a:rPr lang="en-US" altLang="en-US" sz="2000" dirty="0">
                <a:latin typeface="Gill Sans MT" panose="020B0502020104020203" pitchFamily="34" charset="0"/>
              </a:rPr>
              <a:t>which can be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frozen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latin typeface="Gill Sans MT" panose="020B0502020104020203" pitchFamily="34" charset="0"/>
              </a:rPr>
              <a:t>The </a:t>
            </a:r>
            <a:r>
              <a:rPr lang="en-US" altLang="en-US" sz="2000" dirty="0">
                <a:latin typeface="Gill Sans MT" panose="020B0502020104020203" pitchFamily="34" charset="0"/>
              </a:rPr>
              <a:t>“shake test” is ineffective in determining whether IPV has been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frozen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 smtClean="0">
                <a:latin typeface="Gill Sans MT" panose="020B0502020104020203" pitchFamily="34" charset="0"/>
              </a:rPr>
              <a:t>If you suspect that </a:t>
            </a:r>
            <a:r>
              <a:rPr lang="en-US" altLang="en-US" sz="2000" b="1" dirty="0">
                <a:latin typeface="Gill Sans MT" panose="020B0502020104020203" pitchFamily="34" charset="0"/>
              </a:rPr>
              <a:t>IPV </a:t>
            </a:r>
            <a:r>
              <a:rPr lang="en-US" altLang="en-US" sz="2000" b="1" dirty="0" smtClean="0">
                <a:latin typeface="Gill Sans MT" panose="020B0502020104020203" pitchFamily="34" charset="0"/>
              </a:rPr>
              <a:t>may have been frozen</a:t>
            </a:r>
            <a:r>
              <a:rPr lang="en-US" altLang="en-US" sz="2000" b="1" dirty="0">
                <a:latin typeface="Gill Sans MT" panose="020B0502020104020203" pitchFamily="34" charset="0"/>
              </a:rPr>
              <a:t>, the vial must be </a:t>
            </a:r>
            <a:r>
              <a:rPr lang="en-US" altLang="en-US" sz="2000" b="1" dirty="0" smtClean="0">
                <a:latin typeface="Gill Sans MT" panose="020B0502020104020203" pitchFamily="34" charset="0"/>
              </a:rPr>
              <a:t>discarded</a:t>
            </a:r>
          </a:p>
          <a:p>
            <a:pPr marL="457200" lvl="1" indent="0">
              <a:spcBef>
                <a:spcPts val="600"/>
              </a:spcBef>
              <a:buNone/>
            </a:pPr>
            <a:endParaRPr lang="en-US" altLang="en-US" sz="1800" b="1" dirty="0" smtClean="0">
              <a:latin typeface="Gill Sans MT" panose="020B05020201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2400" dirty="0">
                <a:latin typeface="Gill Sans MT" panose="020B0502020104020203" pitchFamily="34" charset="0"/>
              </a:rPr>
              <a:t>Do not use if </a:t>
            </a:r>
            <a:r>
              <a:rPr lang="en-US" altLang="en-US" sz="2400" dirty="0" smtClean="0">
                <a:latin typeface="Gill Sans MT" panose="020B0502020104020203" pitchFamily="34" charset="0"/>
              </a:rPr>
              <a:t>vaccine has </a:t>
            </a:r>
            <a:r>
              <a:rPr lang="en-US" altLang="en-US" sz="2400" dirty="0">
                <a:latin typeface="Gill Sans MT" panose="020B0502020104020203" pitchFamily="34" charset="0"/>
              </a:rPr>
              <a:t>a cloudy </a:t>
            </a:r>
            <a:r>
              <a:rPr lang="en-US" altLang="en-US" sz="2400" dirty="0" smtClean="0">
                <a:latin typeface="Gill Sans MT" panose="020B0502020104020203" pitchFamily="34" charset="0"/>
              </a:rPr>
              <a:t>appearance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8748464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en-US" sz="3500" b="1" kern="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IPV is heat and freeze sensitive</a:t>
            </a:r>
            <a:endParaRPr lang="en-US" sz="3500" b="1" kern="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2679" y="1992610"/>
            <a:ext cx="88582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300192" y="401743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Freezing KILLS vaccines! </a:t>
            </a:r>
            <a:r>
              <a:rPr lang="en-US" sz="1200" b="1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Except OPV,</a:t>
            </a:r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  Vaccines that have been frozen are ineffective</a:t>
            </a:r>
            <a:endParaRPr lang="en-US" sz="1200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32240" y="3048094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Aim for 4</a:t>
            </a:r>
            <a:r>
              <a:rPr lang="en-US" sz="1200" dirty="0" smtClean="0">
                <a:solidFill>
                  <a:srgbClr val="C00000"/>
                </a:solidFill>
                <a:latin typeface="Calibri"/>
              </a:rPr>
              <a:t>⁰</a:t>
            </a:r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-5</a:t>
            </a:r>
            <a:r>
              <a:rPr lang="en-US" sz="1200" dirty="0" smtClean="0">
                <a:solidFill>
                  <a:srgbClr val="C00000"/>
                </a:solidFill>
                <a:latin typeface="Calibri"/>
              </a:rPr>
              <a:t>⁰</a:t>
            </a:r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C</a:t>
            </a:r>
            <a:endParaRPr lang="en-US" sz="1200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21328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Warming vaccines shortens shelf life</a:t>
            </a:r>
            <a:endParaRPr lang="en-US" sz="1200" dirty="0">
              <a:solidFill>
                <a:srgbClr val="C00000"/>
              </a:solidFill>
              <a:latin typeface="Gill Sans MT" panose="020B0502020104020203" pitchFamily="34" charset="0"/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8028385" y="3933056"/>
            <a:ext cx="360040" cy="868680"/>
          </a:xfrm>
          <a:prstGeom prst="leftBrace">
            <a:avLst>
              <a:gd name="adj1" fmla="val 26053"/>
              <a:gd name="adj2" fmla="val 50000"/>
            </a:avLst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8028385" y="2068840"/>
            <a:ext cx="360040" cy="640080"/>
          </a:xfrm>
          <a:prstGeom prst="leftBrace">
            <a:avLst>
              <a:gd name="adj1" fmla="val 26053"/>
              <a:gd name="adj2" fmla="val 50000"/>
            </a:avLst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"/>
          <p:cNvSpPr>
            <a:spLocks noChangeArrowheads="1"/>
          </p:cNvSpPr>
          <p:nvPr/>
        </p:nvSpPr>
        <p:spPr bwMode="auto">
          <a:xfrm>
            <a:off x="611560" y="1337592"/>
            <a:ext cx="8064896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1313" indent="-341313" defTabSz="912813" eaLnBrk="0" hangingPunct="0">
              <a:spcBef>
                <a:spcPts val="2088"/>
              </a:spcBef>
              <a:buClr>
                <a:srgbClr val="1E7FB8"/>
              </a:buClr>
              <a:buFont typeface="Wingdings" pitchFamily="2" charset="2"/>
              <a:buChar char="l"/>
            </a:pPr>
            <a:endParaRPr lang="en-US" altLang="en-US" sz="2400" dirty="0" smtClean="0">
              <a:solidFill>
                <a:srgbClr val="000066"/>
              </a:solidFill>
              <a:latin typeface="Gill Sans MT" pitchFamily="34" charset="0"/>
            </a:endParaRPr>
          </a:p>
          <a:p>
            <a:pPr marL="341313" indent="-341313" defTabSz="912813" eaLnBrk="0" hangingPunct="0">
              <a:spcBef>
                <a:spcPts val="2088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US" altLang="en-US" sz="2400" dirty="0" smtClean="0">
                <a:solidFill>
                  <a:srgbClr val="000066"/>
                </a:solidFill>
                <a:latin typeface="Gill Sans MT" pitchFamily="34" charset="0"/>
              </a:rPr>
              <a:t>IPV </a:t>
            </a:r>
            <a:r>
              <a:rPr lang="en-US" altLang="en-US" sz="2400" dirty="0">
                <a:solidFill>
                  <a:srgbClr val="000066"/>
                </a:solidFill>
                <a:latin typeface="Gill Sans MT" pitchFamily="34" charset="0"/>
              </a:rPr>
              <a:t>has increased susceptibility to heat than many existing heat sensitive vaccines </a:t>
            </a:r>
            <a:endParaRPr lang="en-US" altLang="en-US" sz="2400" dirty="0" smtClean="0">
              <a:solidFill>
                <a:srgbClr val="000066"/>
              </a:solidFill>
              <a:latin typeface="Gill Sans MT" pitchFamily="34" charset="0"/>
            </a:endParaRPr>
          </a:p>
          <a:p>
            <a:pPr marL="341313" indent="-341313" defTabSz="912813" eaLnBrk="0" hangingPunct="0">
              <a:spcBef>
                <a:spcPts val="2088"/>
              </a:spcBef>
              <a:buClr>
                <a:srgbClr val="1E7FB8"/>
              </a:buClr>
              <a:buFont typeface="Wingdings" pitchFamily="2" charset="2"/>
              <a:buChar char="l"/>
            </a:pPr>
            <a:endParaRPr lang="en-US" altLang="en-US" sz="2400" dirty="0">
              <a:solidFill>
                <a:srgbClr val="000066"/>
              </a:solidFill>
              <a:latin typeface="Gill Sans MT" pitchFamily="34" charset="0"/>
            </a:endParaRPr>
          </a:p>
          <a:p>
            <a:pPr marL="341313" indent="-341313" defTabSz="912813" eaLnBrk="0" hangingPunct="0">
              <a:spcBef>
                <a:spcPts val="2088"/>
              </a:spcBef>
              <a:buClr>
                <a:srgbClr val="1E7FB8"/>
              </a:buClr>
              <a:buFont typeface="Wingdings" pitchFamily="2" charset="2"/>
              <a:buChar char="l"/>
            </a:pPr>
            <a:r>
              <a:rPr lang="en-US" altLang="en-US" sz="2400" dirty="0" smtClean="0">
                <a:solidFill>
                  <a:srgbClr val="000066"/>
                </a:solidFill>
                <a:latin typeface="Gill Sans MT" pitchFamily="34" charset="0"/>
              </a:rPr>
              <a:t>Proper </a:t>
            </a:r>
            <a:r>
              <a:rPr lang="en-US" altLang="en-US" sz="2400" dirty="0">
                <a:solidFill>
                  <a:srgbClr val="000066"/>
                </a:solidFill>
                <a:latin typeface="Gill Sans MT" pitchFamily="34" charset="0"/>
              </a:rPr>
              <a:t>temperature monitoring and </a:t>
            </a:r>
            <a:r>
              <a:rPr lang="en-US" altLang="en-US" sz="2400" dirty="0" smtClean="0">
                <a:solidFill>
                  <a:srgbClr val="000066"/>
                </a:solidFill>
                <a:latin typeface="Gill Sans MT" pitchFamily="34" charset="0"/>
              </a:rPr>
              <a:t>stock </a:t>
            </a:r>
            <a:r>
              <a:rPr lang="en-US" altLang="en-US" sz="2400" dirty="0">
                <a:solidFill>
                  <a:srgbClr val="000066"/>
                </a:solidFill>
                <a:latin typeface="Gill Sans MT" pitchFamily="34" charset="0"/>
              </a:rPr>
              <a:t>management is required to avoid wasting IPV vials </a:t>
            </a:r>
            <a:endParaRPr lang="en-US" altLang="en-US" sz="2400" dirty="0" smtClean="0">
              <a:solidFill>
                <a:srgbClr val="000066"/>
              </a:solidFill>
              <a:latin typeface="Gill Sans MT" pitchFamily="34" charset="0"/>
            </a:endParaRPr>
          </a:p>
          <a:p>
            <a: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</a:pPr>
            <a:endParaRPr lang="fr-FR" altLang="en-US" sz="2500" dirty="0">
              <a:solidFill>
                <a:srgbClr val="000066"/>
              </a:solidFill>
              <a:latin typeface="Gill Sans MT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912813" eaLnBrk="0" hangingPunct="0">
              <a:defRPr/>
            </a:pPr>
            <a:r>
              <a:rPr lang="en-US" sz="3500" b="1" kern="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IPV has high heat sensitivity</a:t>
            </a:r>
          </a:p>
        </p:txBody>
      </p:sp>
    </p:spTree>
    <p:extLst>
      <p:ext uri="{BB962C8B-B14F-4D97-AF65-F5344CB8AC3E}">
        <p14:creationId xmlns:p14="http://schemas.microsoft.com/office/powerpoint/2010/main" val="397201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>
            <a:lvl1pPr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imon F3" charset="0"/>
                <a:ea typeface="MS PGothic" pitchFamily="34" charset="-128"/>
              </a:defRPr>
            </a:lvl9pPr>
          </a:lstStyle>
          <a:p>
            <a:pPr algn="ctr">
              <a:defRPr/>
            </a:pPr>
            <a:r>
              <a:rPr lang="en-US" altLang="en-US" sz="3500" b="1" dirty="0" smtClean="0">
                <a:solidFill>
                  <a:srgbClr val="000066"/>
                </a:solidFill>
                <a:latin typeface="Gill Sans MT" panose="020B0502020104020203" pitchFamily="34" charset="0"/>
              </a:rPr>
              <a:t>Checking the expiration date</a:t>
            </a:r>
            <a:endParaRPr lang="fr-FR" altLang="en-US" sz="3500" b="1" dirty="0" smtClean="0">
              <a:solidFill>
                <a:srgbClr val="000066"/>
              </a:solidFill>
              <a:latin typeface="Gill Sans MT" panose="020B0502020104020203" pitchFamily="34" charset="0"/>
            </a:endParaRPr>
          </a:p>
        </p:txBody>
      </p:sp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442913" y="1381125"/>
            <a:ext cx="7441455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Vaccine loses potency over time</a:t>
            </a:r>
          </a:p>
          <a:p>
            <a:pPr>
              <a:spcBef>
                <a:spcPts val="800"/>
              </a:spcBef>
            </a:pPr>
            <a:endParaRPr lang="en-US" altLang="en-US" dirty="0" smtClean="0">
              <a:latin typeface="Gill Sans MT" panose="020B0502020104020203" pitchFamily="34" charset="0"/>
            </a:endParaRPr>
          </a:p>
          <a:p>
            <a:pPr>
              <a:spcBef>
                <a:spcPts val="800"/>
              </a:spcBef>
            </a:pPr>
            <a:r>
              <a:rPr lang="en-US" altLang="en-US" dirty="0" smtClean="0">
                <a:latin typeface="Gill Sans MT" panose="020B0502020104020203" pitchFamily="34" charset="0"/>
              </a:rPr>
              <a:t>Before </a:t>
            </a:r>
            <a:r>
              <a:rPr lang="en-US" altLang="en-US" dirty="0">
                <a:latin typeface="Gill Sans MT" panose="020B0502020104020203" pitchFamily="34" charset="0"/>
              </a:rPr>
              <a:t>administering </a:t>
            </a:r>
            <a:r>
              <a:rPr lang="en-US" altLang="en-US" dirty="0" smtClean="0">
                <a:latin typeface="Gill Sans MT" panose="020B0502020104020203" pitchFamily="34" charset="0"/>
              </a:rPr>
              <a:t>any </a:t>
            </a:r>
            <a:r>
              <a:rPr lang="en-US" altLang="en-US" dirty="0">
                <a:latin typeface="Gill Sans MT" panose="020B0502020104020203" pitchFamily="34" charset="0"/>
              </a:rPr>
              <a:t>vaccine, </a:t>
            </a:r>
            <a:r>
              <a:rPr lang="en-US" altLang="en-US" b="1" dirty="0" smtClean="0">
                <a:latin typeface="Gill Sans MT" panose="020B0502020104020203" pitchFamily="34" charset="0"/>
              </a:rPr>
              <a:t>always check </a:t>
            </a:r>
            <a:r>
              <a:rPr lang="en-US" altLang="en-US" b="1" dirty="0">
                <a:latin typeface="Gill Sans MT" panose="020B0502020104020203" pitchFamily="34" charset="0"/>
              </a:rPr>
              <a:t>the expiration </a:t>
            </a:r>
            <a:r>
              <a:rPr lang="en-US" altLang="en-US" b="1" dirty="0" smtClean="0">
                <a:latin typeface="Gill Sans MT" panose="020B0502020104020203" pitchFamily="34" charset="0"/>
              </a:rPr>
              <a:t>date</a:t>
            </a:r>
            <a:endParaRPr lang="fr-FR" altLang="en-US" b="1" dirty="0">
              <a:latin typeface="Gill Sans MT" panose="020B0502020104020203" pitchFamily="34" charset="0"/>
            </a:endParaRPr>
          </a:p>
        </p:txBody>
      </p:sp>
      <p:sp>
        <p:nvSpPr>
          <p:cNvPr id="8197" name="Rounded Rectangular Callout 1"/>
          <p:cNvSpPr>
            <a:spLocks noChangeArrowheads="1"/>
          </p:cNvSpPr>
          <p:nvPr/>
        </p:nvSpPr>
        <p:spPr bwMode="auto">
          <a:xfrm>
            <a:off x="5848350" y="3068638"/>
            <a:ext cx="1676400" cy="1873250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8198" name="Rounded Rectangular Callout 2"/>
          <p:cNvSpPr>
            <a:spLocks noChangeArrowheads="1"/>
          </p:cNvSpPr>
          <p:nvPr/>
        </p:nvSpPr>
        <p:spPr bwMode="auto">
          <a:xfrm>
            <a:off x="7092950" y="3357563"/>
            <a:ext cx="1366838" cy="1366837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42988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1042988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1042988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1042988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3900" b="1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5446729" y="4258371"/>
            <a:ext cx="3312368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marL="169863" indent="-169863" eaLnBrk="1" hangingPunct="1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Expiration date: </a:t>
            </a:r>
            <a:r>
              <a:rPr lang="en-US" altLang="en-US" sz="1800" dirty="0" smtClean="0">
                <a:solidFill>
                  <a:srgbClr val="C00000"/>
                </a:solidFill>
                <a:latin typeface="Gill Sans MT" panose="020B0502020104020203" pitchFamily="34" charset="0"/>
              </a:rPr>
              <a:t>02NOV14</a:t>
            </a:r>
            <a:endParaRPr lang="en-US" altLang="en-US" sz="1800" dirty="0">
              <a:solidFill>
                <a:srgbClr val="C00000"/>
              </a:solidFill>
              <a:latin typeface="Gill Sans MT" panose="020B0502020104020203" pitchFamily="34" charset="0"/>
            </a:endParaRPr>
          </a:p>
          <a:p>
            <a:pPr marL="169863" indent="-169863" eaLnBrk="1" hangingPunct="1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Use </a:t>
            </a:r>
            <a:r>
              <a:rPr lang="en-US" altLang="en-US" sz="1800" dirty="0">
                <a:solidFill>
                  <a:schemeClr val="tx1"/>
                </a:solidFill>
                <a:latin typeface="Gill Sans MT" panose="020B0502020104020203" pitchFamily="34" charset="0"/>
              </a:rPr>
              <a:t>through </a:t>
            </a:r>
            <a:r>
              <a:rPr lang="en-US" alt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November 2, 2014</a:t>
            </a:r>
          </a:p>
          <a:p>
            <a:pPr marL="169863" indent="-169863" eaLnBrk="1" hangingPunct="1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Do </a:t>
            </a:r>
            <a:r>
              <a:rPr lang="en-US" altLang="en-US" sz="1800" dirty="0">
                <a:solidFill>
                  <a:schemeClr val="tx1"/>
                </a:solidFill>
                <a:latin typeface="Gill Sans MT" panose="020B0502020104020203" pitchFamily="34" charset="0"/>
              </a:rPr>
              <a:t>NOT use </a:t>
            </a:r>
            <a:r>
              <a:rPr lang="en-US" altLang="en-US" sz="18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on or after November 3, 2014</a:t>
            </a:r>
            <a:endParaRPr lang="en-US" altLang="en-US" sz="18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53" y="4221088"/>
            <a:ext cx="1641475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146692" y="3861048"/>
            <a:ext cx="1922169" cy="1839913"/>
            <a:chOff x="2714644" y="4005064"/>
            <a:chExt cx="1922169" cy="183991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750" r="15956"/>
            <a:stretch/>
          </p:blipFill>
          <p:spPr>
            <a:xfrm>
              <a:off x="2714644" y="4005064"/>
              <a:ext cx="1922169" cy="183991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6" name="Freeform 505"/>
            <p:cNvSpPr>
              <a:spLocks noEditPoints="1"/>
            </p:cNvSpPr>
            <p:nvPr/>
          </p:nvSpPr>
          <p:spPr bwMode="auto">
            <a:xfrm rot="16812777">
              <a:off x="3405276" y="4589998"/>
              <a:ext cx="1134959" cy="626422"/>
            </a:xfrm>
            <a:custGeom>
              <a:avLst/>
              <a:gdLst>
                <a:gd name="T0" fmla="*/ 123 w 452"/>
                <a:gd name="T1" fmla="*/ 17 h 285"/>
                <a:gd name="T2" fmla="*/ 335 w 452"/>
                <a:gd name="T3" fmla="*/ 260 h 285"/>
                <a:gd name="T4" fmla="*/ 115 w 452"/>
                <a:gd name="T5" fmla="*/ 281 h 285"/>
                <a:gd name="T6" fmla="*/ 2 w 452"/>
                <a:gd name="T7" fmla="*/ 219 h 285"/>
                <a:gd name="T8" fmla="*/ 82 w 452"/>
                <a:gd name="T9" fmla="*/ 78 h 285"/>
                <a:gd name="T10" fmla="*/ 215 w 452"/>
                <a:gd name="T11" fmla="*/ 18 h 285"/>
                <a:gd name="T12" fmla="*/ 192 w 452"/>
                <a:gd name="T13" fmla="*/ 18 h 285"/>
                <a:gd name="T14" fmla="*/ 146 w 452"/>
                <a:gd name="T15" fmla="*/ 20 h 285"/>
                <a:gd name="T16" fmla="*/ 127 w 452"/>
                <a:gd name="T17" fmla="*/ 24 h 285"/>
                <a:gd name="T18" fmla="*/ 133 w 452"/>
                <a:gd name="T19" fmla="*/ 22 h 285"/>
                <a:gd name="T20" fmla="*/ 216 w 452"/>
                <a:gd name="T21" fmla="*/ 13 h 285"/>
                <a:gd name="T22" fmla="*/ 131 w 452"/>
                <a:gd name="T23" fmla="*/ 18 h 285"/>
                <a:gd name="T24" fmla="*/ 130 w 452"/>
                <a:gd name="T25" fmla="*/ 17 h 285"/>
                <a:gd name="T26" fmla="*/ 174 w 452"/>
                <a:gd name="T27" fmla="*/ 11 h 285"/>
                <a:gd name="T28" fmla="*/ 158 w 452"/>
                <a:gd name="T29" fmla="*/ 12 h 285"/>
                <a:gd name="T30" fmla="*/ 130 w 452"/>
                <a:gd name="T31" fmla="*/ 16 h 285"/>
                <a:gd name="T32" fmla="*/ 130 w 452"/>
                <a:gd name="T33" fmla="*/ 16 h 285"/>
                <a:gd name="T34" fmla="*/ 160 w 452"/>
                <a:gd name="T35" fmla="*/ 10 h 285"/>
                <a:gd name="T36" fmla="*/ 129 w 452"/>
                <a:gd name="T37" fmla="*/ 15 h 285"/>
                <a:gd name="T38" fmla="*/ 125 w 452"/>
                <a:gd name="T39" fmla="*/ 16 h 285"/>
                <a:gd name="T40" fmla="*/ 135 w 452"/>
                <a:gd name="T41" fmla="*/ 13 h 285"/>
                <a:gd name="T42" fmla="*/ 182 w 452"/>
                <a:gd name="T43" fmla="*/ 7 h 285"/>
                <a:gd name="T44" fmla="*/ 254 w 452"/>
                <a:gd name="T45" fmla="*/ 7 h 285"/>
                <a:gd name="T46" fmla="*/ 271 w 452"/>
                <a:gd name="T47" fmla="*/ 8 h 285"/>
                <a:gd name="T48" fmla="*/ 354 w 452"/>
                <a:gd name="T49" fmla="*/ 2 h 285"/>
                <a:gd name="T50" fmla="*/ 360 w 452"/>
                <a:gd name="T51" fmla="*/ 0 h 285"/>
                <a:gd name="T52" fmla="*/ 367 w 452"/>
                <a:gd name="T53" fmla="*/ 1 h 285"/>
                <a:gd name="T54" fmla="*/ 376 w 452"/>
                <a:gd name="T55" fmla="*/ 6 h 285"/>
                <a:gd name="T56" fmla="*/ 377 w 452"/>
                <a:gd name="T57" fmla="*/ 17 h 285"/>
                <a:gd name="T58" fmla="*/ 368 w 452"/>
                <a:gd name="T59" fmla="*/ 23 h 285"/>
                <a:gd name="T60" fmla="*/ 361 w 452"/>
                <a:gd name="T61" fmla="*/ 23 h 285"/>
                <a:gd name="T62" fmla="*/ 354 w 452"/>
                <a:gd name="T63" fmla="*/ 21 h 285"/>
                <a:gd name="T64" fmla="*/ 342 w 452"/>
                <a:gd name="T65" fmla="*/ 29 h 285"/>
                <a:gd name="T66" fmla="*/ 422 w 452"/>
                <a:gd name="T67" fmla="*/ 87 h 285"/>
                <a:gd name="T68" fmla="*/ 156 w 452"/>
                <a:gd name="T69" fmla="*/ 10 h 285"/>
                <a:gd name="T70" fmla="*/ 180 w 452"/>
                <a:gd name="T71" fmla="*/ 8 h 285"/>
                <a:gd name="T72" fmla="*/ 218 w 452"/>
                <a:gd name="T73" fmla="*/ 17 h 285"/>
                <a:gd name="T74" fmla="*/ 335 w 452"/>
                <a:gd name="T75" fmla="*/ 43 h 285"/>
                <a:gd name="T76" fmla="*/ 282 w 452"/>
                <a:gd name="T77" fmla="*/ 25 h 285"/>
                <a:gd name="T78" fmla="*/ 137 w 452"/>
                <a:gd name="T79" fmla="*/ 65 h 285"/>
                <a:gd name="T80" fmla="*/ 17 w 452"/>
                <a:gd name="T81" fmla="*/ 205 h 285"/>
                <a:gd name="T82" fmla="*/ 136 w 452"/>
                <a:gd name="T83" fmla="*/ 266 h 285"/>
                <a:gd name="T84" fmla="*/ 341 w 452"/>
                <a:gd name="T85" fmla="*/ 240 h 285"/>
                <a:gd name="T86" fmla="*/ 123 w 452"/>
                <a:gd name="T87" fmla="*/ 16 h 285"/>
                <a:gd name="T88" fmla="*/ 123 w 452"/>
                <a:gd name="T89" fmla="*/ 19 h 285"/>
                <a:gd name="T90" fmla="*/ 124 w 452"/>
                <a:gd name="T91" fmla="*/ 19 h 285"/>
                <a:gd name="T92" fmla="*/ 124 w 452"/>
                <a:gd name="T93" fmla="*/ 17 h 285"/>
                <a:gd name="T94" fmla="*/ 248 w 452"/>
                <a:gd name="T95" fmla="*/ 5 h 285"/>
                <a:gd name="T96" fmla="*/ 124 w 452"/>
                <a:gd name="T97" fmla="*/ 22 h 285"/>
                <a:gd name="T98" fmla="*/ 123 w 452"/>
                <a:gd name="T99" fmla="*/ 22 h 285"/>
                <a:gd name="T100" fmla="*/ 124 w 452"/>
                <a:gd name="T101" fmla="*/ 16 h 285"/>
                <a:gd name="T102" fmla="*/ 125 w 452"/>
                <a:gd name="T103" fmla="*/ 19 h 285"/>
                <a:gd name="T104" fmla="*/ 161 w 452"/>
                <a:gd name="T105" fmla="*/ 18 h 285"/>
                <a:gd name="T106" fmla="*/ 187 w 452"/>
                <a:gd name="T107" fmla="*/ 18 h 285"/>
                <a:gd name="T108" fmla="*/ 125 w 452"/>
                <a:gd name="T109" fmla="*/ 25 h 285"/>
                <a:gd name="T110" fmla="*/ 123 w 452"/>
                <a:gd name="T111" fmla="*/ 17 h 285"/>
                <a:gd name="T112" fmla="*/ 312 w 452"/>
                <a:gd name="T113" fmla="*/ 35 h 285"/>
                <a:gd name="T114" fmla="*/ 131 w 452"/>
                <a:gd name="T115" fmla="*/ 26 h 285"/>
                <a:gd name="T116" fmla="*/ 121 w 452"/>
                <a:gd name="T117" fmla="*/ 25 h 285"/>
                <a:gd name="T118" fmla="*/ 121 w 452"/>
                <a:gd name="T119" fmla="*/ 23 h 285"/>
                <a:gd name="T120" fmla="*/ 121 w 452"/>
                <a:gd name="T121" fmla="*/ 18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52" h="285">
                  <a:moveTo>
                    <a:pt x="126" y="23"/>
                  </a:moveTo>
                  <a:cubicBezTo>
                    <a:pt x="126" y="24"/>
                    <a:pt x="125" y="23"/>
                    <a:pt x="125" y="24"/>
                  </a:cubicBezTo>
                  <a:cubicBezTo>
                    <a:pt x="125" y="23"/>
                    <a:pt x="125" y="23"/>
                    <a:pt x="126" y="23"/>
                  </a:cubicBezTo>
                  <a:close/>
                  <a:moveTo>
                    <a:pt x="123" y="17"/>
                  </a:moveTo>
                  <a:cubicBezTo>
                    <a:pt x="123" y="17"/>
                    <a:pt x="123" y="17"/>
                    <a:pt x="123" y="17"/>
                  </a:cubicBezTo>
                  <a:cubicBezTo>
                    <a:pt x="123" y="17"/>
                    <a:pt x="123" y="17"/>
                    <a:pt x="123" y="17"/>
                  </a:cubicBezTo>
                  <a:cubicBezTo>
                    <a:pt x="124" y="17"/>
                    <a:pt x="123" y="17"/>
                    <a:pt x="123" y="17"/>
                  </a:cubicBezTo>
                  <a:close/>
                  <a:moveTo>
                    <a:pt x="449" y="171"/>
                  </a:moveTo>
                  <a:cubicBezTo>
                    <a:pt x="446" y="182"/>
                    <a:pt x="441" y="191"/>
                    <a:pt x="435" y="199"/>
                  </a:cubicBezTo>
                  <a:cubicBezTo>
                    <a:pt x="423" y="216"/>
                    <a:pt x="407" y="229"/>
                    <a:pt x="389" y="238"/>
                  </a:cubicBezTo>
                  <a:cubicBezTo>
                    <a:pt x="380" y="243"/>
                    <a:pt x="370" y="246"/>
                    <a:pt x="361" y="250"/>
                  </a:cubicBezTo>
                  <a:cubicBezTo>
                    <a:pt x="353" y="253"/>
                    <a:pt x="344" y="257"/>
                    <a:pt x="335" y="260"/>
                  </a:cubicBezTo>
                  <a:cubicBezTo>
                    <a:pt x="317" y="266"/>
                    <a:pt x="296" y="272"/>
                    <a:pt x="278" y="276"/>
                  </a:cubicBezTo>
                  <a:cubicBezTo>
                    <a:pt x="273" y="277"/>
                    <a:pt x="268" y="278"/>
                    <a:pt x="262" y="279"/>
                  </a:cubicBezTo>
                  <a:cubicBezTo>
                    <a:pt x="250" y="281"/>
                    <a:pt x="236" y="283"/>
                    <a:pt x="223" y="284"/>
                  </a:cubicBezTo>
                  <a:cubicBezTo>
                    <a:pt x="210" y="285"/>
                    <a:pt x="197" y="285"/>
                    <a:pt x="186" y="285"/>
                  </a:cubicBezTo>
                  <a:cubicBezTo>
                    <a:pt x="170" y="285"/>
                    <a:pt x="152" y="285"/>
                    <a:pt x="135" y="283"/>
                  </a:cubicBezTo>
                  <a:cubicBezTo>
                    <a:pt x="128" y="283"/>
                    <a:pt x="121" y="282"/>
                    <a:pt x="115" y="281"/>
                  </a:cubicBezTo>
                  <a:cubicBezTo>
                    <a:pt x="112" y="281"/>
                    <a:pt x="109" y="281"/>
                    <a:pt x="106" y="281"/>
                  </a:cubicBezTo>
                  <a:cubicBezTo>
                    <a:pt x="95" y="279"/>
                    <a:pt x="83" y="277"/>
                    <a:pt x="72" y="274"/>
                  </a:cubicBezTo>
                  <a:cubicBezTo>
                    <a:pt x="65" y="272"/>
                    <a:pt x="60" y="271"/>
                    <a:pt x="54" y="269"/>
                  </a:cubicBezTo>
                  <a:cubicBezTo>
                    <a:pt x="45" y="265"/>
                    <a:pt x="34" y="260"/>
                    <a:pt x="23" y="252"/>
                  </a:cubicBezTo>
                  <a:cubicBezTo>
                    <a:pt x="18" y="248"/>
                    <a:pt x="14" y="243"/>
                    <a:pt x="10" y="238"/>
                  </a:cubicBezTo>
                  <a:cubicBezTo>
                    <a:pt x="6" y="232"/>
                    <a:pt x="3" y="226"/>
                    <a:pt x="2" y="219"/>
                  </a:cubicBezTo>
                  <a:cubicBezTo>
                    <a:pt x="0" y="213"/>
                    <a:pt x="0" y="206"/>
                    <a:pt x="0" y="200"/>
                  </a:cubicBezTo>
                  <a:cubicBezTo>
                    <a:pt x="0" y="197"/>
                    <a:pt x="0" y="194"/>
                    <a:pt x="1" y="190"/>
                  </a:cubicBezTo>
                  <a:cubicBezTo>
                    <a:pt x="2" y="179"/>
                    <a:pt x="7" y="165"/>
                    <a:pt x="13" y="155"/>
                  </a:cubicBezTo>
                  <a:cubicBezTo>
                    <a:pt x="15" y="150"/>
                    <a:pt x="18" y="145"/>
                    <a:pt x="22" y="140"/>
                  </a:cubicBezTo>
                  <a:cubicBezTo>
                    <a:pt x="29" y="129"/>
                    <a:pt x="37" y="119"/>
                    <a:pt x="44" y="112"/>
                  </a:cubicBezTo>
                  <a:cubicBezTo>
                    <a:pt x="53" y="102"/>
                    <a:pt x="69" y="88"/>
                    <a:pt x="82" y="78"/>
                  </a:cubicBezTo>
                  <a:cubicBezTo>
                    <a:pt x="83" y="77"/>
                    <a:pt x="83" y="77"/>
                    <a:pt x="84" y="77"/>
                  </a:cubicBezTo>
                  <a:cubicBezTo>
                    <a:pt x="94" y="70"/>
                    <a:pt x="104" y="62"/>
                    <a:pt x="114" y="57"/>
                  </a:cubicBezTo>
                  <a:cubicBezTo>
                    <a:pt x="116" y="56"/>
                    <a:pt x="116" y="56"/>
                    <a:pt x="117" y="55"/>
                  </a:cubicBezTo>
                  <a:cubicBezTo>
                    <a:pt x="131" y="47"/>
                    <a:pt x="131" y="47"/>
                    <a:pt x="131" y="47"/>
                  </a:cubicBezTo>
                  <a:cubicBezTo>
                    <a:pt x="152" y="38"/>
                    <a:pt x="167" y="32"/>
                    <a:pt x="186" y="26"/>
                  </a:cubicBezTo>
                  <a:cubicBezTo>
                    <a:pt x="195" y="23"/>
                    <a:pt x="205" y="20"/>
                    <a:pt x="215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15" y="18"/>
                    <a:pt x="215" y="18"/>
                    <a:pt x="215" y="18"/>
                  </a:cubicBezTo>
                  <a:cubicBezTo>
                    <a:pt x="212" y="18"/>
                    <a:pt x="210" y="18"/>
                    <a:pt x="207" y="18"/>
                  </a:cubicBezTo>
                  <a:cubicBezTo>
                    <a:pt x="204" y="18"/>
                    <a:pt x="204" y="18"/>
                    <a:pt x="199" y="18"/>
                  </a:cubicBezTo>
                  <a:cubicBezTo>
                    <a:pt x="195" y="18"/>
                    <a:pt x="196" y="18"/>
                    <a:pt x="192" y="18"/>
                  </a:cubicBezTo>
                  <a:cubicBezTo>
                    <a:pt x="192" y="18"/>
                    <a:pt x="188" y="18"/>
                    <a:pt x="187" y="18"/>
                  </a:cubicBezTo>
                  <a:cubicBezTo>
                    <a:pt x="187" y="18"/>
                    <a:pt x="188" y="18"/>
                    <a:pt x="187" y="18"/>
                  </a:cubicBezTo>
                  <a:cubicBezTo>
                    <a:pt x="184" y="18"/>
                    <a:pt x="174" y="19"/>
                    <a:pt x="168" y="19"/>
                  </a:cubicBezTo>
                  <a:cubicBezTo>
                    <a:pt x="161" y="20"/>
                    <a:pt x="153" y="21"/>
                    <a:pt x="145" y="22"/>
                  </a:cubicBezTo>
                  <a:cubicBezTo>
                    <a:pt x="153" y="20"/>
                    <a:pt x="159" y="19"/>
                    <a:pt x="161" y="19"/>
                  </a:cubicBezTo>
                  <a:cubicBezTo>
                    <a:pt x="157" y="19"/>
                    <a:pt x="151" y="20"/>
                    <a:pt x="146" y="20"/>
                  </a:cubicBezTo>
                  <a:cubicBezTo>
                    <a:pt x="137" y="22"/>
                    <a:pt x="137" y="22"/>
                    <a:pt x="137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2" y="23"/>
                    <a:pt x="132" y="23"/>
                    <a:pt x="132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0" y="23"/>
                    <a:pt x="128" y="23"/>
                    <a:pt x="127" y="24"/>
                  </a:cubicBezTo>
                  <a:cubicBezTo>
                    <a:pt x="127" y="24"/>
                    <a:pt x="127" y="24"/>
                    <a:pt x="127" y="24"/>
                  </a:cubicBezTo>
                  <a:cubicBezTo>
                    <a:pt x="125" y="24"/>
                    <a:pt x="123" y="25"/>
                    <a:pt x="122" y="25"/>
                  </a:cubicBezTo>
                  <a:cubicBezTo>
                    <a:pt x="125" y="24"/>
                    <a:pt x="128" y="23"/>
                    <a:pt x="131" y="22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1" y="22"/>
                    <a:pt x="131" y="22"/>
                    <a:pt x="131" y="22"/>
                  </a:cubicBezTo>
                  <a:cubicBezTo>
                    <a:pt x="133" y="22"/>
                    <a:pt x="133" y="22"/>
                    <a:pt x="133" y="22"/>
                  </a:cubicBezTo>
                  <a:cubicBezTo>
                    <a:pt x="137" y="21"/>
                    <a:pt x="142" y="21"/>
                    <a:pt x="147" y="20"/>
                  </a:cubicBezTo>
                  <a:cubicBezTo>
                    <a:pt x="156" y="19"/>
                    <a:pt x="166" y="18"/>
                    <a:pt x="173" y="17"/>
                  </a:cubicBezTo>
                  <a:cubicBezTo>
                    <a:pt x="182" y="16"/>
                    <a:pt x="187" y="16"/>
                    <a:pt x="182" y="15"/>
                  </a:cubicBezTo>
                  <a:cubicBezTo>
                    <a:pt x="171" y="16"/>
                    <a:pt x="161" y="17"/>
                    <a:pt x="150" y="18"/>
                  </a:cubicBezTo>
                  <a:cubicBezTo>
                    <a:pt x="148" y="18"/>
                    <a:pt x="146" y="18"/>
                    <a:pt x="149" y="18"/>
                  </a:cubicBezTo>
                  <a:cubicBezTo>
                    <a:pt x="171" y="14"/>
                    <a:pt x="197" y="13"/>
                    <a:pt x="216" y="13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31" y="13"/>
                    <a:pt x="231" y="13"/>
                    <a:pt x="231" y="13"/>
                  </a:cubicBezTo>
                  <a:cubicBezTo>
                    <a:pt x="230" y="13"/>
                    <a:pt x="229" y="13"/>
                    <a:pt x="229" y="13"/>
                  </a:cubicBezTo>
                  <a:cubicBezTo>
                    <a:pt x="207" y="12"/>
                    <a:pt x="190" y="11"/>
                    <a:pt x="167" y="13"/>
                  </a:cubicBezTo>
                  <a:cubicBezTo>
                    <a:pt x="164" y="13"/>
                    <a:pt x="161" y="13"/>
                    <a:pt x="158" y="14"/>
                  </a:cubicBezTo>
                  <a:cubicBezTo>
                    <a:pt x="151" y="14"/>
                    <a:pt x="140" y="16"/>
                    <a:pt x="131" y="18"/>
                  </a:cubicBezTo>
                  <a:cubicBezTo>
                    <a:pt x="130" y="18"/>
                    <a:pt x="130" y="18"/>
                    <a:pt x="130" y="18"/>
                  </a:cubicBezTo>
                  <a:cubicBezTo>
                    <a:pt x="130" y="18"/>
                    <a:pt x="130" y="18"/>
                    <a:pt x="130" y="18"/>
                  </a:cubicBezTo>
                  <a:cubicBezTo>
                    <a:pt x="130" y="18"/>
                    <a:pt x="130" y="18"/>
                    <a:pt x="130" y="18"/>
                  </a:cubicBezTo>
                  <a:cubicBezTo>
                    <a:pt x="129" y="18"/>
                    <a:pt x="127" y="19"/>
                    <a:pt x="126" y="19"/>
                  </a:cubicBezTo>
                  <a:cubicBezTo>
                    <a:pt x="127" y="18"/>
                    <a:pt x="128" y="18"/>
                    <a:pt x="129" y="18"/>
                  </a:cubicBezTo>
                  <a:cubicBezTo>
                    <a:pt x="130" y="18"/>
                    <a:pt x="130" y="17"/>
                    <a:pt x="130" y="17"/>
                  </a:cubicBezTo>
                  <a:cubicBezTo>
                    <a:pt x="130" y="17"/>
                    <a:pt x="130" y="17"/>
                    <a:pt x="130" y="17"/>
                  </a:cubicBezTo>
                  <a:cubicBezTo>
                    <a:pt x="134" y="17"/>
                    <a:pt x="134" y="17"/>
                    <a:pt x="134" y="17"/>
                  </a:cubicBezTo>
                  <a:cubicBezTo>
                    <a:pt x="138" y="16"/>
                    <a:pt x="142" y="15"/>
                    <a:pt x="146" y="15"/>
                  </a:cubicBezTo>
                  <a:cubicBezTo>
                    <a:pt x="155" y="13"/>
                    <a:pt x="164" y="12"/>
                    <a:pt x="172" y="12"/>
                  </a:cubicBezTo>
                  <a:cubicBezTo>
                    <a:pt x="175" y="11"/>
                    <a:pt x="175" y="11"/>
                    <a:pt x="169" y="11"/>
                  </a:cubicBezTo>
                  <a:cubicBezTo>
                    <a:pt x="171" y="11"/>
                    <a:pt x="172" y="11"/>
                    <a:pt x="174" y="11"/>
                  </a:cubicBezTo>
                  <a:cubicBezTo>
                    <a:pt x="174" y="11"/>
                    <a:pt x="174" y="11"/>
                    <a:pt x="173" y="11"/>
                  </a:cubicBezTo>
                  <a:cubicBezTo>
                    <a:pt x="182" y="10"/>
                    <a:pt x="183" y="10"/>
                    <a:pt x="192" y="10"/>
                  </a:cubicBezTo>
                  <a:cubicBezTo>
                    <a:pt x="194" y="10"/>
                    <a:pt x="194" y="9"/>
                    <a:pt x="193" y="9"/>
                  </a:cubicBezTo>
                  <a:cubicBezTo>
                    <a:pt x="186" y="10"/>
                    <a:pt x="179" y="10"/>
                    <a:pt x="172" y="10"/>
                  </a:cubicBezTo>
                  <a:cubicBezTo>
                    <a:pt x="168" y="11"/>
                    <a:pt x="165" y="11"/>
                    <a:pt x="162" y="12"/>
                  </a:cubicBezTo>
                  <a:cubicBezTo>
                    <a:pt x="160" y="12"/>
                    <a:pt x="160" y="12"/>
                    <a:pt x="158" y="12"/>
                  </a:cubicBezTo>
                  <a:cubicBezTo>
                    <a:pt x="156" y="12"/>
                    <a:pt x="153" y="13"/>
                    <a:pt x="151" y="13"/>
                  </a:cubicBezTo>
                  <a:cubicBezTo>
                    <a:pt x="146" y="13"/>
                    <a:pt x="146" y="13"/>
                    <a:pt x="146" y="13"/>
                  </a:cubicBezTo>
                  <a:cubicBezTo>
                    <a:pt x="141" y="14"/>
                    <a:pt x="137" y="15"/>
                    <a:pt x="133" y="16"/>
                  </a:cubicBezTo>
                  <a:cubicBezTo>
                    <a:pt x="131" y="16"/>
                    <a:pt x="131" y="16"/>
                    <a:pt x="131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29" y="16"/>
                    <a:pt x="129" y="16"/>
                  </a:cubicBezTo>
                  <a:cubicBezTo>
                    <a:pt x="129" y="16"/>
                    <a:pt x="128" y="16"/>
                    <a:pt x="128" y="16"/>
                  </a:cubicBezTo>
                  <a:cubicBezTo>
                    <a:pt x="128" y="16"/>
                    <a:pt x="128" y="16"/>
                    <a:pt x="129" y="16"/>
                  </a:cubicBezTo>
                  <a:cubicBezTo>
                    <a:pt x="129" y="16"/>
                    <a:pt x="129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32" y="15"/>
                    <a:pt x="132" y="15"/>
                    <a:pt x="132" y="15"/>
                  </a:cubicBezTo>
                  <a:cubicBezTo>
                    <a:pt x="139" y="14"/>
                    <a:pt x="139" y="14"/>
                    <a:pt x="139" y="14"/>
                  </a:cubicBezTo>
                  <a:cubicBezTo>
                    <a:pt x="148" y="12"/>
                    <a:pt x="156" y="11"/>
                    <a:pt x="163" y="11"/>
                  </a:cubicBezTo>
                  <a:cubicBezTo>
                    <a:pt x="165" y="10"/>
                    <a:pt x="162" y="10"/>
                    <a:pt x="160" y="10"/>
                  </a:cubicBezTo>
                  <a:cubicBezTo>
                    <a:pt x="156" y="11"/>
                    <a:pt x="152" y="11"/>
                    <a:pt x="148" y="12"/>
                  </a:cubicBezTo>
                  <a:cubicBezTo>
                    <a:pt x="146" y="12"/>
                    <a:pt x="149" y="12"/>
                    <a:pt x="147" y="12"/>
                  </a:cubicBezTo>
                  <a:cubicBezTo>
                    <a:pt x="142" y="13"/>
                    <a:pt x="137" y="14"/>
                    <a:pt x="132" y="15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5"/>
                    <a:pt x="129" y="15"/>
                    <a:pt x="129" y="15"/>
                  </a:cubicBezTo>
                  <a:cubicBezTo>
                    <a:pt x="129" y="15"/>
                    <a:pt x="128" y="15"/>
                    <a:pt x="129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7" y="16"/>
                    <a:pt x="126" y="15"/>
                    <a:pt x="125" y="16"/>
                  </a:cubicBezTo>
                  <a:cubicBezTo>
                    <a:pt x="125" y="15"/>
                    <a:pt x="126" y="15"/>
                    <a:pt x="127" y="15"/>
                  </a:cubicBezTo>
                  <a:cubicBezTo>
                    <a:pt x="128" y="15"/>
                    <a:pt x="127" y="15"/>
                    <a:pt x="127" y="15"/>
                  </a:cubicBezTo>
                  <a:cubicBezTo>
                    <a:pt x="128" y="15"/>
                    <a:pt x="128" y="15"/>
                    <a:pt x="128" y="15"/>
                  </a:cubicBezTo>
                  <a:cubicBezTo>
                    <a:pt x="129" y="15"/>
                    <a:pt x="129" y="14"/>
                    <a:pt x="129" y="14"/>
                  </a:cubicBezTo>
                  <a:cubicBezTo>
                    <a:pt x="129" y="14"/>
                    <a:pt x="129" y="14"/>
                    <a:pt x="130" y="14"/>
                  </a:cubicBezTo>
                  <a:cubicBezTo>
                    <a:pt x="135" y="13"/>
                    <a:pt x="135" y="13"/>
                    <a:pt x="135" y="13"/>
                  </a:cubicBezTo>
                  <a:cubicBezTo>
                    <a:pt x="140" y="12"/>
                    <a:pt x="143" y="11"/>
                    <a:pt x="149" y="11"/>
                  </a:cubicBezTo>
                  <a:cubicBezTo>
                    <a:pt x="150" y="10"/>
                    <a:pt x="150" y="10"/>
                    <a:pt x="153" y="10"/>
                  </a:cubicBezTo>
                  <a:cubicBezTo>
                    <a:pt x="154" y="9"/>
                    <a:pt x="149" y="10"/>
                    <a:pt x="152" y="9"/>
                  </a:cubicBezTo>
                  <a:cubicBezTo>
                    <a:pt x="155" y="9"/>
                    <a:pt x="152" y="10"/>
                    <a:pt x="154" y="9"/>
                  </a:cubicBezTo>
                  <a:cubicBezTo>
                    <a:pt x="157" y="9"/>
                    <a:pt x="158" y="9"/>
                    <a:pt x="160" y="8"/>
                  </a:cubicBezTo>
                  <a:cubicBezTo>
                    <a:pt x="167" y="8"/>
                    <a:pt x="174" y="7"/>
                    <a:pt x="182" y="7"/>
                  </a:cubicBezTo>
                  <a:cubicBezTo>
                    <a:pt x="184" y="6"/>
                    <a:pt x="178" y="7"/>
                    <a:pt x="181" y="6"/>
                  </a:cubicBezTo>
                  <a:cubicBezTo>
                    <a:pt x="184" y="6"/>
                    <a:pt x="194" y="6"/>
                    <a:pt x="197" y="5"/>
                  </a:cubicBezTo>
                  <a:cubicBezTo>
                    <a:pt x="205" y="5"/>
                    <a:pt x="210" y="5"/>
                    <a:pt x="219" y="6"/>
                  </a:cubicBezTo>
                  <a:cubicBezTo>
                    <a:pt x="223" y="6"/>
                    <a:pt x="220" y="5"/>
                    <a:pt x="221" y="5"/>
                  </a:cubicBezTo>
                  <a:cubicBezTo>
                    <a:pt x="227" y="5"/>
                    <a:pt x="231" y="6"/>
                    <a:pt x="237" y="6"/>
                  </a:cubicBezTo>
                  <a:cubicBezTo>
                    <a:pt x="241" y="6"/>
                    <a:pt x="248" y="7"/>
                    <a:pt x="254" y="7"/>
                  </a:cubicBezTo>
                  <a:cubicBezTo>
                    <a:pt x="254" y="7"/>
                    <a:pt x="250" y="7"/>
                    <a:pt x="247" y="6"/>
                  </a:cubicBezTo>
                  <a:cubicBezTo>
                    <a:pt x="249" y="6"/>
                    <a:pt x="255" y="7"/>
                    <a:pt x="257" y="8"/>
                  </a:cubicBezTo>
                  <a:cubicBezTo>
                    <a:pt x="259" y="8"/>
                    <a:pt x="262" y="8"/>
                    <a:pt x="264" y="9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4" y="9"/>
                    <a:pt x="264" y="9"/>
                    <a:pt x="264" y="9"/>
                  </a:cubicBezTo>
                  <a:cubicBezTo>
                    <a:pt x="266" y="8"/>
                    <a:pt x="269" y="8"/>
                    <a:pt x="271" y="8"/>
                  </a:cubicBezTo>
                  <a:cubicBezTo>
                    <a:pt x="280" y="6"/>
                    <a:pt x="288" y="5"/>
                    <a:pt x="299" y="5"/>
                  </a:cubicBezTo>
                  <a:cubicBezTo>
                    <a:pt x="306" y="4"/>
                    <a:pt x="313" y="3"/>
                    <a:pt x="322" y="3"/>
                  </a:cubicBezTo>
                  <a:cubicBezTo>
                    <a:pt x="327" y="2"/>
                    <a:pt x="332" y="2"/>
                    <a:pt x="336" y="2"/>
                  </a:cubicBezTo>
                  <a:cubicBezTo>
                    <a:pt x="343" y="2"/>
                    <a:pt x="343" y="2"/>
                    <a:pt x="343" y="2"/>
                  </a:cubicBezTo>
                  <a:cubicBezTo>
                    <a:pt x="352" y="2"/>
                    <a:pt x="352" y="2"/>
                    <a:pt x="352" y="2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4" y="2"/>
                    <a:pt x="354" y="2"/>
                    <a:pt x="354" y="2"/>
                  </a:cubicBezTo>
                  <a:cubicBezTo>
                    <a:pt x="355" y="1"/>
                    <a:pt x="355" y="1"/>
                    <a:pt x="355" y="2"/>
                  </a:cubicBezTo>
                  <a:cubicBezTo>
                    <a:pt x="356" y="1"/>
                    <a:pt x="358" y="2"/>
                    <a:pt x="359" y="1"/>
                  </a:cubicBezTo>
                  <a:cubicBezTo>
                    <a:pt x="359" y="1"/>
                    <a:pt x="359" y="0"/>
                    <a:pt x="360" y="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61" y="1"/>
                    <a:pt x="362" y="1"/>
                    <a:pt x="363" y="1"/>
                  </a:cubicBezTo>
                  <a:cubicBezTo>
                    <a:pt x="363" y="0"/>
                    <a:pt x="363" y="0"/>
                    <a:pt x="363" y="0"/>
                  </a:cubicBezTo>
                  <a:cubicBezTo>
                    <a:pt x="364" y="0"/>
                    <a:pt x="364" y="1"/>
                    <a:pt x="365" y="0"/>
                  </a:cubicBezTo>
                  <a:cubicBezTo>
                    <a:pt x="365" y="0"/>
                    <a:pt x="365" y="0"/>
                    <a:pt x="366" y="0"/>
                  </a:cubicBezTo>
                  <a:cubicBezTo>
                    <a:pt x="366" y="0"/>
                    <a:pt x="367" y="1"/>
                    <a:pt x="367" y="1"/>
                  </a:cubicBezTo>
                  <a:cubicBezTo>
                    <a:pt x="367" y="1"/>
                    <a:pt x="367" y="1"/>
                    <a:pt x="367" y="1"/>
                  </a:cubicBezTo>
                  <a:cubicBezTo>
                    <a:pt x="367" y="1"/>
                    <a:pt x="369" y="2"/>
                    <a:pt x="370" y="2"/>
                  </a:cubicBezTo>
                  <a:cubicBezTo>
                    <a:pt x="370" y="2"/>
                    <a:pt x="370" y="2"/>
                    <a:pt x="371" y="2"/>
                  </a:cubicBezTo>
                  <a:cubicBezTo>
                    <a:pt x="372" y="2"/>
                    <a:pt x="373" y="3"/>
                    <a:pt x="374" y="4"/>
                  </a:cubicBezTo>
                  <a:cubicBezTo>
                    <a:pt x="374" y="4"/>
                    <a:pt x="374" y="4"/>
                    <a:pt x="374" y="4"/>
                  </a:cubicBezTo>
                  <a:cubicBezTo>
                    <a:pt x="374" y="4"/>
                    <a:pt x="375" y="5"/>
                    <a:pt x="375" y="5"/>
                  </a:cubicBezTo>
                  <a:cubicBezTo>
                    <a:pt x="375" y="5"/>
                    <a:pt x="376" y="5"/>
                    <a:pt x="376" y="6"/>
                  </a:cubicBezTo>
                  <a:cubicBezTo>
                    <a:pt x="376" y="6"/>
                    <a:pt x="376" y="7"/>
                    <a:pt x="376" y="7"/>
                  </a:cubicBezTo>
                  <a:cubicBezTo>
                    <a:pt x="377" y="7"/>
                    <a:pt x="377" y="8"/>
                    <a:pt x="377" y="8"/>
                  </a:cubicBezTo>
                  <a:cubicBezTo>
                    <a:pt x="377" y="9"/>
                    <a:pt x="377" y="10"/>
                    <a:pt x="378" y="10"/>
                  </a:cubicBezTo>
                  <a:cubicBezTo>
                    <a:pt x="378" y="11"/>
                    <a:pt x="378" y="13"/>
                    <a:pt x="378" y="14"/>
                  </a:cubicBezTo>
                  <a:cubicBezTo>
                    <a:pt x="378" y="14"/>
                    <a:pt x="378" y="14"/>
                    <a:pt x="378" y="14"/>
                  </a:cubicBezTo>
                  <a:cubicBezTo>
                    <a:pt x="377" y="15"/>
                    <a:pt x="377" y="16"/>
                    <a:pt x="377" y="17"/>
                  </a:cubicBezTo>
                  <a:cubicBezTo>
                    <a:pt x="377" y="17"/>
                    <a:pt x="377" y="17"/>
                    <a:pt x="377" y="17"/>
                  </a:cubicBezTo>
                  <a:cubicBezTo>
                    <a:pt x="376" y="17"/>
                    <a:pt x="376" y="18"/>
                    <a:pt x="376" y="18"/>
                  </a:cubicBezTo>
                  <a:cubicBezTo>
                    <a:pt x="374" y="19"/>
                    <a:pt x="374" y="20"/>
                    <a:pt x="372" y="21"/>
                  </a:cubicBezTo>
                  <a:cubicBezTo>
                    <a:pt x="372" y="21"/>
                    <a:pt x="372" y="21"/>
                    <a:pt x="372" y="21"/>
                  </a:cubicBezTo>
                  <a:cubicBezTo>
                    <a:pt x="371" y="22"/>
                    <a:pt x="371" y="22"/>
                    <a:pt x="370" y="22"/>
                  </a:cubicBezTo>
                  <a:cubicBezTo>
                    <a:pt x="370" y="23"/>
                    <a:pt x="369" y="23"/>
                    <a:pt x="368" y="23"/>
                  </a:cubicBezTo>
                  <a:cubicBezTo>
                    <a:pt x="368" y="23"/>
                    <a:pt x="368" y="23"/>
                    <a:pt x="367" y="23"/>
                  </a:cubicBezTo>
                  <a:cubicBezTo>
                    <a:pt x="367" y="23"/>
                    <a:pt x="366" y="23"/>
                    <a:pt x="366" y="24"/>
                  </a:cubicBezTo>
                  <a:cubicBezTo>
                    <a:pt x="365" y="24"/>
                    <a:pt x="365" y="23"/>
                    <a:pt x="364" y="23"/>
                  </a:cubicBezTo>
                  <a:cubicBezTo>
                    <a:pt x="364" y="23"/>
                    <a:pt x="363" y="24"/>
                    <a:pt x="363" y="24"/>
                  </a:cubicBezTo>
                  <a:cubicBezTo>
                    <a:pt x="363" y="24"/>
                    <a:pt x="362" y="23"/>
                    <a:pt x="362" y="23"/>
                  </a:cubicBezTo>
                  <a:cubicBezTo>
                    <a:pt x="361" y="23"/>
                    <a:pt x="361" y="23"/>
                    <a:pt x="361" y="23"/>
                  </a:cubicBezTo>
                  <a:cubicBezTo>
                    <a:pt x="361" y="22"/>
                    <a:pt x="361" y="22"/>
                    <a:pt x="360" y="22"/>
                  </a:cubicBezTo>
                  <a:cubicBezTo>
                    <a:pt x="359" y="21"/>
                    <a:pt x="359" y="23"/>
                    <a:pt x="358" y="22"/>
                  </a:cubicBezTo>
                  <a:cubicBezTo>
                    <a:pt x="358" y="21"/>
                    <a:pt x="356" y="22"/>
                    <a:pt x="356" y="22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4" y="21"/>
                    <a:pt x="354" y="21"/>
                    <a:pt x="354" y="21"/>
                  </a:cubicBezTo>
                  <a:cubicBezTo>
                    <a:pt x="351" y="21"/>
                    <a:pt x="351" y="21"/>
                    <a:pt x="351" y="21"/>
                  </a:cubicBezTo>
                  <a:cubicBezTo>
                    <a:pt x="341" y="21"/>
                    <a:pt x="332" y="22"/>
                    <a:pt x="325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4" y="22"/>
                    <a:pt x="324" y="22"/>
                    <a:pt x="324" y="22"/>
                  </a:cubicBezTo>
                  <a:cubicBezTo>
                    <a:pt x="329" y="24"/>
                    <a:pt x="335" y="26"/>
                    <a:pt x="342" y="29"/>
                  </a:cubicBezTo>
                  <a:cubicBezTo>
                    <a:pt x="350" y="33"/>
                    <a:pt x="358" y="37"/>
                    <a:pt x="361" y="38"/>
                  </a:cubicBezTo>
                  <a:cubicBezTo>
                    <a:pt x="364" y="40"/>
                    <a:pt x="360" y="38"/>
                    <a:pt x="362" y="39"/>
                  </a:cubicBezTo>
                  <a:cubicBezTo>
                    <a:pt x="366" y="41"/>
                    <a:pt x="372" y="45"/>
                    <a:pt x="375" y="46"/>
                  </a:cubicBezTo>
                  <a:cubicBezTo>
                    <a:pt x="385" y="53"/>
                    <a:pt x="395" y="61"/>
                    <a:pt x="402" y="67"/>
                  </a:cubicBezTo>
                  <a:cubicBezTo>
                    <a:pt x="404" y="69"/>
                    <a:pt x="407" y="71"/>
                    <a:pt x="408" y="72"/>
                  </a:cubicBezTo>
                  <a:cubicBezTo>
                    <a:pt x="412" y="75"/>
                    <a:pt x="418" y="82"/>
                    <a:pt x="422" y="87"/>
                  </a:cubicBezTo>
                  <a:cubicBezTo>
                    <a:pt x="428" y="94"/>
                    <a:pt x="434" y="102"/>
                    <a:pt x="439" y="111"/>
                  </a:cubicBezTo>
                  <a:cubicBezTo>
                    <a:pt x="444" y="120"/>
                    <a:pt x="448" y="129"/>
                    <a:pt x="450" y="140"/>
                  </a:cubicBezTo>
                  <a:cubicBezTo>
                    <a:pt x="452" y="150"/>
                    <a:pt x="452" y="161"/>
                    <a:pt x="449" y="171"/>
                  </a:cubicBezTo>
                  <a:close/>
                  <a:moveTo>
                    <a:pt x="178" y="8"/>
                  </a:moveTo>
                  <a:cubicBezTo>
                    <a:pt x="173" y="8"/>
                    <a:pt x="171" y="8"/>
                    <a:pt x="163" y="9"/>
                  </a:cubicBezTo>
                  <a:cubicBezTo>
                    <a:pt x="161" y="9"/>
                    <a:pt x="160" y="9"/>
                    <a:pt x="156" y="10"/>
                  </a:cubicBezTo>
                  <a:cubicBezTo>
                    <a:pt x="155" y="10"/>
                    <a:pt x="146" y="11"/>
                    <a:pt x="146" y="12"/>
                  </a:cubicBezTo>
                  <a:cubicBezTo>
                    <a:pt x="151" y="11"/>
                    <a:pt x="154" y="11"/>
                    <a:pt x="157" y="10"/>
                  </a:cubicBezTo>
                  <a:cubicBezTo>
                    <a:pt x="159" y="10"/>
                    <a:pt x="157" y="10"/>
                    <a:pt x="158" y="10"/>
                  </a:cubicBezTo>
                  <a:cubicBezTo>
                    <a:pt x="163" y="10"/>
                    <a:pt x="172" y="8"/>
                    <a:pt x="179" y="8"/>
                  </a:cubicBezTo>
                  <a:cubicBezTo>
                    <a:pt x="180" y="8"/>
                    <a:pt x="177" y="8"/>
                    <a:pt x="178" y="8"/>
                  </a:cubicBezTo>
                  <a:close/>
                  <a:moveTo>
                    <a:pt x="180" y="8"/>
                  </a:moveTo>
                  <a:cubicBezTo>
                    <a:pt x="181" y="8"/>
                    <a:pt x="181" y="8"/>
                    <a:pt x="181" y="8"/>
                  </a:cubicBezTo>
                  <a:cubicBezTo>
                    <a:pt x="186" y="8"/>
                    <a:pt x="182" y="7"/>
                    <a:pt x="180" y="8"/>
                  </a:cubicBezTo>
                  <a:close/>
                  <a:moveTo>
                    <a:pt x="218" y="17"/>
                  </a:moveTo>
                  <a:cubicBezTo>
                    <a:pt x="221" y="16"/>
                    <a:pt x="226" y="15"/>
                    <a:pt x="232" y="14"/>
                  </a:cubicBezTo>
                  <a:cubicBezTo>
                    <a:pt x="230" y="14"/>
                    <a:pt x="229" y="14"/>
                    <a:pt x="227" y="15"/>
                  </a:cubicBezTo>
                  <a:cubicBezTo>
                    <a:pt x="224" y="16"/>
                    <a:pt x="221" y="16"/>
                    <a:pt x="218" y="17"/>
                  </a:cubicBezTo>
                  <a:close/>
                  <a:moveTo>
                    <a:pt x="427" y="122"/>
                  </a:moveTo>
                  <a:cubicBezTo>
                    <a:pt x="421" y="111"/>
                    <a:pt x="412" y="100"/>
                    <a:pt x="403" y="90"/>
                  </a:cubicBezTo>
                  <a:cubicBezTo>
                    <a:pt x="402" y="89"/>
                    <a:pt x="401" y="88"/>
                    <a:pt x="400" y="86"/>
                  </a:cubicBezTo>
                  <a:cubicBezTo>
                    <a:pt x="398" y="84"/>
                    <a:pt x="398" y="85"/>
                    <a:pt x="396" y="83"/>
                  </a:cubicBezTo>
                  <a:cubicBezTo>
                    <a:pt x="394" y="81"/>
                    <a:pt x="395" y="82"/>
                    <a:pt x="394" y="81"/>
                  </a:cubicBezTo>
                  <a:cubicBezTo>
                    <a:pt x="376" y="64"/>
                    <a:pt x="355" y="52"/>
                    <a:pt x="335" y="43"/>
                  </a:cubicBezTo>
                  <a:cubicBezTo>
                    <a:pt x="331" y="41"/>
                    <a:pt x="335" y="42"/>
                    <a:pt x="332" y="41"/>
                  </a:cubicBezTo>
                  <a:cubicBezTo>
                    <a:pt x="320" y="36"/>
                    <a:pt x="302" y="30"/>
                    <a:pt x="286" y="26"/>
                  </a:cubicBezTo>
                  <a:cubicBezTo>
                    <a:pt x="285" y="26"/>
                    <a:pt x="283" y="26"/>
                    <a:pt x="282" y="25"/>
                  </a:cubicBezTo>
                  <a:cubicBezTo>
                    <a:pt x="282" y="25"/>
                    <a:pt x="283" y="25"/>
                    <a:pt x="283" y="25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82" y="25"/>
                    <a:pt x="282" y="25"/>
                    <a:pt x="282" y="25"/>
                  </a:cubicBezTo>
                  <a:cubicBezTo>
                    <a:pt x="268" y="27"/>
                    <a:pt x="253" y="29"/>
                    <a:pt x="240" y="32"/>
                  </a:cubicBezTo>
                  <a:cubicBezTo>
                    <a:pt x="227" y="34"/>
                    <a:pt x="212" y="38"/>
                    <a:pt x="201" y="41"/>
                  </a:cubicBezTo>
                  <a:cubicBezTo>
                    <a:pt x="188" y="45"/>
                    <a:pt x="175" y="48"/>
                    <a:pt x="164" y="53"/>
                  </a:cubicBezTo>
                  <a:cubicBezTo>
                    <a:pt x="156" y="56"/>
                    <a:pt x="150" y="59"/>
                    <a:pt x="143" y="62"/>
                  </a:cubicBezTo>
                  <a:cubicBezTo>
                    <a:pt x="141" y="63"/>
                    <a:pt x="139" y="64"/>
                    <a:pt x="137" y="65"/>
                  </a:cubicBezTo>
                  <a:cubicBezTo>
                    <a:pt x="130" y="68"/>
                    <a:pt x="124" y="72"/>
                    <a:pt x="117" y="76"/>
                  </a:cubicBezTo>
                  <a:cubicBezTo>
                    <a:pt x="111" y="79"/>
                    <a:pt x="106" y="83"/>
                    <a:pt x="100" y="87"/>
                  </a:cubicBezTo>
                  <a:cubicBezTo>
                    <a:pt x="83" y="99"/>
                    <a:pt x="62" y="117"/>
                    <a:pt x="47" y="136"/>
                  </a:cubicBezTo>
                  <a:cubicBezTo>
                    <a:pt x="45" y="137"/>
                    <a:pt x="45" y="138"/>
                    <a:pt x="44" y="140"/>
                  </a:cubicBezTo>
                  <a:cubicBezTo>
                    <a:pt x="34" y="152"/>
                    <a:pt x="26" y="165"/>
                    <a:pt x="22" y="178"/>
                  </a:cubicBezTo>
                  <a:cubicBezTo>
                    <a:pt x="19" y="186"/>
                    <a:pt x="17" y="195"/>
                    <a:pt x="17" y="205"/>
                  </a:cubicBezTo>
                  <a:cubicBezTo>
                    <a:pt x="18" y="209"/>
                    <a:pt x="18" y="214"/>
                    <a:pt x="19" y="218"/>
                  </a:cubicBezTo>
                  <a:cubicBezTo>
                    <a:pt x="21" y="222"/>
                    <a:pt x="22" y="226"/>
                    <a:pt x="25" y="229"/>
                  </a:cubicBezTo>
                  <a:cubicBezTo>
                    <a:pt x="33" y="241"/>
                    <a:pt x="48" y="249"/>
                    <a:pt x="64" y="254"/>
                  </a:cubicBezTo>
                  <a:cubicBezTo>
                    <a:pt x="75" y="258"/>
                    <a:pt x="88" y="261"/>
                    <a:pt x="102" y="263"/>
                  </a:cubicBezTo>
                  <a:cubicBezTo>
                    <a:pt x="106" y="263"/>
                    <a:pt x="111" y="264"/>
                    <a:pt x="116" y="265"/>
                  </a:cubicBezTo>
                  <a:cubicBezTo>
                    <a:pt x="122" y="265"/>
                    <a:pt x="129" y="266"/>
                    <a:pt x="136" y="266"/>
                  </a:cubicBezTo>
                  <a:cubicBezTo>
                    <a:pt x="149" y="267"/>
                    <a:pt x="161" y="268"/>
                    <a:pt x="173" y="268"/>
                  </a:cubicBezTo>
                  <a:cubicBezTo>
                    <a:pt x="185" y="268"/>
                    <a:pt x="196" y="268"/>
                    <a:pt x="208" y="268"/>
                  </a:cubicBezTo>
                  <a:cubicBezTo>
                    <a:pt x="212" y="267"/>
                    <a:pt x="216" y="267"/>
                    <a:pt x="220" y="267"/>
                  </a:cubicBezTo>
                  <a:cubicBezTo>
                    <a:pt x="223" y="267"/>
                    <a:pt x="226" y="266"/>
                    <a:pt x="228" y="266"/>
                  </a:cubicBezTo>
                  <a:cubicBezTo>
                    <a:pt x="242" y="265"/>
                    <a:pt x="260" y="262"/>
                    <a:pt x="276" y="259"/>
                  </a:cubicBezTo>
                  <a:cubicBezTo>
                    <a:pt x="298" y="254"/>
                    <a:pt x="318" y="249"/>
                    <a:pt x="341" y="240"/>
                  </a:cubicBezTo>
                  <a:cubicBezTo>
                    <a:pt x="358" y="233"/>
                    <a:pt x="377" y="227"/>
                    <a:pt x="393" y="217"/>
                  </a:cubicBezTo>
                  <a:cubicBezTo>
                    <a:pt x="403" y="210"/>
                    <a:pt x="412" y="202"/>
                    <a:pt x="420" y="192"/>
                  </a:cubicBezTo>
                  <a:cubicBezTo>
                    <a:pt x="428" y="182"/>
                    <a:pt x="433" y="171"/>
                    <a:pt x="435" y="160"/>
                  </a:cubicBezTo>
                  <a:cubicBezTo>
                    <a:pt x="436" y="147"/>
                    <a:pt x="433" y="134"/>
                    <a:pt x="427" y="122"/>
                  </a:cubicBezTo>
                  <a:close/>
                  <a:moveTo>
                    <a:pt x="122" y="17"/>
                  </a:moveTo>
                  <a:cubicBezTo>
                    <a:pt x="122" y="17"/>
                    <a:pt x="123" y="17"/>
                    <a:pt x="123" y="16"/>
                  </a:cubicBezTo>
                  <a:cubicBezTo>
                    <a:pt x="123" y="17"/>
                    <a:pt x="122" y="16"/>
                    <a:pt x="122" y="17"/>
                  </a:cubicBezTo>
                  <a:close/>
                  <a:moveTo>
                    <a:pt x="123" y="16"/>
                  </a:moveTo>
                  <a:cubicBezTo>
                    <a:pt x="124" y="16"/>
                    <a:pt x="124" y="16"/>
                    <a:pt x="124" y="16"/>
                  </a:cubicBezTo>
                  <a:cubicBezTo>
                    <a:pt x="124" y="16"/>
                    <a:pt x="123" y="16"/>
                    <a:pt x="123" y="16"/>
                  </a:cubicBezTo>
                  <a:close/>
                  <a:moveTo>
                    <a:pt x="123" y="20"/>
                  </a:moveTo>
                  <a:cubicBezTo>
                    <a:pt x="123" y="19"/>
                    <a:pt x="123" y="19"/>
                    <a:pt x="123" y="19"/>
                  </a:cubicBezTo>
                  <a:cubicBezTo>
                    <a:pt x="123" y="19"/>
                    <a:pt x="122" y="19"/>
                    <a:pt x="123" y="20"/>
                  </a:cubicBezTo>
                  <a:close/>
                  <a:moveTo>
                    <a:pt x="124" y="19"/>
                  </a:moveTo>
                  <a:cubicBezTo>
                    <a:pt x="124" y="19"/>
                    <a:pt x="124" y="19"/>
                    <a:pt x="124" y="19"/>
                  </a:cubicBezTo>
                  <a:cubicBezTo>
                    <a:pt x="124" y="19"/>
                    <a:pt x="124" y="19"/>
                    <a:pt x="123" y="19"/>
                  </a:cubicBezTo>
                  <a:cubicBezTo>
                    <a:pt x="123" y="19"/>
                    <a:pt x="123" y="19"/>
                    <a:pt x="124" y="19"/>
                  </a:cubicBezTo>
                  <a:close/>
                  <a:moveTo>
                    <a:pt x="124" y="19"/>
                  </a:moveTo>
                  <a:cubicBezTo>
                    <a:pt x="124" y="19"/>
                    <a:pt x="124" y="19"/>
                    <a:pt x="124" y="19"/>
                  </a:cubicBezTo>
                  <a:cubicBezTo>
                    <a:pt x="124" y="19"/>
                    <a:pt x="124" y="19"/>
                    <a:pt x="124" y="19"/>
                  </a:cubicBezTo>
                  <a:cubicBezTo>
                    <a:pt x="124" y="19"/>
                    <a:pt x="124" y="19"/>
                    <a:pt x="124" y="19"/>
                  </a:cubicBezTo>
                  <a:close/>
                  <a:moveTo>
                    <a:pt x="124" y="17"/>
                  </a:moveTo>
                  <a:cubicBezTo>
                    <a:pt x="124" y="17"/>
                    <a:pt x="124" y="17"/>
                    <a:pt x="124" y="17"/>
                  </a:cubicBezTo>
                  <a:cubicBezTo>
                    <a:pt x="124" y="17"/>
                    <a:pt x="124" y="17"/>
                    <a:pt x="124" y="17"/>
                  </a:cubicBezTo>
                  <a:close/>
                  <a:moveTo>
                    <a:pt x="240" y="4"/>
                  </a:moveTo>
                  <a:cubicBezTo>
                    <a:pt x="239" y="4"/>
                    <a:pt x="235" y="3"/>
                    <a:pt x="234" y="4"/>
                  </a:cubicBezTo>
                  <a:cubicBezTo>
                    <a:pt x="236" y="4"/>
                    <a:pt x="240" y="4"/>
                    <a:pt x="240" y="4"/>
                  </a:cubicBezTo>
                  <a:close/>
                  <a:moveTo>
                    <a:pt x="248" y="5"/>
                  </a:moveTo>
                  <a:cubicBezTo>
                    <a:pt x="246" y="5"/>
                    <a:pt x="245" y="5"/>
                    <a:pt x="242" y="5"/>
                  </a:cubicBezTo>
                  <a:cubicBezTo>
                    <a:pt x="242" y="5"/>
                    <a:pt x="247" y="5"/>
                    <a:pt x="248" y="5"/>
                  </a:cubicBezTo>
                  <a:close/>
                  <a:moveTo>
                    <a:pt x="217" y="5"/>
                  </a:moveTo>
                  <a:cubicBezTo>
                    <a:pt x="215" y="5"/>
                    <a:pt x="212" y="5"/>
                    <a:pt x="211" y="5"/>
                  </a:cubicBezTo>
                  <a:cubicBezTo>
                    <a:pt x="213" y="5"/>
                    <a:pt x="216" y="5"/>
                    <a:pt x="217" y="5"/>
                  </a:cubicBezTo>
                  <a:close/>
                  <a:moveTo>
                    <a:pt x="123" y="22"/>
                  </a:moveTo>
                  <a:cubicBezTo>
                    <a:pt x="123" y="22"/>
                    <a:pt x="124" y="23"/>
                    <a:pt x="124" y="22"/>
                  </a:cubicBezTo>
                  <a:cubicBezTo>
                    <a:pt x="124" y="22"/>
                    <a:pt x="124" y="22"/>
                    <a:pt x="124" y="22"/>
                  </a:cubicBezTo>
                  <a:cubicBezTo>
                    <a:pt x="124" y="22"/>
                    <a:pt x="124" y="22"/>
                    <a:pt x="125" y="22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5" y="22"/>
                    <a:pt x="125" y="22"/>
                    <a:pt x="125" y="22"/>
                  </a:cubicBezTo>
                  <a:cubicBezTo>
                    <a:pt x="125" y="22"/>
                    <a:pt x="123" y="22"/>
                    <a:pt x="123" y="22"/>
                  </a:cubicBezTo>
                  <a:close/>
                  <a:moveTo>
                    <a:pt x="125" y="24"/>
                  </a:moveTo>
                  <a:cubicBezTo>
                    <a:pt x="124" y="24"/>
                    <a:pt x="124" y="24"/>
                    <a:pt x="124" y="24"/>
                  </a:cubicBezTo>
                  <a:cubicBezTo>
                    <a:pt x="124" y="24"/>
                    <a:pt x="125" y="24"/>
                    <a:pt x="125" y="24"/>
                  </a:cubicBezTo>
                  <a:close/>
                  <a:moveTo>
                    <a:pt x="124" y="16"/>
                  </a:moveTo>
                  <a:cubicBezTo>
                    <a:pt x="124" y="16"/>
                    <a:pt x="125" y="16"/>
                    <a:pt x="125" y="16"/>
                  </a:cubicBezTo>
                  <a:cubicBezTo>
                    <a:pt x="125" y="16"/>
                    <a:pt x="124" y="16"/>
                    <a:pt x="124" y="16"/>
                  </a:cubicBezTo>
                  <a:close/>
                  <a:moveTo>
                    <a:pt x="197" y="3"/>
                  </a:moveTo>
                  <a:cubicBezTo>
                    <a:pt x="201" y="3"/>
                    <a:pt x="205" y="3"/>
                    <a:pt x="207" y="3"/>
                  </a:cubicBezTo>
                  <a:cubicBezTo>
                    <a:pt x="203" y="3"/>
                    <a:pt x="198" y="3"/>
                    <a:pt x="197" y="3"/>
                  </a:cubicBezTo>
                  <a:close/>
                  <a:moveTo>
                    <a:pt x="125" y="19"/>
                  </a:moveTo>
                  <a:cubicBezTo>
                    <a:pt x="125" y="19"/>
                    <a:pt x="124" y="19"/>
                    <a:pt x="124" y="19"/>
                  </a:cubicBezTo>
                  <a:cubicBezTo>
                    <a:pt x="124" y="19"/>
                    <a:pt x="125" y="19"/>
                    <a:pt x="125" y="19"/>
                  </a:cubicBezTo>
                  <a:close/>
                  <a:moveTo>
                    <a:pt x="159" y="12"/>
                  </a:moveTo>
                  <a:cubicBezTo>
                    <a:pt x="158" y="12"/>
                    <a:pt x="156" y="13"/>
                    <a:pt x="154" y="13"/>
                  </a:cubicBezTo>
                  <a:cubicBezTo>
                    <a:pt x="152" y="13"/>
                    <a:pt x="140" y="15"/>
                    <a:pt x="141" y="15"/>
                  </a:cubicBezTo>
                  <a:cubicBezTo>
                    <a:pt x="148" y="13"/>
                    <a:pt x="159" y="13"/>
                    <a:pt x="165" y="12"/>
                  </a:cubicBezTo>
                  <a:cubicBezTo>
                    <a:pt x="163" y="12"/>
                    <a:pt x="161" y="12"/>
                    <a:pt x="159" y="12"/>
                  </a:cubicBezTo>
                  <a:close/>
                  <a:moveTo>
                    <a:pt x="161" y="18"/>
                  </a:moveTo>
                  <a:cubicBezTo>
                    <a:pt x="164" y="17"/>
                    <a:pt x="174" y="16"/>
                    <a:pt x="179" y="16"/>
                  </a:cubicBezTo>
                  <a:cubicBezTo>
                    <a:pt x="173" y="16"/>
                    <a:pt x="167" y="17"/>
                    <a:pt x="161" y="18"/>
                  </a:cubicBezTo>
                  <a:close/>
                  <a:moveTo>
                    <a:pt x="120" y="28"/>
                  </a:moveTo>
                  <a:cubicBezTo>
                    <a:pt x="119" y="29"/>
                    <a:pt x="119" y="29"/>
                    <a:pt x="120" y="28"/>
                  </a:cubicBezTo>
                  <a:close/>
                  <a:moveTo>
                    <a:pt x="188" y="18"/>
                  </a:moveTo>
                  <a:cubicBezTo>
                    <a:pt x="188" y="18"/>
                    <a:pt x="187" y="18"/>
                    <a:pt x="187" y="18"/>
                  </a:cubicBezTo>
                  <a:cubicBezTo>
                    <a:pt x="187" y="18"/>
                    <a:pt x="187" y="18"/>
                    <a:pt x="188" y="18"/>
                  </a:cubicBezTo>
                  <a:close/>
                  <a:moveTo>
                    <a:pt x="127" y="16"/>
                  </a:moveTo>
                  <a:cubicBezTo>
                    <a:pt x="127" y="16"/>
                    <a:pt x="127" y="17"/>
                    <a:pt x="127" y="17"/>
                  </a:cubicBezTo>
                  <a:cubicBezTo>
                    <a:pt x="127" y="17"/>
                    <a:pt x="127" y="16"/>
                    <a:pt x="127" y="16"/>
                  </a:cubicBezTo>
                  <a:close/>
                  <a:moveTo>
                    <a:pt x="125" y="25"/>
                  </a:moveTo>
                  <a:cubicBezTo>
                    <a:pt x="125" y="25"/>
                    <a:pt x="125" y="25"/>
                    <a:pt x="125" y="25"/>
                  </a:cubicBezTo>
                  <a:cubicBezTo>
                    <a:pt x="125" y="25"/>
                    <a:pt x="125" y="25"/>
                    <a:pt x="125" y="25"/>
                  </a:cubicBezTo>
                  <a:close/>
                  <a:moveTo>
                    <a:pt x="119" y="19"/>
                  </a:moveTo>
                  <a:cubicBezTo>
                    <a:pt x="119" y="19"/>
                    <a:pt x="119" y="19"/>
                    <a:pt x="119" y="19"/>
                  </a:cubicBezTo>
                  <a:cubicBezTo>
                    <a:pt x="120" y="18"/>
                    <a:pt x="121" y="18"/>
                    <a:pt x="121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21" y="17"/>
                    <a:pt x="123" y="18"/>
                    <a:pt x="123" y="17"/>
                  </a:cubicBezTo>
                  <a:cubicBezTo>
                    <a:pt x="122" y="18"/>
                    <a:pt x="121" y="18"/>
                    <a:pt x="120" y="18"/>
                  </a:cubicBezTo>
                  <a:cubicBezTo>
                    <a:pt x="120" y="18"/>
                    <a:pt x="120" y="18"/>
                    <a:pt x="120" y="18"/>
                  </a:cubicBezTo>
                  <a:cubicBezTo>
                    <a:pt x="119" y="19"/>
                    <a:pt x="118" y="18"/>
                    <a:pt x="118" y="19"/>
                  </a:cubicBezTo>
                  <a:cubicBezTo>
                    <a:pt x="118" y="19"/>
                    <a:pt x="119" y="19"/>
                    <a:pt x="119" y="19"/>
                  </a:cubicBezTo>
                  <a:close/>
                  <a:moveTo>
                    <a:pt x="316" y="36"/>
                  </a:moveTo>
                  <a:cubicBezTo>
                    <a:pt x="315" y="35"/>
                    <a:pt x="312" y="35"/>
                    <a:pt x="312" y="35"/>
                  </a:cubicBezTo>
                  <a:cubicBezTo>
                    <a:pt x="314" y="35"/>
                    <a:pt x="315" y="36"/>
                    <a:pt x="316" y="36"/>
                  </a:cubicBezTo>
                  <a:close/>
                  <a:moveTo>
                    <a:pt x="132" y="26"/>
                  </a:moveTo>
                  <a:cubicBezTo>
                    <a:pt x="134" y="26"/>
                    <a:pt x="134" y="26"/>
                    <a:pt x="134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2" y="26"/>
                    <a:pt x="132" y="26"/>
                    <a:pt x="132" y="26"/>
                  </a:cubicBezTo>
                  <a:cubicBezTo>
                    <a:pt x="131" y="26"/>
                    <a:pt x="131" y="26"/>
                    <a:pt x="131" y="26"/>
                  </a:cubicBezTo>
                  <a:cubicBezTo>
                    <a:pt x="131" y="26"/>
                    <a:pt x="132" y="26"/>
                    <a:pt x="132" y="26"/>
                  </a:cubicBezTo>
                  <a:cubicBezTo>
                    <a:pt x="132" y="26"/>
                    <a:pt x="132" y="26"/>
                    <a:pt x="132" y="26"/>
                  </a:cubicBezTo>
                  <a:close/>
                  <a:moveTo>
                    <a:pt x="121" y="25"/>
                  </a:moveTo>
                  <a:cubicBezTo>
                    <a:pt x="121" y="25"/>
                    <a:pt x="121" y="25"/>
                    <a:pt x="121" y="25"/>
                  </a:cubicBezTo>
                  <a:cubicBezTo>
                    <a:pt x="121" y="26"/>
                    <a:pt x="121" y="25"/>
                    <a:pt x="121" y="25"/>
                  </a:cubicBezTo>
                  <a:close/>
                  <a:moveTo>
                    <a:pt x="121" y="25"/>
                  </a:moveTo>
                  <a:cubicBezTo>
                    <a:pt x="121" y="25"/>
                    <a:pt x="121" y="25"/>
                    <a:pt x="121" y="25"/>
                  </a:cubicBezTo>
                  <a:cubicBezTo>
                    <a:pt x="121" y="25"/>
                    <a:pt x="121" y="25"/>
                    <a:pt x="121" y="25"/>
                  </a:cubicBezTo>
                  <a:close/>
                  <a:moveTo>
                    <a:pt x="122" y="19"/>
                  </a:moveTo>
                  <a:cubicBezTo>
                    <a:pt x="122" y="19"/>
                    <a:pt x="122" y="19"/>
                    <a:pt x="122" y="19"/>
                  </a:cubicBezTo>
                  <a:cubicBezTo>
                    <a:pt x="122" y="19"/>
                    <a:pt x="122" y="19"/>
                    <a:pt x="122" y="19"/>
                  </a:cubicBezTo>
                  <a:close/>
                  <a:moveTo>
                    <a:pt x="121" y="23"/>
                  </a:moveTo>
                  <a:cubicBezTo>
                    <a:pt x="122" y="23"/>
                    <a:pt x="122" y="22"/>
                    <a:pt x="121" y="23"/>
                  </a:cubicBezTo>
                  <a:close/>
                  <a:moveTo>
                    <a:pt x="121" y="26"/>
                  </a:moveTo>
                  <a:cubicBezTo>
                    <a:pt x="121" y="26"/>
                    <a:pt x="121" y="26"/>
                    <a:pt x="121" y="26"/>
                  </a:cubicBezTo>
                  <a:cubicBezTo>
                    <a:pt x="121" y="26"/>
                    <a:pt x="121" y="26"/>
                    <a:pt x="121" y="26"/>
                  </a:cubicBezTo>
                  <a:close/>
                  <a:moveTo>
                    <a:pt x="122" y="18"/>
                  </a:moveTo>
                  <a:cubicBezTo>
                    <a:pt x="122" y="18"/>
                    <a:pt x="122" y="18"/>
                    <a:pt x="121" y="18"/>
                  </a:cubicBezTo>
                  <a:cubicBezTo>
                    <a:pt x="121" y="18"/>
                    <a:pt x="121" y="18"/>
                    <a:pt x="121" y="18"/>
                  </a:cubicBezTo>
                  <a:cubicBezTo>
                    <a:pt x="121" y="18"/>
                    <a:pt x="122" y="18"/>
                    <a:pt x="122" y="18"/>
                  </a:cubicBezTo>
                  <a:close/>
                  <a:moveTo>
                    <a:pt x="121" y="29"/>
                  </a:moveTo>
                  <a:cubicBezTo>
                    <a:pt x="121" y="29"/>
                    <a:pt x="121" y="29"/>
                    <a:pt x="121" y="28"/>
                  </a:cubicBezTo>
                  <a:cubicBezTo>
                    <a:pt x="121" y="28"/>
                    <a:pt x="121" y="28"/>
                    <a:pt x="121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ight Brace 8"/>
          <p:cNvSpPr/>
          <p:nvPr/>
        </p:nvSpPr>
        <p:spPr bwMode="auto">
          <a:xfrm>
            <a:off x="5140869" y="3829149"/>
            <a:ext cx="367235" cy="1944216"/>
          </a:xfrm>
          <a:prstGeom prst="rightBrace">
            <a:avLst>
              <a:gd name="adj1" fmla="val 66239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10429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900" b="1" i="0" u="none" strike="noStrike" cap="none" normalizeH="0" baseline="0" smtClean="0">
              <a:ln>
                <a:noFill/>
              </a:ln>
              <a:solidFill>
                <a:srgbClr val="000066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51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>
                <a:solidFill>
                  <a:srgbClr val="000066"/>
                </a:solidFill>
                <a:latin typeface="Arial" charset="0"/>
                <a:ea typeface="Arial" charset="0"/>
                <a:cs typeface="MS PGothic" charset="0"/>
              </a:rPr>
              <a:t>When should IPV be administered?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906918"/>
              </p:ext>
            </p:extLst>
          </p:nvPr>
        </p:nvGraphicFramePr>
        <p:xfrm>
          <a:off x="441673" y="2924944"/>
          <a:ext cx="8135937" cy="15843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027723"/>
                <a:gridCol w="1400441"/>
                <a:gridCol w="1137859"/>
                <a:gridCol w="1171897"/>
                <a:gridCol w="1171897"/>
                <a:gridCol w="1226120"/>
              </a:tblGrid>
              <a:tr h="396081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Schedule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Basic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Booster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1st 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2nd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3rd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1st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2nd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</a:tr>
              <a:tr h="396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First option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IPV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IPV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</a:tr>
              <a:tr h="3960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Alternate option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IPV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>
                          <a:effectLst/>
                        </a:rPr>
                        <a:t>OPV</a:t>
                      </a:r>
                      <a:endParaRPr lang="en-US" sz="1200" b="1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b="1" dirty="0">
                          <a:effectLst/>
                        </a:rPr>
                        <a:t>OPV</a:t>
                      </a:r>
                      <a:endParaRPr lang="en-US" sz="1200" b="1" dirty="0">
                        <a:effectLst/>
                        <a:latin typeface="Palatino Linotype"/>
                        <a:ea typeface="HGSMinchoE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</a:tr>
            </a:tbl>
          </a:graphicData>
        </a:graphic>
      </p:graphicFrame>
      <p:sp>
        <p:nvSpPr>
          <p:cNvPr id="6183" name="Rectangle 71"/>
          <p:cNvSpPr>
            <a:spLocks noChangeArrowheads="1"/>
          </p:cNvSpPr>
          <p:nvPr/>
        </p:nvSpPr>
        <p:spPr bwMode="auto">
          <a:xfrm>
            <a:off x="435668" y="1609128"/>
            <a:ext cx="8534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</a:rPr>
              <a:t>Vaccination Schedule recommended by 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PAHO’s Technical Advisory Group on Vaccine-preventable 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</a:rPr>
              <a:t>Diseases </a:t>
            </a:r>
            <a:r>
              <a:rPr lang="en-US" sz="2000" b="1" dirty="0">
                <a:solidFill>
                  <a:schemeClr val="tx1"/>
                </a:solidFill>
                <a:latin typeface="Calibri" pitchFamily="34" charset="0"/>
              </a:rPr>
              <a:t>(</a:t>
            </a:r>
            <a:r>
              <a:rPr lang="en-US" altLang="en-US" sz="2000" b="1" dirty="0" smtClean="0">
                <a:solidFill>
                  <a:schemeClr val="tx1"/>
                </a:solidFill>
                <a:latin typeface="Calibri" pitchFamily="34" charset="0"/>
              </a:rPr>
              <a:t>TAG) </a:t>
            </a:r>
            <a:r>
              <a:rPr lang="en-US" altLang="en-US" sz="2000" b="1" dirty="0">
                <a:solidFill>
                  <a:schemeClr val="tx1"/>
                </a:solidFill>
                <a:latin typeface="Calibri" pitchFamily="34" charset="0"/>
              </a:rPr>
              <a:t>for the introduction of inactivated poliovirus vaccine (IPV) in combination with the oral poliovirus vaccine (OPV). </a:t>
            </a:r>
            <a:endParaRPr lang="en-US" altLang="en-US" sz="2000" b="1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 anchor="ctr"/>
          <a:lstStyle/>
          <a:p>
            <a:pPr algn="ctr">
              <a:defRPr/>
            </a:pPr>
            <a:r>
              <a:rPr lang="en-GB" sz="3500" b="1" dirty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How to prepare for </a:t>
            </a:r>
            <a:r>
              <a:rPr lang="en-GB" sz="3500" b="1" dirty="0" smtClean="0">
                <a:solidFill>
                  <a:srgbClr val="000066"/>
                </a:solidFill>
                <a:latin typeface="Gill Sans MT" panose="020B0502020104020203" pitchFamily="34" charset="0"/>
                <a:ea typeface="Arial" charset="0"/>
              </a:rPr>
              <a:t>vaccination</a:t>
            </a:r>
            <a:endParaRPr lang="en-GB" sz="3500" b="1" dirty="0">
              <a:solidFill>
                <a:srgbClr val="000066"/>
              </a:solidFill>
              <a:latin typeface="Gill Sans MT" panose="020B0502020104020203" pitchFamily="34" charset="0"/>
              <a:ea typeface="Arial" charset="0"/>
            </a:endParaRPr>
          </a:p>
        </p:txBody>
      </p:sp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179512" y="4365104"/>
            <a:ext cx="885698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b="1" dirty="0" smtClean="0">
                <a:latin typeface="Gill Sans MT" panose="020B0502020104020203" pitchFamily="34" charset="0"/>
              </a:rPr>
              <a:t>Never mix IPV </a:t>
            </a:r>
            <a:r>
              <a:rPr lang="en-US" altLang="en-US" b="1" dirty="0">
                <a:latin typeface="Gill Sans MT" panose="020B0502020104020203" pitchFamily="34" charset="0"/>
              </a:rPr>
              <a:t>with other vaccines in the same vial or </a:t>
            </a:r>
            <a:r>
              <a:rPr lang="en-US" altLang="en-US" b="1" dirty="0" smtClean="0">
                <a:latin typeface="Gill Sans MT" panose="020B0502020104020203" pitchFamily="34" charset="0"/>
              </a:rPr>
              <a:t>syringe</a:t>
            </a:r>
            <a:endParaRPr lang="en-US" altLang="en-US" dirty="0">
              <a:latin typeface="Gill Sans MT" panose="020B0502020104020203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96956" y="1628800"/>
            <a:ext cx="8451508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 smtClean="0">
                <a:latin typeface="Gill Sans MT" panose="020B0502020104020203" pitchFamily="34" charset="0"/>
              </a:rPr>
              <a:t>IPV </a:t>
            </a:r>
            <a:r>
              <a:rPr lang="en-US" altLang="en-US" dirty="0">
                <a:latin typeface="Gill Sans MT" panose="020B0502020104020203" pitchFamily="34" charset="0"/>
              </a:rPr>
              <a:t>can be administered with any of the following routine childhood vaccines without interfering with their </a:t>
            </a:r>
            <a:r>
              <a:rPr lang="en-US" altLang="en-US" dirty="0" smtClean="0">
                <a:latin typeface="Gill Sans MT" panose="020B0502020104020203" pitchFamily="34" charset="0"/>
              </a:rPr>
              <a:t>effectiveness:</a:t>
            </a:r>
          </a:p>
          <a:p>
            <a:pPr lvl="2">
              <a:spcAft>
                <a:spcPts val="1200"/>
              </a:spcAft>
              <a:buFont typeface="Arial" pitchFamily="34" charset="0"/>
              <a:buChar char="–"/>
            </a:pPr>
            <a:r>
              <a:rPr lang="fr-FR" altLang="en-US" sz="1800" dirty="0" err="1">
                <a:latin typeface="Gill Sans MT" panose="020B0502020104020203" pitchFamily="34" charset="0"/>
                <a:ea typeface="MS PGothic" pitchFamily="34" charset="-128"/>
              </a:rPr>
              <a:t>Rotavirus</a:t>
            </a:r>
            <a:r>
              <a:rPr lang="fr-FR" altLang="en-US" sz="1800" dirty="0">
                <a:latin typeface="Gill Sans MT" panose="020B0502020104020203" pitchFamily="34" charset="0"/>
                <a:ea typeface="MS PGothic" pitchFamily="34" charset="-128"/>
              </a:rPr>
              <a:t> vaccine</a:t>
            </a:r>
            <a:endParaRPr lang="en-US" altLang="en-US" sz="1800" dirty="0">
              <a:latin typeface="Gill Sans MT" panose="020B0502020104020203" pitchFamily="34" charset="0"/>
              <a:ea typeface="MS PGothic" pitchFamily="34" charset="-128"/>
            </a:endParaRPr>
          </a:p>
          <a:p>
            <a:pPr lvl="2">
              <a:spcAft>
                <a:spcPts val="1200"/>
              </a:spcAft>
              <a:buFont typeface="Arial" pitchFamily="34" charset="0"/>
              <a:buChar char="–"/>
            </a:pPr>
            <a:r>
              <a:rPr lang="fr-FR" altLang="en-US" sz="1800" dirty="0">
                <a:latin typeface="Gill Sans MT" panose="020B0502020104020203" pitchFamily="34" charset="0"/>
                <a:ea typeface="MS PGothic" pitchFamily="34" charset="-128"/>
              </a:rPr>
              <a:t>pentavalent </a:t>
            </a:r>
            <a:r>
              <a:rPr lang="fr-FR" altLang="en-US" sz="1800" dirty="0" smtClean="0">
                <a:latin typeface="Gill Sans MT" panose="020B0502020104020203" pitchFamily="34" charset="0"/>
                <a:ea typeface="MS PGothic" pitchFamily="34" charset="-128"/>
              </a:rPr>
              <a:t>vaccine (DTP</a:t>
            </a:r>
            <a:r>
              <a:rPr lang="fr-FR" altLang="en-US" sz="1800" smtClean="0">
                <a:latin typeface="Gill Sans MT" panose="020B0502020104020203" pitchFamily="34" charset="0"/>
                <a:ea typeface="MS PGothic" pitchFamily="34" charset="-128"/>
              </a:rPr>
              <a:t>,  </a:t>
            </a:r>
            <a:r>
              <a:rPr lang="fr-FR" altLang="en-US" sz="1800" i="1" smtClean="0">
                <a:latin typeface="Gill Sans MT" panose="020B0502020104020203" pitchFamily="34" charset="0"/>
                <a:ea typeface="MS PGothic" pitchFamily="34" charset="-128"/>
              </a:rPr>
              <a:t>Haemophilus </a:t>
            </a:r>
            <a:r>
              <a:rPr lang="fr-FR" altLang="en-US" sz="1800" i="1" dirty="0">
                <a:latin typeface="Gill Sans MT" panose="020B0502020104020203" pitchFamily="34" charset="0"/>
                <a:ea typeface="MS PGothic" pitchFamily="34" charset="-128"/>
              </a:rPr>
              <a:t>influenzae</a:t>
            </a:r>
            <a:r>
              <a:rPr lang="fr-FR" altLang="en-US" sz="1800" dirty="0">
                <a:latin typeface="Gill Sans MT" panose="020B0502020104020203" pitchFamily="34" charset="0"/>
                <a:ea typeface="MS PGothic" pitchFamily="34" charset="-128"/>
              </a:rPr>
              <a:t> type b </a:t>
            </a:r>
            <a:r>
              <a:rPr lang="fr-FR" altLang="en-US" sz="1800" dirty="0" smtClean="0">
                <a:latin typeface="Gill Sans MT" panose="020B0502020104020203" pitchFamily="34" charset="0"/>
                <a:ea typeface="MS PGothic" pitchFamily="34" charset="-128"/>
              </a:rPr>
              <a:t>vaccine, </a:t>
            </a:r>
            <a:r>
              <a:rPr lang="fr-FR" altLang="en-US" sz="1800" dirty="0" err="1" smtClean="0">
                <a:latin typeface="Gill Sans MT" panose="020B0502020104020203" pitchFamily="34" charset="0"/>
                <a:ea typeface="MS PGothic" pitchFamily="34" charset="-128"/>
              </a:rPr>
              <a:t>Hepatitis</a:t>
            </a:r>
            <a:r>
              <a:rPr lang="fr-FR" altLang="en-US" sz="1800" dirty="0" smtClean="0">
                <a:latin typeface="Gill Sans MT" panose="020B0502020104020203" pitchFamily="34" charset="0"/>
                <a:ea typeface="MS PGothic" pitchFamily="34" charset="-128"/>
              </a:rPr>
              <a:t> B)</a:t>
            </a:r>
            <a:endParaRPr lang="fr-FR" altLang="en-US" sz="1800" dirty="0">
              <a:latin typeface="Gill Sans MT" panose="020B0502020104020203" pitchFamily="34" charset="0"/>
              <a:ea typeface="MS PGothic" pitchFamily="34" charset="-128"/>
            </a:endParaRPr>
          </a:p>
          <a:p>
            <a:pPr lvl="2">
              <a:spcAft>
                <a:spcPts val="1200"/>
              </a:spcAft>
              <a:buFont typeface="Arial" pitchFamily="34" charset="0"/>
              <a:buChar char="–"/>
            </a:pPr>
            <a:r>
              <a:rPr lang="fr-FR" altLang="en-US" sz="1800" dirty="0" err="1" smtClean="0">
                <a:latin typeface="Gill Sans MT" panose="020B0502020104020203" pitchFamily="34" charset="0"/>
                <a:ea typeface="MS PGothic" pitchFamily="34" charset="-128"/>
              </a:rPr>
              <a:t>Pneumococcal</a:t>
            </a:r>
            <a:r>
              <a:rPr lang="fr-FR" altLang="en-US" sz="1800" dirty="0" smtClean="0">
                <a:latin typeface="Gill Sans MT" panose="020B0502020104020203" pitchFamily="34" charset="0"/>
                <a:ea typeface="MS PGothic" pitchFamily="34" charset="-128"/>
              </a:rPr>
              <a:t> </a:t>
            </a:r>
            <a:r>
              <a:rPr lang="fr-FR" altLang="en-US" sz="1800" dirty="0">
                <a:latin typeface="Gill Sans MT" panose="020B0502020104020203" pitchFamily="34" charset="0"/>
                <a:ea typeface="MS PGothic" pitchFamily="34" charset="-128"/>
              </a:rPr>
              <a:t>vaccine</a:t>
            </a:r>
          </a:p>
          <a:p>
            <a:pPr lvl="2">
              <a:spcBef>
                <a:spcPts val="1200"/>
              </a:spcBef>
            </a:pPr>
            <a:endParaRPr lang="en-US" altLang="en-US" sz="14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fr-FR" sz="3200" dirty="0" err="1" smtClean="0">
                <a:latin typeface="Gill Sans MT" panose="020B0502020104020203" pitchFamily="34" charset="0"/>
              </a:rPr>
              <a:t>Sequence</a:t>
            </a:r>
            <a:r>
              <a:rPr lang="fr-FR" sz="3200" dirty="0" smtClean="0">
                <a:latin typeface="Gill Sans MT" panose="020B0502020104020203" pitchFamily="34" charset="0"/>
              </a:rPr>
              <a:t> and injection site for IPV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971550" y="2708275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fr-FR" altLang="en-US" sz="1800">
              <a:solidFill>
                <a:schemeClr val="tx1"/>
              </a:solidFill>
              <a:latin typeface="Limon F3" charset="0"/>
            </a:endParaRPr>
          </a:p>
        </p:txBody>
      </p:sp>
      <p:sp>
        <p:nvSpPr>
          <p:cNvPr id="19460" name="Espace réservé du contenu 3"/>
          <p:cNvSpPr txBox="1">
            <a:spLocks/>
          </p:cNvSpPr>
          <p:nvPr/>
        </p:nvSpPr>
        <p:spPr bwMode="auto">
          <a:xfrm>
            <a:off x="179388" y="1268760"/>
            <a:ext cx="8856662" cy="443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 defTabSz="912813" eaLnBrk="0" hangingPunct="0">
              <a:spcBef>
                <a:spcPct val="80000"/>
              </a:spcBef>
              <a:buClr>
                <a:srgbClr val="1E7FB8"/>
              </a:buClr>
              <a:buFont typeface="Wingdings" pitchFamily="2" charset="2"/>
              <a:buChar char="l"/>
              <a:defRPr sz="2500">
                <a:solidFill>
                  <a:srgbClr val="000066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rgbClr val="1E7FB8"/>
              </a:buClr>
              <a:buFont typeface="Arial" pitchFamily="34" charset="0"/>
              <a:buChar char="–"/>
              <a:defRPr sz="21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2pPr>
            <a:lvl3pPr marL="1262063" indent="-280988" defTabSz="912813" eaLnBrk="0" hangingPunct="0">
              <a:spcBef>
                <a:spcPct val="20000"/>
              </a:spcBef>
              <a:buClr>
                <a:srgbClr val="1E7FB8"/>
              </a:buClr>
              <a:buChar char="•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rgbClr val="1E7FB8"/>
              </a:buClr>
              <a:buChar char="–"/>
              <a:defRPr sz="2100">
                <a:solidFill>
                  <a:srgbClr val="000066"/>
                </a:solidFill>
                <a:latin typeface="Arial Narrow" pitchFamily="34" charset="0"/>
                <a:ea typeface="Arial" pitchFamily="34" charset="0"/>
                <a:cs typeface="Arial" pitchFamily="34" charset="0"/>
              </a:defRPr>
            </a:lvl4pPr>
            <a:lvl5pPr marL="2057400" indent="-228600" algn="r" defTabSz="912813" rtl="1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5pPr>
            <a:lvl6pPr marL="25146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6pPr>
            <a:lvl7pPr marL="29718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7pPr>
            <a:lvl8pPr marL="34290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8pPr>
            <a:lvl9pPr marL="3886200" indent="-228600" algn="r" defTabSz="912813" rtl="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pitchFamily="34" charset="0"/>
                <a:ea typeface="Arial" pitchFamily="34" charset="0"/>
                <a:cs typeface="Arial" pitchFamily="34" charset="0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000" b="1" dirty="0">
                <a:solidFill>
                  <a:srgbClr val="002060"/>
                </a:solidFill>
                <a:latin typeface="Gill Sans MT" pitchFamily="34" charset="0"/>
              </a:rPr>
              <a:t>IPV</a:t>
            </a:r>
            <a:r>
              <a:rPr lang="en-US" altLang="en-US" sz="20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000" b="1" dirty="0">
                <a:solidFill>
                  <a:srgbClr val="002060"/>
                </a:solidFill>
                <a:latin typeface="Gill Sans MT" pitchFamily="34" charset="0"/>
              </a:rPr>
              <a:t>is an injectable vaccine</a:t>
            </a:r>
          </a:p>
          <a:p>
            <a:pPr>
              <a:spcBef>
                <a:spcPts val="1200"/>
              </a:spcBef>
            </a:pPr>
            <a:r>
              <a:rPr lang="en-US" altLang="en-US" sz="2000" dirty="0" smtClean="0">
                <a:latin typeface="Gill Sans MT" panose="020B0502020104020203" pitchFamily="34" charset="0"/>
              </a:rPr>
              <a:t>When giving IPV </a:t>
            </a:r>
            <a:r>
              <a:rPr lang="en-US" altLang="en-US" sz="2000" dirty="0">
                <a:latin typeface="Gill Sans MT" panose="020B0502020104020203" pitchFamily="34" charset="0"/>
              </a:rPr>
              <a:t>with </a:t>
            </a:r>
            <a:r>
              <a:rPr lang="en-US" altLang="en-US" sz="2000" dirty="0" err="1">
                <a:latin typeface="Gill Sans MT" panose="020B0502020104020203" pitchFamily="34" charset="0"/>
              </a:rPr>
              <a:t>Penta</a:t>
            </a:r>
            <a:r>
              <a:rPr lang="en-US" altLang="en-US" sz="2000" dirty="0">
                <a:latin typeface="Gill Sans MT" panose="020B0502020104020203" pitchFamily="34" charset="0"/>
              </a:rPr>
              <a:t> and PCV:</a:t>
            </a:r>
          </a:p>
          <a:p>
            <a:pPr lvl="1"/>
            <a:r>
              <a:rPr lang="en-US" altLang="en-US" sz="2000" dirty="0">
                <a:latin typeface="Gill Sans MT" panose="020B0502020104020203" pitchFamily="34" charset="0"/>
              </a:rPr>
              <a:t>G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ive </a:t>
            </a:r>
            <a:r>
              <a:rPr lang="en-US" altLang="en-US" sz="2000" dirty="0">
                <a:latin typeface="Gill Sans MT" panose="020B0502020104020203" pitchFamily="34" charset="0"/>
              </a:rPr>
              <a:t>IPV and PCV in one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thigh,  </a:t>
            </a:r>
            <a:r>
              <a:rPr lang="en-US" altLang="en-US" sz="2000" dirty="0">
                <a:latin typeface="Gill Sans MT" panose="020B0502020104020203" pitchFamily="34" charset="0"/>
              </a:rPr>
              <a:t>separated by at least 2.5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cm</a:t>
            </a:r>
            <a:endParaRPr lang="en-US" altLang="en-US" sz="2000" dirty="0">
              <a:latin typeface="Gill Sans MT" panose="020B0502020104020203" pitchFamily="34" charset="0"/>
            </a:endParaRPr>
          </a:p>
          <a:p>
            <a:pPr lvl="1"/>
            <a:r>
              <a:rPr lang="en-US" altLang="en-US" sz="2000" dirty="0" smtClean="0">
                <a:latin typeface="Gill Sans MT" panose="020B0502020104020203" pitchFamily="34" charset="0"/>
              </a:rPr>
              <a:t>After that, give </a:t>
            </a:r>
            <a:r>
              <a:rPr lang="en-US" altLang="en-US" sz="2000" dirty="0">
                <a:latin typeface="Gill Sans MT" panose="020B0502020104020203" pitchFamily="34" charset="0"/>
              </a:rPr>
              <a:t>Pentavalent in the other </a:t>
            </a:r>
            <a:r>
              <a:rPr lang="en-US" altLang="en-US" sz="2000" dirty="0" smtClean="0">
                <a:latin typeface="Gill Sans MT" panose="020B0502020104020203" pitchFamily="34" charset="0"/>
              </a:rPr>
              <a:t>thigh because it can cause more swelling and redness</a:t>
            </a:r>
            <a:endParaRPr lang="fr-FR" altLang="en-US" sz="2000" dirty="0">
              <a:latin typeface="Gill Sans MT" panose="020B05020201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2" t="2734" r="27836" b="16664"/>
          <a:stretch/>
        </p:blipFill>
        <p:spPr>
          <a:xfrm>
            <a:off x="7183060" y="3150171"/>
            <a:ext cx="1800199" cy="2367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521616">
            <a:off x="7688568" y="4787058"/>
            <a:ext cx="412304" cy="5335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2" t="2734" r="27836" b="16211"/>
          <a:stretch/>
        </p:blipFill>
        <p:spPr>
          <a:xfrm flipH="1">
            <a:off x="2494444" y="3064878"/>
            <a:ext cx="1800199" cy="23803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78384" flipH="1">
            <a:off x="3142680" y="4637800"/>
            <a:ext cx="412304" cy="5335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72" t="2734" r="27836" b="16664"/>
          <a:stretch/>
        </p:blipFill>
        <p:spPr>
          <a:xfrm flipH="1">
            <a:off x="4699070" y="3078163"/>
            <a:ext cx="1800199" cy="23670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78384" flipH="1">
            <a:off x="5446936" y="4782976"/>
            <a:ext cx="412304" cy="5335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5776" y="5467290"/>
            <a:ext cx="17982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Step 1: IPV</a:t>
            </a:r>
          </a:p>
          <a:p>
            <a:pPr algn="ctr"/>
            <a:r>
              <a:rPr lang="en-US" sz="1200" dirty="0" smtClean="0">
                <a:latin typeface="Gill Sans MT" panose="020B0502020104020203" pitchFamily="34" charset="0"/>
              </a:rPr>
              <a:t>(right thigh)</a:t>
            </a:r>
            <a:endParaRPr lang="en-US" sz="1200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4880" y="5445224"/>
            <a:ext cx="27363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Step 2: PCV</a:t>
            </a:r>
          </a:p>
          <a:p>
            <a:pPr algn="ctr"/>
            <a:r>
              <a:rPr lang="en-US" sz="1100" dirty="0" smtClean="0">
                <a:latin typeface="Gill Sans MT" panose="020B0502020104020203" pitchFamily="34" charset="0"/>
              </a:rPr>
              <a:t>(right thigh separated by 2.5 cm)</a:t>
            </a:r>
            <a:endParaRPr lang="en-US" sz="1100" dirty="0">
              <a:latin typeface="Gill Sans MT" panose="020B05020201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80689" y="5539298"/>
            <a:ext cx="17788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Step 3: </a:t>
            </a:r>
            <a:r>
              <a:rPr lang="en-US" dirty="0" err="1" smtClean="0">
                <a:latin typeface="Gill Sans MT" panose="020B0502020104020203" pitchFamily="34" charset="0"/>
              </a:rPr>
              <a:t>Penta</a:t>
            </a:r>
            <a:r>
              <a:rPr lang="en-US" dirty="0" smtClean="0">
                <a:latin typeface="Gill Sans MT" panose="020B0502020104020203" pitchFamily="34" charset="0"/>
              </a:rPr>
              <a:t> </a:t>
            </a:r>
          </a:p>
          <a:p>
            <a:pPr algn="ctr"/>
            <a:r>
              <a:rPr lang="en-US" sz="1100" dirty="0" smtClean="0">
                <a:latin typeface="Gill Sans MT" panose="020B0502020104020203" pitchFamily="34" charset="0"/>
              </a:rPr>
              <a:t>(left thigh)</a:t>
            </a:r>
            <a:endParaRPr lang="en-US" sz="11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template">
  <a:themeElements>
    <a:clrScheme name="PPTtemplat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PT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PT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50831</TotalTime>
  <Words>1200</Words>
  <Application>Microsoft Office PowerPoint</Application>
  <PresentationFormat>On-screen Show (4:3)</PresentationFormat>
  <Paragraphs>197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PPTtemplate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Sequence and injection site for IPV</vt:lpstr>
      <vt:lpstr>PowerPoint Presentation</vt:lpstr>
      <vt:lpstr>PowerPoint Presentation</vt:lpstr>
      <vt:lpstr>PowerPoint Presentation</vt:lpstr>
      <vt:lpstr>Factors associated with vaccine wastage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messages</vt:lpstr>
      <vt:lpstr>End of module</vt:lpstr>
    </vt:vector>
  </TitlesOfParts>
  <Company>WORLD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Storing and transporting pentavalent Hib vaccine</dc:title>
  <dc:creator>RANIM</dc:creator>
  <cp:lastModifiedBy>Revilla, Mr. Fernando (WDC)</cp:lastModifiedBy>
  <cp:revision>1121</cp:revision>
  <cp:lastPrinted>2014-07-04T11:46:41Z</cp:lastPrinted>
  <dcterms:created xsi:type="dcterms:W3CDTF">2012-01-26T16:16:35Z</dcterms:created>
  <dcterms:modified xsi:type="dcterms:W3CDTF">2015-02-18T19:24:22Z</dcterms:modified>
</cp:coreProperties>
</file>