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5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F731AE-85A5-47D1-A2D9-701E89882F76}" type="datetimeFigureOut">
              <a:rPr lang="en-US" smtClean="0"/>
              <a:t>12/18/2015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D5C90D-D22E-4C13-9394-197BDBC5EF3A}" type="slidenum">
              <a:rPr lang="en-US" smtClean="0"/>
              <a:t>‹#›</a:t>
            </a:fld>
            <a:endParaRPr lang="en-US"/>
          </a:p>
        </p:txBody>
      </p:sp>
    </p:spTree>
    <p:extLst>
      <p:ext uri="{BB962C8B-B14F-4D97-AF65-F5344CB8AC3E}">
        <p14:creationId xmlns:p14="http://schemas.microsoft.com/office/powerpoint/2010/main" val="251887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post elimination era, the measles importations from</a:t>
            </a:r>
            <a:r>
              <a:rPr lang="en-US" baseline="0" dirty="0" smtClean="0"/>
              <a:t> people coming from other regions of the world are the biggest threats for maintain the elimination. The massive events in our region like </a:t>
            </a:r>
            <a:r>
              <a:rPr lang="en-US" baseline="0" dirty="0" err="1" smtClean="0"/>
              <a:t>deportive</a:t>
            </a:r>
            <a:r>
              <a:rPr lang="en-US" baseline="0" dirty="0" smtClean="0"/>
              <a:t> events: Cup of the world, massive church </a:t>
            </a:r>
            <a:r>
              <a:rPr lang="en-US" baseline="0" dirty="0" err="1" smtClean="0"/>
              <a:t>concentrantions</a:t>
            </a:r>
            <a:r>
              <a:rPr lang="en-US" baseline="0" dirty="0" smtClean="0"/>
              <a:t>, The World Games, </a:t>
            </a:r>
            <a:r>
              <a:rPr lang="en-US" baseline="0" dirty="0" err="1" smtClean="0"/>
              <a:t>etc</a:t>
            </a:r>
            <a:r>
              <a:rPr lang="en-US" baseline="0" dirty="0" smtClean="0"/>
              <a:t> need to be addressed for </a:t>
            </a:r>
            <a:r>
              <a:rPr lang="en-US" baseline="0" dirty="0" err="1" smtClean="0"/>
              <a:t>strenghentenign</a:t>
            </a:r>
            <a:r>
              <a:rPr lang="en-US" baseline="0" dirty="0" smtClean="0"/>
              <a:t> surveillance and vaccination coverage.</a:t>
            </a:r>
            <a:endParaRPr lang="en-US" dirty="0"/>
          </a:p>
        </p:txBody>
      </p:sp>
      <p:sp>
        <p:nvSpPr>
          <p:cNvPr id="4" name="Slide Number Placeholder 3"/>
          <p:cNvSpPr>
            <a:spLocks noGrp="1"/>
          </p:cNvSpPr>
          <p:nvPr>
            <p:ph type="sldNum" sz="quarter" idx="10"/>
          </p:nvPr>
        </p:nvSpPr>
        <p:spPr/>
        <p:txBody>
          <a:bodyPr/>
          <a:lstStyle/>
          <a:p>
            <a:fld id="{E9C70A80-FE76-4729-A419-E010B692A50B}" type="slidenum">
              <a:rPr lang="en-US" smtClean="0"/>
              <a:t>1</a:t>
            </a:fld>
            <a:endParaRPr lang="en-US"/>
          </a:p>
        </p:txBody>
      </p:sp>
    </p:spTree>
    <p:extLst>
      <p:ext uri="{BB962C8B-B14F-4D97-AF65-F5344CB8AC3E}">
        <p14:creationId xmlns:p14="http://schemas.microsoft.com/office/powerpoint/2010/main" val="11326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49F643-0CFB-490F-935C-EA61C854402A}"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0E39B-5DA1-4242-BB6C-4A174F6B2BB7}" type="slidenum">
              <a:rPr lang="en-US" smtClean="0"/>
              <a:t>‹#›</a:t>
            </a:fld>
            <a:endParaRPr lang="en-US"/>
          </a:p>
        </p:txBody>
      </p:sp>
    </p:spTree>
    <p:extLst>
      <p:ext uri="{BB962C8B-B14F-4D97-AF65-F5344CB8AC3E}">
        <p14:creationId xmlns:p14="http://schemas.microsoft.com/office/powerpoint/2010/main" val="1904343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C349F643-0CFB-490F-935C-EA61C854402A}"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0E39B-5DA1-4242-BB6C-4A174F6B2BB7}" type="slidenum">
              <a:rPr lang="en-US" smtClean="0"/>
              <a:t>‹#›</a:t>
            </a:fld>
            <a:endParaRPr lang="en-US"/>
          </a:p>
        </p:txBody>
      </p:sp>
    </p:spTree>
    <p:extLst>
      <p:ext uri="{BB962C8B-B14F-4D97-AF65-F5344CB8AC3E}">
        <p14:creationId xmlns:p14="http://schemas.microsoft.com/office/powerpoint/2010/main" val="2877289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C349F643-0CFB-490F-935C-EA61C854402A}"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0E39B-5DA1-4242-BB6C-4A174F6B2BB7}" type="slidenum">
              <a:rPr lang="en-US" smtClean="0"/>
              <a:t>‹#›</a:t>
            </a:fld>
            <a:endParaRPr lang="en-US"/>
          </a:p>
        </p:txBody>
      </p:sp>
    </p:spTree>
    <p:extLst>
      <p:ext uri="{BB962C8B-B14F-4D97-AF65-F5344CB8AC3E}">
        <p14:creationId xmlns:p14="http://schemas.microsoft.com/office/powerpoint/2010/main" val="1219251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9F643-0CFB-490F-935C-EA61C854402A}"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0E39B-5DA1-4242-BB6C-4A174F6B2BB7}" type="slidenum">
              <a:rPr lang="en-US" smtClean="0"/>
              <a:t>‹#›</a:t>
            </a:fld>
            <a:endParaRPr lang="en-US"/>
          </a:p>
        </p:txBody>
      </p:sp>
    </p:spTree>
    <p:extLst>
      <p:ext uri="{BB962C8B-B14F-4D97-AF65-F5344CB8AC3E}">
        <p14:creationId xmlns:p14="http://schemas.microsoft.com/office/powerpoint/2010/main" val="3325142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49F643-0CFB-490F-935C-EA61C854402A}"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0E39B-5DA1-4242-BB6C-4A174F6B2BB7}" type="slidenum">
              <a:rPr lang="en-US" smtClean="0"/>
              <a:t>‹#›</a:t>
            </a:fld>
            <a:endParaRPr lang="en-US"/>
          </a:p>
        </p:txBody>
      </p:sp>
    </p:spTree>
    <p:extLst>
      <p:ext uri="{BB962C8B-B14F-4D97-AF65-F5344CB8AC3E}">
        <p14:creationId xmlns:p14="http://schemas.microsoft.com/office/powerpoint/2010/main" val="363225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C349F643-0CFB-490F-935C-EA61C854402A}"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0E39B-5DA1-4242-BB6C-4A174F6B2BB7}" type="slidenum">
              <a:rPr lang="en-US" smtClean="0"/>
              <a:t>‹#›</a:t>
            </a:fld>
            <a:endParaRPr lang="en-US"/>
          </a:p>
        </p:txBody>
      </p:sp>
    </p:spTree>
    <p:extLst>
      <p:ext uri="{BB962C8B-B14F-4D97-AF65-F5344CB8AC3E}">
        <p14:creationId xmlns:p14="http://schemas.microsoft.com/office/powerpoint/2010/main" val="3196241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C349F643-0CFB-490F-935C-EA61C854402A}" type="datetimeFigureOut">
              <a:rPr lang="en-US" smtClean="0"/>
              <a:t>12/18/2015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40E39B-5DA1-4242-BB6C-4A174F6B2BB7}" type="slidenum">
              <a:rPr lang="en-US" smtClean="0"/>
              <a:t>‹#›</a:t>
            </a:fld>
            <a:endParaRPr lang="en-US"/>
          </a:p>
        </p:txBody>
      </p:sp>
    </p:spTree>
    <p:extLst>
      <p:ext uri="{BB962C8B-B14F-4D97-AF65-F5344CB8AC3E}">
        <p14:creationId xmlns:p14="http://schemas.microsoft.com/office/powerpoint/2010/main" val="23688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C349F643-0CFB-490F-935C-EA61C854402A}" type="datetimeFigureOut">
              <a:rPr lang="en-US" smtClean="0"/>
              <a:t>12/18/2015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40E39B-5DA1-4242-BB6C-4A174F6B2BB7}" type="slidenum">
              <a:rPr lang="en-US" smtClean="0"/>
              <a:t>‹#›</a:t>
            </a:fld>
            <a:endParaRPr lang="en-US"/>
          </a:p>
        </p:txBody>
      </p:sp>
    </p:spTree>
    <p:extLst>
      <p:ext uri="{BB962C8B-B14F-4D97-AF65-F5344CB8AC3E}">
        <p14:creationId xmlns:p14="http://schemas.microsoft.com/office/powerpoint/2010/main" val="294248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9F643-0CFB-490F-935C-EA61C854402A}" type="datetimeFigureOut">
              <a:rPr lang="en-US" smtClean="0"/>
              <a:t>12/18/2015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40E39B-5DA1-4242-BB6C-4A174F6B2BB7}" type="slidenum">
              <a:rPr lang="en-US" smtClean="0"/>
              <a:t>‹#›</a:t>
            </a:fld>
            <a:endParaRPr lang="en-US"/>
          </a:p>
        </p:txBody>
      </p:sp>
    </p:spTree>
    <p:extLst>
      <p:ext uri="{BB962C8B-B14F-4D97-AF65-F5344CB8AC3E}">
        <p14:creationId xmlns:p14="http://schemas.microsoft.com/office/powerpoint/2010/main" val="389656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9F643-0CFB-490F-935C-EA61C854402A}"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0E39B-5DA1-4242-BB6C-4A174F6B2BB7}" type="slidenum">
              <a:rPr lang="en-US" smtClean="0"/>
              <a:t>‹#›</a:t>
            </a:fld>
            <a:endParaRPr lang="en-US"/>
          </a:p>
        </p:txBody>
      </p:sp>
    </p:spTree>
    <p:extLst>
      <p:ext uri="{BB962C8B-B14F-4D97-AF65-F5344CB8AC3E}">
        <p14:creationId xmlns:p14="http://schemas.microsoft.com/office/powerpoint/2010/main" val="189648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9F643-0CFB-490F-935C-EA61C854402A}"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0E39B-5DA1-4242-BB6C-4A174F6B2BB7}" type="slidenum">
              <a:rPr lang="en-US" smtClean="0"/>
              <a:t>‹#›</a:t>
            </a:fld>
            <a:endParaRPr lang="en-US"/>
          </a:p>
        </p:txBody>
      </p:sp>
    </p:spTree>
    <p:extLst>
      <p:ext uri="{BB962C8B-B14F-4D97-AF65-F5344CB8AC3E}">
        <p14:creationId xmlns:p14="http://schemas.microsoft.com/office/powerpoint/2010/main" val="4231692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9F643-0CFB-490F-935C-EA61C854402A}" type="datetimeFigureOut">
              <a:rPr lang="en-US" smtClean="0"/>
              <a:t>12/18/2015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0E39B-5DA1-4242-BB6C-4A174F6B2BB7}" type="slidenum">
              <a:rPr lang="en-US" smtClean="0"/>
              <a:t>‹#›</a:t>
            </a:fld>
            <a:endParaRPr lang="en-US"/>
          </a:p>
        </p:txBody>
      </p:sp>
    </p:spTree>
    <p:extLst>
      <p:ext uri="{BB962C8B-B14F-4D97-AF65-F5344CB8AC3E}">
        <p14:creationId xmlns:p14="http://schemas.microsoft.com/office/powerpoint/2010/main" val="378431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474787"/>
            <a:ext cx="3383817" cy="210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7655" name="Group 25"/>
          <p:cNvGrpSpPr>
            <a:grpSpLocks/>
          </p:cNvGrpSpPr>
          <p:nvPr/>
        </p:nvGrpSpPr>
        <p:grpSpPr bwMode="auto">
          <a:xfrm>
            <a:off x="2011847" y="3760788"/>
            <a:ext cx="2667001" cy="2792411"/>
            <a:chOff x="1011205" y="4632538"/>
            <a:chExt cx="1953235" cy="2046077"/>
          </a:xfrm>
        </p:grpSpPr>
        <p:sp>
          <p:nvSpPr>
            <p:cNvPr id="27665" name="Rectangle 16"/>
            <p:cNvSpPr>
              <a:spLocks noChangeArrowheads="1"/>
            </p:cNvSpPr>
            <p:nvPr/>
          </p:nvSpPr>
          <p:spPr bwMode="auto">
            <a:xfrm>
              <a:off x="1011205" y="6309320"/>
              <a:ext cx="1953235" cy="369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2400">
                  <a:solidFill>
                    <a:srgbClr val="7F7F7F"/>
                  </a:solidFill>
                  <a:latin typeface="Century Gothic" pitchFamily="34" charset="0"/>
                  <a:ea typeface="MS PGothic" pitchFamily="34" charset="-128"/>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ea typeface="MS PGothic" pitchFamily="34" charset="-128"/>
                </a:defRPr>
              </a:lvl2pPr>
              <a:lvl3pPr marL="1143000" indent="-228600" eaLnBrk="0" hangingPunct="0">
                <a:spcBef>
                  <a:spcPct val="20000"/>
                </a:spcBef>
                <a:buFont typeface="Arial" charset="0"/>
                <a:buChar char="•"/>
                <a:defRPr sz="1600">
                  <a:solidFill>
                    <a:srgbClr val="7F7F7F"/>
                  </a:solidFill>
                  <a:latin typeface="Century Gothic" pitchFamily="34" charset="0"/>
                  <a:ea typeface="MS PGothic" pitchFamily="34" charset="-128"/>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ea typeface="MS PGothic" pitchFamily="34" charset="-128"/>
                </a:defRPr>
              </a:lvl4pPr>
              <a:lvl5pPr marL="2057400" indent="-228600" eaLnBrk="0" hangingPunct="0">
                <a:spcBef>
                  <a:spcPct val="20000"/>
                </a:spcBef>
                <a:buFont typeface="Arial" charset="0"/>
                <a:buChar char="•"/>
                <a:defRPr sz="1600">
                  <a:solidFill>
                    <a:srgbClr val="7F7F7F"/>
                  </a:solidFill>
                  <a:latin typeface="Century Gothic" pitchFamily="34" charset="0"/>
                  <a:ea typeface="MS PGothic" pitchFamily="34" charset="-128"/>
                </a:defRPr>
              </a:lvl5pPr>
              <a:lvl6pPr marL="2514600" indent="-2286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6pPr>
              <a:lvl7pPr marL="2971800" indent="-2286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7pPr>
              <a:lvl8pPr marL="3429000" indent="-2286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8pPr>
              <a:lvl9pPr marL="3886200" indent="-2286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9pPr>
            </a:lstStyle>
            <a:p>
              <a:pPr eaLnBrk="1" fontAlgn="base" hangingPunct="1">
                <a:spcBef>
                  <a:spcPct val="0"/>
                </a:spcBef>
                <a:spcAft>
                  <a:spcPct val="0"/>
                </a:spcAft>
                <a:buFontTx/>
                <a:buNone/>
              </a:pPr>
              <a:r>
                <a:rPr lang="en-US" altLang="es-MX" sz="1800" b="1" dirty="0" smtClean="0">
                  <a:solidFill>
                    <a:srgbClr val="0000FF"/>
                  </a:solidFill>
                  <a:latin typeface="Palatino Linotype" pitchFamily="18" charset="0"/>
                </a:rPr>
                <a:t>August 5-21,2016</a:t>
              </a:r>
              <a:endParaRPr lang="en-US" altLang="es-MX" sz="1800" b="1" dirty="0">
                <a:solidFill>
                  <a:srgbClr val="0000FF"/>
                </a:solidFill>
                <a:latin typeface="Palatino Linotype" pitchFamily="18" charset="0"/>
              </a:endParaRPr>
            </a:p>
          </p:txBody>
        </p:sp>
        <p:pic>
          <p:nvPicPr>
            <p:cNvPr id="27666" name="Picture 1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62648" y="4632538"/>
              <a:ext cx="1346507" cy="1676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656" name="Group 24"/>
          <p:cNvGrpSpPr>
            <a:grpSpLocks/>
          </p:cNvGrpSpPr>
          <p:nvPr/>
        </p:nvGrpSpPr>
        <p:grpSpPr bwMode="auto">
          <a:xfrm>
            <a:off x="4907448" y="3760788"/>
            <a:ext cx="3550752" cy="2792412"/>
            <a:chOff x="4650635" y="4632538"/>
            <a:chExt cx="2600504" cy="2046077"/>
          </a:xfrm>
        </p:grpSpPr>
        <p:pic>
          <p:nvPicPr>
            <p:cNvPr id="27663" name="Picture 1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850454" y="4632538"/>
              <a:ext cx="1333804" cy="1676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4" name="Rectangle 23"/>
            <p:cNvSpPr>
              <a:spLocks noChangeArrowheads="1"/>
            </p:cNvSpPr>
            <p:nvPr/>
          </p:nvSpPr>
          <p:spPr bwMode="auto">
            <a:xfrm>
              <a:off x="4650635" y="6309320"/>
              <a:ext cx="2600504" cy="369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2400">
                  <a:solidFill>
                    <a:srgbClr val="7F7F7F"/>
                  </a:solidFill>
                  <a:latin typeface="Century Gothic" pitchFamily="34" charset="0"/>
                  <a:ea typeface="MS PGothic" pitchFamily="34" charset="-128"/>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ea typeface="MS PGothic" pitchFamily="34" charset="-128"/>
                </a:defRPr>
              </a:lvl2pPr>
              <a:lvl3pPr marL="1143000" indent="-228600" eaLnBrk="0" hangingPunct="0">
                <a:spcBef>
                  <a:spcPct val="20000"/>
                </a:spcBef>
                <a:buFont typeface="Arial" charset="0"/>
                <a:buChar char="•"/>
                <a:defRPr sz="1600">
                  <a:solidFill>
                    <a:srgbClr val="7F7F7F"/>
                  </a:solidFill>
                  <a:latin typeface="Century Gothic" pitchFamily="34" charset="0"/>
                  <a:ea typeface="MS PGothic" pitchFamily="34" charset="-128"/>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ea typeface="MS PGothic" pitchFamily="34" charset="-128"/>
                </a:defRPr>
              </a:lvl4pPr>
              <a:lvl5pPr marL="2057400" indent="-228600" eaLnBrk="0" hangingPunct="0">
                <a:spcBef>
                  <a:spcPct val="20000"/>
                </a:spcBef>
                <a:buFont typeface="Arial" charset="0"/>
                <a:buChar char="•"/>
                <a:defRPr sz="1600">
                  <a:solidFill>
                    <a:srgbClr val="7F7F7F"/>
                  </a:solidFill>
                  <a:latin typeface="Century Gothic" pitchFamily="34" charset="0"/>
                  <a:ea typeface="MS PGothic" pitchFamily="34" charset="-128"/>
                </a:defRPr>
              </a:lvl5pPr>
              <a:lvl6pPr marL="2514600" indent="-2286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6pPr>
              <a:lvl7pPr marL="2971800" indent="-2286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7pPr>
              <a:lvl8pPr marL="3429000" indent="-2286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8pPr>
              <a:lvl9pPr marL="3886200" indent="-2286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9pPr>
            </a:lstStyle>
            <a:p>
              <a:pPr eaLnBrk="1" fontAlgn="base" hangingPunct="1">
                <a:spcBef>
                  <a:spcPct val="0"/>
                </a:spcBef>
                <a:spcAft>
                  <a:spcPct val="0"/>
                </a:spcAft>
                <a:buFontTx/>
                <a:buNone/>
              </a:pPr>
              <a:r>
                <a:rPr lang="en-US" altLang="es-MX" sz="1800" b="1" dirty="0" smtClean="0">
                  <a:solidFill>
                    <a:srgbClr val="0000FF"/>
                  </a:solidFill>
                  <a:latin typeface="Palatino Linotype" pitchFamily="18" charset="0"/>
                </a:rPr>
                <a:t>September 7-18th, 2016</a:t>
              </a:r>
              <a:endParaRPr lang="en-US" altLang="es-MX" sz="1800" b="1" dirty="0">
                <a:solidFill>
                  <a:srgbClr val="0000FF"/>
                </a:solidFill>
                <a:latin typeface="Palatino Linotype" pitchFamily="18" charset="0"/>
              </a:endParaRPr>
            </a:p>
          </p:txBody>
        </p:sp>
      </p:grpSp>
      <p:pic>
        <p:nvPicPr>
          <p:cNvPr id="27659" name="Picture 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318" y="1474787"/>
            <a:ext cx="5508282" cy="210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p:cNvSpPr/>
          <p:nvPr/>
        </p:nvSpPr>
        <p:spPr>
          <a:xfrm rot="19902094">
            <a:off x="4072007" y="1913647"/>
            <a:ext cx="1103312" cy="62547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s-MX" dirty="0">
              <a:solidFill>
                <a:prstClr val="white"/>
              </a:solidFill>
            </a:endParaRPr>
          </a:p>
        </p:txBody>
      </p:sp>
      <p:sp>
        <p:nvSpPr>
          <p:cNvPr id="27661" name="TextBox 1"/>
          <p:cNvSpPr txBox="1">
            <a:spLocks noChangeArrowheads="1"/>
          </p:cNvSpPr>
          <p:nvPr/>
        </p:nvSpPr>
        <p:spPr bwMode="auto">
          <a:xfrm>
            <a:off x="54318" y="152400"/>
            <a:ext cx="902261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2400">
                <a:solidFill>
                  <a:srgbClr val="7F7F7F"/>
                </a:solidFill>
                <a:latin typeface="Century Gothic" pitchFamily="34" charset="0"/>
                <a:ea typeface="MS PGothic" pitchFamily="34" charset="-128"/>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ea typeface="MS PGothic" pitchFamily="34" charset="-128"/>
              </a:defRPr>
            </a:lvl2pPr>
            <a:lvl3pPr marL="1143000" indent="-228600" eaLnBrk="0" hangingPunct="0">
              <a:spcBef>
                <a:spcPct val="20000"/>
              </a:spcBef>
              <a:buFont typeface="Arial" charset="0"/>
              <a:buChar char="•"/>
              <a:defRPr sz="1600">
                <a:solidFill>
                  <a:srgbClr val="7F7F7F"/>
                </a:solidFill>
                <a:latin typeface="Century Gothic" pitchFamily="34" charset="0"/>
                <a:ea typeface="MS PGothic" pitchFamily="34" charset="-128"/>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ea typeface="MS PGothic" pitchFamily="34" charset="-128"/>
              </a:defRPr>
            </a:lvl4pPr>
            <a:lvl5pPr marL="2057400" indent="-228600" eaLnBrk="0" hangingPunct="0">
              <a:spcBef>
                <a:spcPct val="20000"/>
              </a:spcBef>
              <a:buFont typeface="Arial" charset="0"/>
              <a:buChar char="•"/>
              <a:defRPr sz="1600">
                <a:solidFill>
                  <a:srgbClr val="7F7F7F"/>
                </a:solidFill>
                <a:latin typeface="Century Gothic" pitchFamily="34" charset="0"/>
                <a:ea typeface="MS PGothic" pitchFamily="34" charset="-128"/>
              </a:defRPr>
            </a:lvl5pPr>
            <a:lvl6pPr marL="2514600" indent="-2286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6pPr>
            <a:lvl7pPr marL="2971800" indent="-2286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7pPr>
            <a:lvl8pPr marL="3429000" indent="-2286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8pPr>
            <a:lvl9pPr marL="3886200" indent="-2286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9pPr>
          </a:lstStyle>
          <a:p>
            <a:pPr algn="ctr">
              <a:buNone/>
            </a:pPr>
            <a:r>
              <a:rPr lang="en-US" sz="3200" b="1" dirty="0" smtClean="0">
                <a:solidFill>
                  <a:srgbClr val="C00000"/>
                </a:solidFill>
              </a:rPr>
              <a:t>Preparation </a:t>
            </a:r>
            <a:r>
              <a:rPr lang="en-US" sz="3200" b="1" dirty="0">
                <a:solidFill>
                  <a:srgbClr val="C00000"/>
                </a:solidFill>
              </a:rPr>
              <a:t>of health alerts to mitigate impact of importations </a:t>
            </a:r>
            <a:endParaRPr lang="es-MX" altLang="es-MX" sz="3200" b="1" dirty="0">
              <a:solidFill>
                <a:srgbClr val="C00000"/>
              </a:solidFill>
              <a:latin typeface="Arial" charset="0"/>
            </a:endParaRPr>
          </a:p>
        </p:txBody>
      </p:sp>
    </p:spTree>
    <p:extLst>
      <p:ext uri="{BB962C8B-B14F-4D97-AF65-F5344CB8AC3E}">
        <p14:creationId xmlns:p14="http://schemas.microsoft.com/office/powerpoint/2010/main" val="10737070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78</Words>
  <Application>Microsoft Office PowerPoint</Application>
  <PresentationFormat>On-screen Show (4:3)</PresentationFormat>
  <Paragraphs>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PAHO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measles importations from people coming from other regions of the world are the biggest threats for maintain the elimination. The massive events in our region like World Olympic Games need to be addressed for strenghentening surveillance and MMR vaccination coverage in all the countries.</dc:title>
  <dc:creator>Pastor, Dra. Desiree (WDC)</dc:creator>
  <cp:lastModifiedBy>Pacis, Ms. Carmelita Lucia (WDC)</cp:lastModifiedBy>
  <cp:revision>11</cp:revision>
  <dcterms:created xsi:type="dcterms:W3CDTF">2015-12-18T17:16:21Z</dcterms:created>
  <dcterms:modified xsi:type="dcterms:W3CDTF">2015-12-18T21:37:10Z</dcterms:modified>
</cp:coreProperties>
</file>