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66523502743973E-2"/>
          <c:y val="4.0993539269129818E-2"/>
          <c:w val="0.89912741589119538"/>
          <c:h val="0.812904315269414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</c:v>
                </c:pt>
                <c:pt idx="1">
                  <c:v>31</c:v>
                </c:pt>
                <c:pt idx="2">
                  <c:v>28</c:v>
                </c:pt>
                <c:pt idx="3">
                  <c:v>9</c:v>
                </c:pt>
                <c:pt idx="4">
                  <c:v>9</c:v>
                </c:pt>
                <c:pt idx="5">
                  <c:v>21</c:v>
                </c:pt>
                <c:pt idx="6">
                  <c:v>52</c:v>
                </c:pt>
                <c:pt idx="7">
                  <c:v>18</c:v>
                </c:pt>
                <c:pt idx="8">
                  <c:v>11</c:v>
                </c:pt>
                <c:pt idx="9">
                  <c:v>6</c:v>
                </c:pt>
                <c:pt idx="1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17</c:v>
                </c:pt>
                <c:pt idx="3">
                  <c:v>37</c:v>
                </c:pt>
                <c:pt idx="4">
                  <c:v>53</c:v>
                </c:pt>
                <c:pt idx="5">
                  <c:v>39</c:v>
                </c:pt>
                <c:pt idx="6">
                  <c:v>23</c:v>
                </c:pt>
                <c:pt idx="7">
                  <c:v>14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</c:v>
                </c:pt>
                <c:pt idx="1">
                  <c:v>21</c:v>
                </c:pt>
                <c:pt idx="2">
                  <c:v>19</c:v>
                </c:pt>
                <c:pt idx="3">
                  <c:v>11</c:v>
                </c:pt>
                <c:pt idx="4">
                  <c:v>15</c:v>
                </c:pt>
                <c:pt idx="5">
                  <c:v>10</c:v>
                </c:pt>
                <c:pt idx="6">
                  <c:v>45</c:v>
                </c:pt>
                <c:pt idx="7">
                  <c:v>27</c:v>
                </c:pt>
                <c:pt idx="8">
                  <c:v>22</c:v>
                </c:pt>
                <c:pt idx="9">
                  <c:v>13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MEX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671872"/>
        <c:axId val="113892096"/>
      </c:barChart>
      <c:catAx>
        <c:axId val="158671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err="1" smtClean="0"/>
                  <a:t>Grupos</a:t>
                </a:r>
                <a:r>
                  <a:rPr lang="en-US" sz="1400" b="0" dirty="0" smtClean="0"/>
                  <a:t> de </a:t>
                </a:r>
                <a:r>
                  <a:rPr lang="en-US" sz="1400" b="0" dirty="0" err="1" smtClean="0"/>
                  <a:t>edad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49933774755428301"/>
              <c:y val="0.9244046240543463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892096"/>
        <c:crosses val="autoZero"/>
        <c:auto val="1"/>
        <c:lblAlgn val="ctr"/>
        <c:lblOffset val="100"/>
        <c:noMultiLvlLbl val="0"/>
      </c:catAx>
      <c:valAx>
        <c:axId val="113892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N</a:t>
                </a:r>
                <a:r>
                  <a:rPr lang="es-PE" sz="1600" b="0" noProof="0" dirty="0" err="1" smtClean="0"/>
                  <a:t>úmero</a:t>
                </a:r>
                <a:r>
                  <a:rPr lang="es-PE" sz="1600" b="0" noProof="0" dirty="0" smtClean="0"/>
                  <a:t> de casos</a:t>
                </a:r>
                <a:endParaRPr lang="es-PE" sz="1600" b="0" noProof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867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029670722977813"/>
          <c:y val="5.6614945190674698E-2"/>
          <c:w val="0.29263517060367461"/>
          <c:h val="0.202431681333950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3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6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0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95C3-365E-4F44-91D1-C5CAB8FEFEF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BAF7-3DA3-4015-BEE7-EAD23595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PE" sz="2800" b="1" smtClean="0">
                <a:solidFill>
                  <a:schemeClr val="tx1"/>
                </a:solidFill>
              </a:rPr>
              <a:t>Distribución de casos confirmados de sarampión por grupos de edad. Las Américas, 2015*</a:t>
            </a:r>
            <a:endParaRPr lang="es-PE" sz="2800" b="1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895842"/>
              </p:ext>
            </p:extLst>
          </p:nvPr>
        </p:nvGraphicFramePr>
        <p:xfrm>
          <a:off x="457200" y="10668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8940" y="6274713"/>
            <a:ext cx="54328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100" dirty="0" smtClean="0"/>
              <a:t>Fuente: Sistema Integrado de Información de Vigilancia y reporte de países a  FGL/IM - OPS</a:t>
            </a:r>
          </a:p>
          <a:p>
            <a:r>
              <a:rPr lang="es-PE" sz="1100" dirty="0" smtClean="0"/>
              <a:t>*Datos hasta Mayo 12,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2169" y="1642646"/>
            <a:ext cx="23167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PE" sz="1600" smtClean="0"/>
              <a:t>N=568 casos confirmados</a:t>
            </a:r>
            <a:endParaRPr lang="es-PE" sz="1600"/>
          </a:p>
        </p:txBody>
      </p:sp>
    </p:spTree>
    <p:extLst>
      <p:ext uri="{BB962C8B-B14F-4D97-AF65-F5344CB8AC3E}">
        <p14:creationId xmlns:p14="http://schemas.microsoft.com/office/powerpoint/2010/main" val="15032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sarampión por grupos de edad. Las Américas, 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by age The Americas, 2015*</dc:title>
  <dc:creator>admin</dc:creator>
  <cp:lastModifiedBy>Pacis, Ms. Carmelita Lucia (WDC)</cp:lastModifiedBy>
  <cp:revision>6</cp:revision>
  <dcterms:created xsi:type="dcterms:W3CDTF">2016-05-12T07:55:49Z</dcterms:created>
  <dcterms:modified xsi:type="dcterms:W3CDTF">2016-05-13T15:07:28Z</dcterms:modified>
</cp:coreProperties>
</file>