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6" d="100"/>
          <a:sy n="86" d="100"/>
        </p:scale>
        <p:origin x="-73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05981736161961E-2"/>
          <c:y val="2.2151471761076621E-2"/>
          <c:w val="0.86274809732289548"/>
          <c:h val="0.734016333513937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MMR1/Measles (if MMR not used)</c:v>
                </c:pt>
              </c:strCache>
            </c:strRef>
          </c:tx>
          <c:spPr>
            <a:solidFill>
              <a:srgbClr val="333399"/>
            </a:solidFill>
            <a:ln w="140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AIA*</c:v>
                </c:pt>
                <c:pt idx="1">
                  <c:v>ATG*</c:v>
                </c:pt>
                <c:pt idx="2">
                  <c:v>BHS  </c:v>
                </c:pt>
                <c:pt idx="3">
                  <c:v>BLZ  </c:v>
                </c:pt>
                <c:pt idx="4">
                  <c:v>BMU  </c:v>
                </c:pt>
                <c:pt idx="5">
                  <c:v>BRB  </c:v>
                </c:pt>
                <c:pt idx="6">
                  <c:v>CUW  </c:v>
                </c:pt>
                <c:pt idx="7">
                  <c:v>CYM  </c:v>
                </c:pt>
                <c:pt idx="8">
                  <c:v>DMA  </c:v>
                </c:pt>
                <c:pt idx="9">
                  <c:v>GRD  </c:v>
                </c:pt>
                <c:pt idx="10">
                  <c:v>GUY  </c:v>
                </c:pt>
                <c:pt idx="11">
                  <c:v>JAM  </c:v>
                </c:pt>
                <c:pt idx="12">
                  <c:v>KNA  </c:v>
                </c:pt>
                <c:pt idx="13">
                  <c:v>LCA*</c:v>
                </c:pt>
                <c:pt idx="14">
                  <c:v>MSR*</c:v>
                </c:pt>
                <c:pt idx="15">
                  <c:v>SUR  </c:v>
                </c:pt>
                <c:pt idx="16">
                  <c:v>SXM  </c:v>
                </c:pt>
                <c:pt idx="17">
                  <c:v>TCA  </c:v>
                </c:pt>
                <c:pt idx="18">
                  <c:v>TTO  </c:v>
                </c:pt>
                <c:pt idx="19">
                  <c:v>VCT*</c:v>
                </c:pt>
                <c:pt idx="20">
                  <c:v>VGB  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100</c:v>
                </c:pt>
                <c:pt idx="1">
                  <c:v>100</c:v>
                </c:pt>
                <c:pt idx="2">
                  <c:v>92</c:v>
                </c:pt>
                <c:pt idx="3">
                  <c:v>95</c:v>
                </c:pt>
                <c:pt idx="4">
                  <c:v>84</c:v>
                </c:pt>
                <c:pt idx="5">
                  <c:v>95</c:v>
                </c:pt>
                <c:pt idx="6">
                  <c:v>93</c:v>
                </c:pt>
                <c:pt idx="7">
                  <c:v>86</c:v>
                </c:pt>
                <c:pt idx="8">
                  <c:v>94</c:v>
                </c:pt>
                <c:pt idx="9">
                  <c:v>94</c:v>
                </c:pt>
                <c:pt idx="10">
                  <c:v>100</c:v>
                </c:pt>
                <c:pt idx="11">
                  <c:v>92</c:v>
                </c:pt>
                <c:pt idx="12">
                  <c:v>93</c:v>
                </c:pt>
                <c:pt idx="13">
                  <c:v>100</c:v>
                </c:pt>
                <c:pt idx="14">
                  <c:v>100</c:v>
                </c:pt>
                <c:pt idx="15">
                  <c:v>85</c:v>
                </c:pt>
                <c:pt idx="16">
                  <c:v>98</c:v>
                </c:pt>
                <c:pt idx="17">
                  <c:v>98</c:v>
                </c:pt>
                <c:pt idx="18">
                  <c:v>96</c:v>
                </c:pt>
                <c:pt idx="19">
                  <c:v>100</c:v>
                </c:pt>
                <c:pt idx="20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5812736"/>
        <c:axId val="85820160"/>
      </c:barChart>
      <c:catAx>
        <c:axId val="85812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52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820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5820160"/>
        <c:scaling>
          <c:orientation val="minMax"/>
          <c:max val="100"/>
        </c:scaling>
        <c:delete val="0"/>
        <c:axPos val="l"/>
        <c:majorGridlines>
          <c:spPr>
            <a:ln w="3520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55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b="1" i="0" baseline="0" dirty="0" smtClean="0">
                    <a:effectLst/>
                  </a:rPr>
                  <a:t>% Coverage</a:t>
                </a:r>
                <a:endParaRPr lang="en-US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3328549345460454E-2"/>
              <c:y val="0.31106189032768045"/>
            </c:manualLayout>
          </c:layout>
          <c:overlay val="0"/>
          <c:spPr>
            <a:noFill/>
            <a:ln w="28157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52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3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812736"/>
        <c:crosses val="autoZero"/>
        <c:crossBetween val="between"/>
        <c:majorUnit val="20"/>
      </c:valAx>
      <c:spPr>
        <a:noFill/>
        <a:ln w="1407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9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0.03644</cdr:x>
      <cdr:y>0.9022</cdr:y>
    </cdr:from>
    <cdr:to>
      <cdr:x>0.96434</cdr:x>
      <cdr:y>1</cdr:y>
    </cdr:to>
    <cdr:sp macro="" textlink="">
      <cdr:nvSpPr>
        <cdr:cNvPr id="2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8898" y="5110582"/>
          <a:ext cx="8374408" cy="5539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eaLnBrk="1" hangingPunct="1"/>
          <a:r>
            <a:rPr lang="es-ES" altLang="en-US" sz="1000" dirty="0"/>
            <a:t>Note: </a:t>
          </a:r>
          <a:r>
            <a:rPr lang="en-US" altLang="en-US" sz="1000" dirty="0"/>
            <a:t>AIA-Anguilla; ATG-Antigua &amp; Barbuda; BHS-Bahamas; BLZ-Belize; BMU-Bermuda; BRB-Barbados; CUW-</a:t>
          </a:r>
          <a:r>
            <a:rPr lang="en-US" altLang="en-US" sz="1000" dirty="0" err="1"/>
            <a:t>Curaçao</a:t>
          </a:r>
          <a:r>
            <a:rPr lang="en-US" altLang="en-US" sz="1000" dirty="0"/>
            <a:t>; </a:t>
          </a:r>
          <a:r>
            <a:rPr lang="en-US" altLang="en-US" sz="1000" dirty="0" smtClean="0"/>
            <a:t>CYM-Cayman </a:t>
          </a:r>
          <a:r>
            <a:rPr lang="en-US" altLang="en-US" sz="1000" dirty="0" smtClean="0"/>
            <a:t>Islands; </a:t>
          </a:r>
        </a:p>
        <a:p xmlns:a="http://schemas.openxmlformats.org/drawingml/2006/main">
          <a:pPr eaLnBrk="1" hangingPunct="1"/>
          <a:r>
            <a:rPr lang="en-US" altLang="en-US" sz="1000" dirty="0" smtClean="0"/>
            <a:t>DMA-Dominica; GRD-Grenada</a:t>
          </a:r>
          <a:r>
            <a:rPr lang="en-US" altLang="en-US" sz="1000" dirty="0"/>
            <a:t>; GUY-Guyana; JAM-Jamaica; KNA-St. Kitts &amp; Nevis; LCA-St. Lucia; MSR-Montserrat; SUR-Suriname; </a:t>
          </a:r>
          <a:endParaRPr lang="en-US" altLang="en-US" sz="1000" dirty="0" smtClean="0"/>
        </a:p>
        <a:p xmlns:a="http://schemas.openxmlformats.org/drawingml/2006/main">
          <a:pPr eaLnBrk="1" hangingPunct="1"/>
          <a:r>
            <a:rPr lang="en-US" altLang="en-US" sz="1000" dirty="0" smtClean="0"/>
            <a:t>SXM-</a:t>
          </a:r>
          <a:r>
            <a:rPr lang="en-US" altLang="en-US" sz="1000" dirty="0" err="1" smtClean="0"/>
            <a:t>Sint</a:t>
          </a:r>
          <a:r>
            <a:rPr lang="en-US" altLang="en-US" sz="1000" dirty="0" smtClean="0"/>
            <a:t> Maarten; TCA-Turks </a:t>
          </a:r>
          <a:r>
            <a:rPr lang="en-US" altLang="en-US" sz="1000" dirty="0"/>
            <a:t>&amp; Caicos; TTO-Trinidad &amp; Tobago; VCT-St. Vincent &amp; the Grenadines; VGB-Virgin Islands (UK).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87F77-FDF9-4E8E-910A-02D5DFBCF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2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E8424-3FA7-426B-8944-06A8B6615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51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744E2-A88D-4588-8AFC-8F4B89542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3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DAAAB-7F8B-4A6E-A37B-EC7CB669B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4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49F98-3D33-4170-B3C5-A6B433E0D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30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E83DE-7759-43DC-A92C-1E4E5854E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91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6F498-5DA3-4713-A29B-EDB25127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7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239E6-0372-45F0-85FB-1B685BA06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8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02526-FC63-4923-BFFF-8E432E34E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8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8EDB5-9223-46C9-8DB1-7EAD21B04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7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F3D29-94EF-4B44-853C-4153C0D05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5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43D07-4128-47D9-92E5-C2EA62839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6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13F7600-3595-4E0D-8EE7-29FC88DDE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5" y="132202"/>
            <a:ext cx="8229600" cy="804232"/>
          </a:xfrm>
        </p:spPr>
        <p:txBody>
          <a:bodyPr/>
          <a:lstStyle/>
          <a:p>
            <a:pPr eaLnBrk="1" hangingPunct="1"/>
            <a:r>
              <a:rPr lang="en-US" sz="2800" b="1" dirty="0"/>
              <a:t>MMR1 reported coverage </a:t>
            </a:r>
            <a:br>
              <a:rPr lang="en-US" sz="2800" b="1" dirty="0"/>
            </a:br>
            <a:r>
              <a:rPr lang="en-US" sz="2800" b="1" dirty="0"/>
              <a:t>Non-Latin Caribbean, 2014</a:t>
            </a:r>
            <a:endParaRPr lang="en-US" sz="2800" b="1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065192030"/>
              </p:ext>
            </p:extLst>
          </p:nvPr>
        </p:nvGraphicFramePr>
        <p:xfrm>
          <a:off x="64008" y="980703"/>
          <a:ext cx="9025128" cy="5664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595313" y="1749425"/>
            <a:ext cx="8383587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92906" y="5716536"/>
            <a:ext cx="57438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dirty="0"/>
              <a:t>Source: Country reports through the PAHO-WHO/UNICEF Joint Reporting Form (JRF), </a:t>
            </a:r>
            <a:r>
              <a:rPr lang="en-US" sz="1000" b="1" dirty="0" smtClean="0"/>
              <a:t>2015</a:t>
            </a:r>
          </a:p>
          <a:p>
            <a:pPr eaLnBrk="1" hangingPunct="1"/>
            <a:r>
              <a:rPr lang="en-US" altLang="en-US" sz="1000" dirty="0"/>
              <a:t>* Coverage data &gt;100</a:t>
            </a:r>
            <a:r>
              <a:rPr lang="en-US" altLang="en-US" sz="1000" dirty="0" smtClean="0"/>
              <a:t>%.</a:t>
            </a:r>
            <a:endParaRPr lang="en-US" sz="1000" b="1" dirty="0"/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138113" y="1601788"/>
            <a:ext cx="5095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solidFill>
                  <a:srgbClr val="FF3300"/>
                </a:solidFill>
              </a:rPr>
              <a:t>95%</a:t>
            </a:r>
          </a:p>
        </p:txBody>
      </p:sp>
    </p:spTree>
    <p:extLst>
      <p:ext uri="{BB962C8B-B14F-4D97-AF65-F5344CB8AC3E}">
        <p14:creationId xmlns:p14="http://schemas.microsoft.com/office/powerpoint/2010/main" val="102535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93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MMR1 reported coverage  Non-Latin Caribbean, 2014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MMR1 and MMR2 coverage in selected countries in the Americas, 2010</dc:title>
  <dc:creator>Carilu</dc:creator>
  <cp:lastModifiedBy>Gandhi, Mr. Raghunathan (WDC)</cp:lastModifiedBy>
  <cp:revision>41</cp:revision>
  <dcterms:created xsi:type="dcterms:W3CDTF">2012-03-15T14:33:59Z</dcterms:created>
  <dcterms:modified xsi:type="dcterms:W3CDTF">2015-11-20T16:31:34Z</dcterms:modified>
</cp:coreProperties>
</file>