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66FF"/>
    <a:srgbClr val="3333FF"/>
    <a:srgbClr val="0066FF"/>
    <a:srgbClr val="0033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6"/>
          <c:order val="6"/>
          <c:tx>
            <c:strRef>
              <c:f>Sheet1!$A$8</c:f>
              <c:strCache>
                <c:ptCount val="1"/>
                <c:pt idx="0">
                  <c:v>Global</c:v>
                </c:pt>
              </c:strCache>
            </c:strRef>
          </c:tx>
          <c:spPr>
            <a:solidFill>
              <a:srgbClr val="6699FF"/>
            </a:solidFill>
          </c:spPr>
          <c:invertIfNegative val="0"/>
          <c:cat>
            <c:strRef>
              <c:f>Sheet1!$B$1:$AK$1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Sheet1!$B$8:$AK$8</c:f>
              <c:numCache>
                <c:formatCode>General</c:formatCode>
                <c:ptCount val="36"/>
                <c:pt idx="0">
                  <c:v>17</c:v>
                </c:pt>
                <c:pt idx="1">
                  <c:v>20</c:v>
                </c:pt>
                <c:pt idx="2">
                  <c:v>21</c:v>
                </c:pt>
                <c:pt idx="3">
                  <c:v>37</c:v>
                </c:pt>
                <c:pt idx="4">
                  <c:v>42</c:v>
                </c:pt>
                <c:pt idx="5">
                  <c:v>48</c:v>
                </c:pt>
                <c:pt idx="6">
                  <c:v>47</c:v>
                </c:pt>
                <c:pt idx="7">
                  <c:v>54</c:v>
                </c:pt>
                <c:pt idx="8">
                  <c:v>63</c:v>
                </c:pt>
                <c:pt idx="9">
                  <c:v>68</c:v>
                </c:pt>
                <c:pt idx="10">
                  <c:v>73</c:v>
                </c:pt>
                <c:pt idx="11">
                  <c:v>69</c:v>
                </c:pt>
                <c:pt idx="12">
                  <c:v>69</c:v>
                </c:pt>
                <c:pt idx="13">
                  <c:v>70</c:v>
                </c:pt>
                <c:pt idx="14">
                  <c:v>72</c:v>
                </c:pt>
                <c:pt idx="15">
                  <c:v>73</c:v>
                </c:pt>
                <c:pt idx="16">
                  <c:v>73</c:v>
                </c:pt>
                <c:pt idx="17">
                  <c:v>71</c:v>
                </c:pt>
                <c:pt idx="18">
                  <c:v>71</c:v>
                </c:pt>
                <c:pt idx="19">
                  <c:v>71</c:v>
                </c:pt>
                <c:pt idx="20">
                  <c:v>72</c:v>
                </c:pt>
                <c:pt idx="21">
                  <c:v>73</c:v>
                </c:pt>
                <c:pt idx="22">
                  <c:v>72</c:v>
                </c:pt>
                <c:pt idx="23">
                  <c:v>74</c:v>
                </c:pt>
                <c:pt idx="24">
                  <c:v>76</c:v>
                </c:pt>
                <c:pt idx="25">
                  <c:v>78</c:v>
                </c:pt>
                <c:pt idx="26">
                  <c:v>79</c:v>
                </c:pt>
                <c:pt idx="27">
                  <c:v>80</c:v>
                </c:pt>
                <c:pt idx="28">
                  <c:v>81</c:v>
                </c:pt>
                <c:pt idx="29">
                  <c:v>84</c:v>
                </c:pt>
                <c:pt idx="30">
                  <c:v>85</c:v>
                </c:pt>
                <c:pt idx="31">
                  <c:v>85</c:v>
                </c:pt>
                <c:pt idx="32">
                  <c:v>84</c:v>
                </c:pt>
                <c:pt idx="33">
                  <c:v>84</c:v>
                </c:pt>
                <c:pt idx="34">
                  <c:v>84</c:v>
                </c:pt>
                <c:pt idx="35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9652608"/>
        <c:axId val="149785984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African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circle"/>
            <c:size val="6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Sheet1!$B$1:$AK$1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Sheet1!$B$2:$AK$2</c:f>
              <c:numCache>
                <c:formatCode>General</c:formatCode>
                <c:ptCount val="36"/>
                <c:pt idx="0">
                  <c:v>6</c:v>
                </c:pt>
                <c:pt idx="1">
                  <c:v>12</c:v>
                </c:pt>
                <c:pt idx="2">
                  <c:v>14</c:v>
                </c:pt>
                <c:pt idx="3">
                  <c:v>21</c:v>
                </c:pt>
                <c:pt idx="4">
                  <c:v>26</c:v>
                </c:pt>
                <c:pt idx="5">
                  <c:v>35</c:v>
                </c:pt>
                <c:pt idx="6">
                  <c:v>42</c:v>
                </c:pt>
                <c:pt idx="7">
                  <c:v>46</c:v>
                </c:pt>
                <c:pt idx="8">
                  <c:v>50</c:v>
                </c:pt>
                <c:pt idx="9">
                  <c:v>56</c:v>
                </c:pt>
                <c:pt idx="10">
                  <c:v>58</c:v>
                </c:pt>
                <c:pt idx="11">
                  <c:v>54</c:v>
                </c:pt>
                <c:pt idx="12">
                  <c:v>51</c:v>
                </c:pt>
                <c:pt idx="13">
                  <c:v>52</c:v>
                </c:pt>
                <c:pt idx="14">
                  <c:v>56</c:v>
                </c:pt>
                <c:pt idx="15">
                  <c:v>55</c:v>
                </c:pt>
                <c:pt idx="16">
                  <c:v>55</c:v>
                </c:pt>
                <c:pt idx="17">
                  <c:v>54</c:v>
                </c:pt>
                <c:pt idx="18">
                  <c:v>53</c:v>
                </c:pt>
                <c:pt idx="19">
                  <c:v>51</c:v>
                </c:pt>
                <c:pt idx="20">
                  <c:v>53</c:v>
                </c:pt>
                <c:pt idx="21">
                  <c:v>54</c:v>
                </c:pt>
                <c:pt idx="22">
                  <c:v>55</c:v>
                </c:pt>
                <c:pt idx="23">
                  <c:v>57</c:v>
                </c:pt>
                <c:pt idx="24">
                  <c:v>59</c:v>
                </c:pt>
                <c:pt idx="25">
                  <c:v>61</c:v>
                </c:pt>
                <c:pt idx="26">
                  <c:v>64</c:v>
                </c:pt>
                <c:pt idx="27">
                  <c:v>66</c:v>
                </c:pt>
                <c:pt idx="28">
                  <c:v>68</c:v>
                </c:pt>
                <c:pt idx="29">
                  <c:v>73</c:v>
                </c:pt>
                <c:pt idx="30">
                  <c:v>73</c:v>
                </c:pt>
                <c:pt idx="31">
                  <c:v>72</c:v>
                </c:pt>
                <c:pt idx="32">
                  <c:v>72</c:v>
                </c:pt>
                <c:pt idx="33">
                  <c:v>71</c:v>
                </c:pt>
                <c:pt idx="34">
                  <c:v>72</c:v>
                </c:pt>
                <c:pt idx="35">
                  <c:v>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American</c:v>
                </c:pt>
              </c:strCache>
            </c:strRef>
          </c:tx>
          <c:cat>
            <c:strRef>
              <c:f>Sheet1!$B$1:$AK$1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Sheet1!$B$3:$AK$3</c:f>
              <c:numCache>
                <c:formatCode>General</c:formatCode>
                <c:ptCount val="36"/>
                <c:pt idx="0">
                  <c:v>51</c:v>
                </c:pt>
                <c:pt idx="1">
                  <c:v>59</c:v>
                </c:pt>
                <c:pt idx="2">
                  <c:v>59</c:v>
                </c:pt>
                <c:pt idx="3">
                  <c:v>58</c:v>
                </c:pt>
                <c:pt idx="4">
                  <c:v>62</c:v>
                </c:pt>
                <c:pt idx="5">
                  <c:v>67</c:v>
                </c:pt>
                <c:pt idx="6">
                  <c:v>68</c:v>
                </c:pt>
                <c:pt idx="7">
                  <c:v>66</c:v>
                </c:pt>
                <c:pt idx="8">
                  <c:v>74</c:v>
                </c:pt>
                <c:pt idx="9">
                  <c:v>76</c:v>
                </c:pt>
                <c:pt idx="10">
                  <c:v>80</c:v>
                </c:pt>
                <c:pt idx="11">
                  <c:v>82</c:v>
                </c:pt>
                <c:pt idx="12">
                  <c:v>83</c:v>
                </c:pt>
                <c:pt idx="13">
                  <c:v>83</c:v>
                </c:pt>
                <c:pt idx="14">
                  <c:v>85</c:v>
                </c:pt>
                <c:pt idx="15">
                  <c:v>87</c:v>
                </c:pt>
                <c:pt idx="16">
                  <c:v>86</c:v>
                </c:pt>
                <c:pt idx="17">
                  <c:v>89</c:v>
                </c:pt>
                <c:pt idx="18">
                  <c:v>91</c:v>
                </c:pt>
                <c:pt idx="19">
                  <c:v>92</c:v>
                </c:pt>
                <c:pt idx="20">
                  <c:v>93</c:v>
                </c:pt>
                <c:pt idx="21">
                  <c:v>94</c:v>
                </c:pt>
                <c:pt idx="22">
                  <c:v>93</c:v>
                </c:pt>
                <c:pt idx="23">
                  <c:v>94</c:v>
                </c:pt>
                <c:pt idx="24">
                  <c:v>93</c:v>
                </c:pt>
                <c:pt idx="25">
                  <c:v>93</c:v>
                </c:pt>
                <c:pt idx="26">
                  <c:v>94</c:v>
                </c:pt>
                <c:pt idx="27">
                  <c:v>93</c:v>
                </c:pt>
                <c:pt idx="28">
                  <c:v>94</c:v>
                </c:pt>
                <c:pt idx="29">
                  <c:v>93</c:v>
                </c:pt>
                <c:pt idx="30">
                  <c:v>93</c:v>
                </c:pt>
                <c:pt idx="31">
                  <c:v>94</c:v>
                </c:pt>
                <c:pt idx="32">
                  <c:v>94</c:v>
                </c:pt>
                <c:pt idx="33">
                  <c:v>92</c:v>
                </c:pt>
                <c:pt idx="34">
                  <c:v>93</c:v>
                </c:pt>
                <c:pt idx="35">
                  <c:v>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Eastern Mediterranean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Sheet1!$B$1:$AK$1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Sheet1!$B$4:$AK$4</c:f>
              <c:numCache>
                <c:formatCode>General</c:formatCode>
                <c:ptCount val="36"/>
                <c:pt idx="0">
                  <c:v>15</c:v>
                </c:pt>
                <c:pt idx="1">
                  <c:v>17</c:v>
                </c:pt>
                <c:pt idx="2">
                  <c:v>23</c:v>
                </c:pt>
                <c:pt idx="3">
                  <c:v>27</c:v>
                </c:pt>
                <c:pt idx="4">
                  <c:v>34</c:v>
                </c:pt>
                <c:pt idx="5">
                  <c:v>47</c:v>
                </c:pt>
                <c:pt idx="6">
                  <c:v>50</c:v>
                </c:pt>
                <c:pt idx="7">
                  <c:v>53</c:v>
                </c:pt>
                <c:pt idx="8">
                  <c:v>63</c:v>
                </c:pt>
                <c:pt idx="9">
                  <c:v>66</c:v>
                </c:pt>
                <c:pt idx="10">
                  <c:v>67</c:v>
                </c:pt>
                <c:pt idx="11">
                  <c:v>67</c:v>
                </c:pt>
                <c:pt idx="12">
                  <c:v>67</c:v>
                </c:pt>
                <c:pt idx="13">
                  <c:v>67</c:v>
                </c:pt>
                <c:pt idx="14">
                  <c:v>68</c:v>
                </c:pt>
                <c:pt idx="15">
                  <c:v>67</c:v>
                </c:pt>
                <c:pt idx="16">
                  <c:v>69</c:v>
                </c:pt>
                <c:pt idx="17">
                  <c:v>69</c:v>
                </c:pt>
                <c:pt idx="18">
                  <c:v>71</c:v>
                </c:pt>
                <c:pt idx="19">
                  <c:v>71</c:v>
                </c:pt>
                <c:pt idx="20">
                  <c:v>72</c:v>
                </c:pt>
                <c:pt idx="21">
                  <c:v>73</c:v>
                </c:pt>
                <c:pt idx="22">
                  <c:v>74</c:v>
                </c:pt>
                <c:pt idx="23">
                  <c:v>73</c:v>
                </c:pt>
                <c:pt idx="24">
                  <c:v>76</c:v>
                </c:pt>
                <c:pt idx="25">
                  <c:v>78</c:v>
                </c:pt>
                <c:pt idx="26">
                  <c:v>78</c:v>
                </c:pt>
                <c:pt idx="27">
                  <c:v>77</c:v>
                </c:pt>
                <c:pt idx="28">
                  <c:v>78</c:v>
                </c:pt>
                <c:pt idx="29">
                  <c:v>76</c:v>
                </c:pt>
                <c:pt idx="30">
                  <c:v>81</c:v>
                </c:pt>
                <c:pt idx="31">
                  <c:v>79</c:v>
                </c:pt>
                <c:pt idx="32">
                  <c:v>76</c:v>
                </c:pt>
                <c:pt idx="33">
                  <c:v>76</c:v>
                </c:pt>
                <c:pt idx="34">
                  <c:v>76</c:v>
                </c:pt>
                <c:pt idx="35">
                  <c:v>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European</c:v>
                </c:pt>
              </c:strCache>
            </c:strRef>
          </c:tx>
          <c:cat>
            <c:strRef>
              <c:f>Sheet1!$B$1:$AK$1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Sheet1!$B$5:$AK$5</c:f>
              <c:numCache>
                <c:formatCode>General</c:formatCode>
                <c:ptCount val="36"/>
                <c:pt idx="0">
                  <c:v>59</c:v>
                </c:pt>
                <c:pt idx="1">
                  <c:v>67</c:v>
                </c:pt>
                <c:pt idx="2">
                  <c:v>69</c:v>
                </c:pt>
                <c:pt idx="3">
                  <c:v>73</c:v>
                </c:pt>
                <c:pt idx="4">
                  <c:v>76</c:v>
                </c:pt>
                <c:pt idx="5">
                  <c:v>78</c:v>
                </c:pt>
                <c:pt idx="6">
                  <c:v>73</c:v>
                </c:pt>
                <c:pt idx="7">
                  <c:v>76</c:v>
                </c:pt>
                <c:pt idx="8">
                  <c:v>78</c:v>
                </c:pt>
                <c:pt idx="9">
                  <c:v>79</c:v>
                </c:pt>
                <c:pt idx="10">
                  <c:v>83</c:v>
                </c:pt>
                <c:pt idx="11">
                  <c:v>82</c:v>
                </c:pt>
                <c:pt idx="12">
                  <c:v>82</c:v>
                </c:pt>
                <c:pt idx="13">
                  <c:v>83</c:v>
                </c:pt>
                <c:pt idx="14">
                  <c:v>83</c:v>
                </c:pt>
                <c:pt idx="15">
                  <c:v>84</c:v>
                </c:pt>
                <c:pt idx="16">
                  <c:v>86</c:v>
                </c:pt>
                <c:pt idx="17">
                  <c:v>88</c:v>
                </c:pt>
                <c:pt idx="18">
                  <c:v>88</c:v>
                </c:pt>
                <c:pt idx="19">
                  <c:v>89</c:v>
                </c:pt>
                <c:pt idx="20">
                  <c:v>91</c:v>
                </c:pt>
                <c:pt idx="21">
                  <c:v>92</c:v>
                </c:pt>
                <c:pt idx="22">
                  <c:v>91</c:v>
                </c:pt>
                <c:pt idx="23">
                  <c:v>90</c:v>
                </c:pt>
                <c:pt idx="24">
                  <c:v>92</c:v>
                </c:pt>
                <c:pt idx="25">
                  <c:v>93</c:v>
                </c:pt>
                <c:pt idx="26">
                  <c:v>94</c:v>
                </c:pt>
                <c:pt idx="27">
                  <c:v>95</c:v>
                </c:pt>
                <c:pt idx="28">
                  <c:v>95</c:v>
                </c:pt>
                <c:pt idx="29">
                  <c:v>94</c:v>
                </c:pt>
                <c:pt idx="30">
                  <c:v>93</c:v>
                </c:pt>
                <c:pt idx="31">
                  <c:v>94</c:v>
                </c:pt>
                <c:pt idx="32">
                  <c:v>95</c:v>
                </c:pt>
                <c:pt idx="33">
                  <c:v>95</c:v>
                </c:pt>
                <c:pt idx="34">
                  <c:v>94</c:v>
                </c:pt>
                <c:pt idx="35">
                  <c:v>94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South East Asian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8"/>
            <c:spPr>
              <a:solidFill>
                <a:srgbClr val="7030A0"/>
              </a:solidFill>
              <a:ln>
                <a:noFill/>
              </a:ln>
            </c:spPr>
          </c:marker>
          <c:cat>
            <c:strRef>
              <c:f>Sheet1!$B$1:$AK$1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Sheet1!$B$6:$AK$6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6</c:v>
                </c:pt>
                <c:pt idx="6">
                  <c:v>16</c:v>
                </c:pt>
                <c:pt idx="7">
                  <c:v>27</c:v>
                </c:pt>
                <c:pt idx="8">
                  <c:v>35</c:v>
                </c:pt>
                <c:pt idx="9">
                  <c:v>47</c:v>
                </c:pt>
                <c:pt idx="10">
                  <c:v>59</c:v>
                </c:pt>
                <c:pt idx="11">
                  <c:v>50</c:v>
                </c:pt>
                <c:pt idx="12">
                  <c:v>56</c:v>
                </c:pt>
                <c:pt idx="13">
                  <c:v>63</c:v>
                </c:pt>
                <c:pt idx="14">
                  <c:v>69</c:v>
                </c:pt>
                <c:pt idx="15">
                  <c:v>72</c:v>
                </c:pt>
                <c:pt idx="16">
                  <c:v>69</c:v>
                </c:pt>
                <c:pt idx="17">
                  <c:v>62</c:v>
                </c:pt>
                <c:pt idx="18">
                  <c:v>60</c:v>
                </c:pt>
                <c:pt idx="19">
                  <c:v>63</c:v>
                </c:pt>
                <c:pt idx="20">
                  <c:v>63</c:v>
                </c:pt>
                <c:pt idx="21">
                  <c:v>63</c:v>
                </c:pt>
                <c:pt idx="22">
                  <c:v>62</c:v>
                </c:pt>
                <c:pt idx="23">
                  <c:v>66</c:v>
                </c:pt>
                <c:pt idx="24">
                  <c:v>69</c:v>
                </c:pt>
                <c:pt idx="25">
                  <c:v>73</c:v>
                </c:pt>
                <c:pt idx="26">
                  <c:v>73</c:v>
                </c:pt>
                <c:pt idx="27">
                  <c:v>74</c:v>
                </c:pt>
                <c:pt idx="28">
                  <c:v>76</c:v>
                </c:pt>
                <c:pt idx="29">
                  <c:v>80</c:v>
                </c:pt>
                <c:pt idx="30">
                  <c:v>83</c:v>
                </c:pt>
                <c:pt idx="31">
                  <c:v>85</c:v>
                </c:pt>
                <c:pt idx="32">
                  <c:v>84</c:v>
                </c:pt>
                <c:pt idx="33">
                  <c:v>84</c:v>
                </c:pt>
                <c:pt idx="34">
                  <c:v>85</c:v>
                </c:pt>
                <c:pt idx="35">
                  <c:v>85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Western Pacific</c:v>
                </c:pt>
              </c:strCache>
            </c:strRef>
          </c:tx>
          <c:marker>
            <c:symbol val="triangle"/>
            <c:size val="7"/>
          </c:marker>
          <c:cat>
            <c:strRef>
              <c:f>Sheet1!$B$1:$AK$1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strCache>
            </c:strRef>
          </c:cat>
          <c:val>
            <c:numRef>
              <c:f>Sheet1!$B$7:$AK$7</c:f>
              <c:numCache>
                <c:formatCode>General</c:formatCode>
                <c:ptCount val="36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66</c:v>
                </c:pt>
                <c:pt idx="4">
                  <c:v>73</c:v>
                </c:pt>
                <c:pt idx="5">
                  <c:v>78</c:v>
                </c:pt>
                <c:pt idx="6">
                  <c:v>61</c:v>
                </c:pt>
                <c:pt idx="7">
                  <c:v>73</c:v>
                </c:pt>
                <c:pt idx="8">
                  <c:v>89</c:v>
                </c:pt>
                <c:pt idx="9">
                  <c:v>91</c:v>
                </c:pt>
                <c:pt idx="10">
                  <c:v>94</c:v>
                </c:pt>
                <c:pt idx="11">
                  <c:v>89</c:v>
                </c:pt>
                <c:pt idx="12">
                  <c:v>85</c:v>
                </c:pt>
                <c:pt idx="13">
                  <c:v>80</c:v>
                </c:pt>
                <c:pt idx="14">
                  <c:v>77</c:v>
                </c:pt>
                <c:pt idx="15">
                  <c:v>81</c:v>
                </c:pt>
                <c:pt idx="16">
                  <c:v>84</c:v>
                </c:pt>
                <c:pt idx="17">
                  <c:v>84</c:v>
                </c:pt>
                <c:pt idx="18">
                  <c:v>84</c:v>
                </c:pt>
                <c:pt idx="19">
                  <c:v>85</c:v>
                </c:pt>
                <c:pt idx="20">
                  <c:v>85</c:v>
                </c:pt>
                <c:pt idx="21">
                  <c:v>86</c:v>
                </c:pt>
                <c:pt idx="22">
                  <c:v>86</c:v>
                </c:pt>
                <c:pt idx="23">
                  <c:v>86</c:v>
                </c:pt>
                <c:pt idx="24">
                  <c:v>88</c:v>
                </c:pt>
                <c:pt idx="25">
                  <c:v>88</c:v>
                </c:pt>
                <c:pt idx="26">
                  <c:v>92</c:v>
                </c:pt>
                <c:pt idx="27">
                  <c:v>92</c:v>
                </c:pt>
                <c:pt idx="28">
                  <c:v>95</c:v>
                </c:pt>
                <c:pt idx="29">
                  <c:v>96</c:v>
                </c:pt>
                <c:pt idx="30">
                  <c:v>96</c:v>
                </c:pt>
                <c:pt idx="31">
                  <c:v>96</c:v>
                </c:pt>
                <c:pt idx="32">
                  <c:v>96</c:v>
                </c:pt>
                <c:pt idx="33">
                  <c:v>97</c:v>
                </c:pt>
                <c:pt idx="34">
                  <c:v>97</c:v>
                </c:pt>
                <c:pt idx="35">
                  <c:v>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652608"/>
        <c:axId val="149785984"/>
      </c:lineChart>
      <c:catAx>
        <c:axId val="59652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9785984"/>
        <c:crosses val="autoZero"/>
        <c:auto val="1"/>
        <c:lblAlgn val="ctr"/>
        <c:lblOffset val="100"/>
        <c:noMultiLvlLbl val="0"/>
      </c:catAx>
      <c:valAx>
        <c:axId val="14978598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 smtClean="0"/>
                  <a:t>MCV1 Coverage (%)</a:t>
                </a:r>
                <a:endParaRPr lang="en-US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9652608"/>
        <c:crosses val="autoZero"/>
        <c:crossBetween val="between"/>
        <c:majorUnit val="20"/>
        <c:minorUnit val="10"/>
      </c:valAx>
    </c:plotArea>
    <c:legend>
      <c:legendPos val="b"/>
      <c:layout>
        <c:manualLayout>
          <c:xMode val="edge"/>
          <c:yMode val="edge"/>
          <c:x val="9.3634557362572673E-2"/>
          <c:y val="0.88846774504132042"/>
          <c:w val="0.86016631098682761"/>
          <c:h val="9.8095245753376081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3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2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1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9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4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5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4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5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67F63-2AC6-4B7B-95A0-75A22D09E43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370E-BA62-4778-8216-FCA1D787E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2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75883128"/>
              </p:ext>
            </p:extLst>
          </p:nvPr>
        </p:nvGraphicFramePr>
        <p:xfrm>
          <a:off x="457200" y="1447800"/>
          <a:ext cx="8153400" cy="4725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Measles containing vaccine (MCV) 1st dose coverage</a:t>
            </a:r>
          </a:p>
          <a:p>
            <a:pPr algn="ctr"/>
            <a:r>
              <a:rPr lang="en-US" sz="2400" b="1" dirty="0" smtClean="0"/>
              <a:t>by WHO region, 1980-2015</a:t>
            </a:r>
            <a:endParaRPr lang="en-US" sz="2400" b="1" dirty="0"/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533400" y="6248400"/>
            <a:ext cx="3991069" cy="50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4" tIns="45712" rIns="91424" bIns="45712">
            <a:spAutoFit/>
          </a:bodyPr>
          <a:lstStyle>
            <a:lvl1pPr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lr>
                <a:srgbClr val="1E7FB8"/>
              </a:buClr>
              <a:buFont typeface="Arial" charset="0"/>
              <a:buChar char="–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400">
                <a:solidFill>
                  <a:srgbClr val="000066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400">
                <a:solidFill>
                  <a:srgbClr val="000066"/>
                </a:solidFill>
                <a:latin typeface="Arial Narrow" pitchFamily="34" charset="0"/>
                <a:cs typeface="Arial" charset="0"/>
              </a:defRPr>
            </a:lvl4pPr>
            <a:lvl5pPr marL="2057400" indent="-228600" algn="r" defTabSz="1042988" rtl="1" eaLnBrk="0" hangingPunct="0">
              <a:spcBef>
                <a:spcPct val="20000"/>
              </a:spcBef>
              <a:buChar char="»"/>
              <a:defRPr sz="23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rtl="1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900" dirty="0"/>
              <a:t>Source: WHO/UNICEF coverage estimates 2015 revision. </a:t>
            </a:r>
          </a:p>
          <a:p>
            <a:pPr rtl="1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900" dirty="0"/>
              <a:t>Immunization Vaccines and Biologicals, (IVB), World Health Organization.</a:t>
            </a:r>
          </a:p>
          <a:p>
            <a:pPr rtl="1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900" dirty="0"/>
              <a:t>194 WHO Member States. Date of slide: 25 July 2016.</a:t>
            </a:r>
          </a:p>
        </p:txBody>
      </p:sp>
      <p:sp>
        <p:nvSpPr>
          <p:cNvPr id="7" name="Rectangle 6"/>
          <p:cNvSpPr/>
          <p:nvPr/>
        </p:nvSpPr>
        <p:spPr>
          <a:xfrm>
            <a:off x="2024001" y="960418"/>
            <a:ext cx="5214999" cy="3887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r>
              <a:rPr lang="en-GB" altLang="en-US" sz="2000" dirty="0"/>
              <a:t>Global coverage  of MCV 1</a:t>
            </a:r>
            <a:r>
              <a:rPr lang="en-GB" altLang="en-US" sz="2000" baseline="30000" dirty="0"/>
              <a:t>st</a:t>
            </a:r>
            <a:r>
              <a:rPr lang="en-GB" altLang="en-US" sz="2000" dirty="0"/>
              <a:t> dose at 85% in 2015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8103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2016-08-18T19:35:51Z</dcterms:created>
  <dcterms:modified xsi:type="dcterms:W3CDTF">2016-08-19T22:42:50Z</dcterms:modified>
</cp:coreProperties>
</file>