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5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967386021191799E-2"/>
          <c:y val="3.1225111235275067E-2"/>
          <c:w val="0.92568788276465452"/>
          <c:h val="0.793969210760071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cat>
            <c:strRef>
              <c:f>Sheet1!$A$2:$A$25</c:f>
              <c:strCache>
                <c:ptCount val="24"/>
                <c:pt idx="0">
                  <c:v>CAN</c:v>
                </c:pt>
                <c:pt idx="1">
                  <c:v>HND</c:v>
                </c:pt>
                <c:pt idx="2">
                  <c:v>PRY</c:v>
                </c:pt>
                <c:pt idx="3">
                  <c:v>GTM</c:v>
                </c:pt>
                <c:pt idx="4">
                  <c:v>TTO</c:v>
                </c:pt>
                <c:pt idx="5">
                  <c:v>ARG</c:v>
                </c:pt>
                <c:pt idx="6">
                  <c:v>MEX</c:v>
                </c:pt>
                <c:pt idx="7">
                  <c:v>BRA</c:v>
                </c:pt>
                <c:pt idx="8">
                  <c:v>COL</c:v>
                </c:pt>
                <c:pt idx="9">
                  <c:v>CHL</c:v>
                </c:pt>
                <c:pt idx="10">
                  <c:v>PER</c:v>
                </c:pt>
                <c:pt idx="11">
                  <c:v>CRI</c:v>
                </c:pt>
                <c:pt idx="12">
                  <c:v>HTI</c:v>
                </c:pt>
                <c:pt idx="13">
                  <c:v>PAN</c:v>
                </c:pt>
                <c:pt idx="14">
                  <c:v>VEN</c:v>
                </c:pt>
                <c:pt idx="15">
                  <c:v>ECU</c:v>
                </c:pt>
                <c:pt idx="16">
                  <c:v>BOL</c:v>
                </c:pt>
                <c:pt idx="17">
                  <c:v>URY</c:v>
                </c:pt>
                <c:pt idx="18">
                  <c:v>CUB</c:v>
                </c:pt>
                <c:pt idx="19">
                  <c:v>SLV</c:v>
                </c:pt>
                <c:pt idx="20">
                  <c:v>DOM</c:v>
                </c:pt>
                <c:pt idx="21">
                  <c:v>NIC</c:v>
                </c:pt>
                <c:pt idx="22">
                  <c:v>FrCtries</c:v>
                </c:pt>
                <c:pt idx="23">
                  <c:v>USA</c:v>
                </c:pt>
              </c:strCache>
            </c:str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45</c:v>
                </c:pt>
                <c:pt idx="1">
                  <c:v>45</c:v>
                </c:pt>
                <c:pt idx="2">
                  <c:v>43</c:v>
                </c:pt>
                <c:pt idx="3">
                  <c:v>42</c:v>
                </c:pt>
                <c:pt idx="4">
                  <c:v>42</c:v>
                </c:pt>
                <c:pt idx="5">
                  <c:v>41</c:v>
                </c:pt>
                <c:pt idx="6">
                  <c:v>41</c:v>
                </c:pt>
                <c:pt idx="7">
                  <c:v>38</c:v>
                </c:pt>
                <c:pt idx="8">
                  <c:v>36</c:v>
                </c:pt>
                <c:pt idx="9">
                  <c:v>32</c:v>
                </c:pt>
                <c:pt idx="10">
                  <c:v>31</c:v>
                </c:pt>
                <c:pt idx="11">
                  <c:v>29</c:v>
                </c:pt>
                <c:pt idx="12">
                  <c:v>29</c:v>
                </c:pt>
                <c:pt idx="13">
                  <c:v>26</c:v>
                </c:pt>
                <c:pt idx="14">
                  <c:v>26</c:v>
                </c:pt>
                <c:pt idx="15">
                  <c:v>15</c:v>
                </c:pt>
                <c:pt idx="16">
                  <c:v>14</c:v>
                </c:pt>
                <c:pt idx="17">
                  <c:v>14</c:v>
                </c:pt>
                <c:pt idx="18">
                  <c:v>13</c:v>
                </c:pt>
                <c:pt idx="19">
                  <c:v>12</c:v>
                </c:pt>
                <c:pt idx="20">
                  <c:v>10</c:v>
                </c:pt>
                <c:pt idx="21">
                  <c:v>10</c:v>
                </c:pt>
                <c:pt idx="22">
                  <c:v>9</c:v>
                </c:pt>
                <c:pt idx="2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axId val="114272768"/>
        <c:axId val="97788480"/>
      </c:barChart>
      <c:catAx>
        <c:axId val="1142727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97788480"/>
        <c:crosses val="autoZero"/>
        <c:auto val="1"/>
        <c:lblAlgn val="ctr"/>
        <c:lblOffset val="100"/>
        <c:noMultiLvlLbl val="0"/>
      </c:catAx>
      <c:valAx>
        <c:axId val="97788480"/>
        <c:scaling>
          <c:orientation val="minMax"/>
          <c:max val="5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272768"/>
        <c:crosses val="autoZero"/>
        <c:crossBetween val="between"/>
        <c:majorUnit val="5"/>
        <c:min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2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5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5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8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22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1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95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88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4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2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6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76273-D1E8-4F8C-8397-0B2D78B6EB2F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2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792632"/>
              </p:ext>
            </p:extLst>
          </p:nvPr>
        </p:nvGraphicFramePr>
        <p:xfrm>
          <a:off x="578448" y="11430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3313" y="13252"/>
            <a:ext cx="9296400" cy="1143000"/>
          </a:xfrm>
        </p:spPr>
        <p:txBody>
          <a:bodyPr>
            <a:noAutofit/>
          </a:bodyPr>
          <a:lstStyle/>
          <a:p>
            <a:r>
              <a:rPr lang="es-PE" sz="2800" b="1" dirty="0" smtClean="0"/>
              <a:t>Países reportando datos de sarampión y rubéola semanalmente a OPS. Las Américas, 2016*</a:t>
            </a:r>
            <a:endParaRPr lang="es-PE" sz="2800" b="1" dirty="0"/>
          </a:p>
        </p:txBody>
      </p:sp>
      <p:sp>
        <p:nvSpPr>
          <p:cNvPr id="5" name="Rectangle 4"/>
          <p:cNvSpPr/>
          <p:nvPr/>
        </p:nvSpPr>
        <p:spPr>
          <a:xfrm rot="16200000">
            <a:off x="-800240" y="3110920"/>
            <a:ext cx="25426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s-PE" sz="1200" dirty="0" smtClean="0">
                <a:latin typeface="Arial" pitchFamily="34" charset="0"/>
                <a:cs typeface="Arial" pitchFamily="34" charset="0"/>
              </a:rPr>
              <a:t>Número de semanas reportando</a:t>
            </a:r>
            <a:endParaRPr lang="es-P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71098" y="5943600"/>
            <a:ext cx="8444301" cy="762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1200" dirty="0" smtClean="0"/>
              <a:t>Fuente: Reporte de países a través del ISIS, MESS, DEF y archivos de EXCEL a FGL-IM/OPS</a:t>
            </a:r>
          </a:p>
          <a:p>
            <a:pPr algn="l"/>
            <a:r>
              <a:rPr lang="es-ES_tradnl" sz="1200" dirty="0" smtClean="0"/>
              <a:t>NOTA: TTO representa a los países del Caribe no Latino; </a:t>
            </a:r>
            <a:r>
              <a:rPr lang="en-US" sz="1200" dirty="0" err="1" smtClean="0"/>
              <a:t>Fr</a:t>
            </a:r>
            <a:r>
              <a:rPr lang="en-US" sz="1200" dirty="0" smtClean="0"/>
              <a:t> </a:t>
            </a:r>
            <a:r>
              <a:rPr lang="en-US" sz="1200" dirty="0" err="1" smtClean="0"/>
              <a:t>Terr</a:t>
            </a:r>
            <a:r>
              <a:rPr lang="en-US" sz="1200" dirty="0" smtClean="0"/>
              <a:t> (</a:t>
            </a:r>
            <a:r>
              <a:rPr lang="en-US" sz="1200" dirty="0" err="1" smtClean="0"/>
              <a:t>Teritorios</a:t>
            </a:r>
            <a:r>
              <a:rPr lang="en-US" sz="1200" dirty="0" smtClean="0"/>
              <a:t> </a:t>
            </a:r>
            <a:r>
              <a:rPr lang="en-US" sz="1200" dirty="0" err="1" smtClean="0"/>
              <a:t>Franceses</a:t>
            </a:r>
            <a:r>
              <a:rPr lang="en-US" sz="1200" dirty="0" smtClean="0"/>
              <a:t>) - </a:t>
            </a:r>
            <a:r>
              <a:rPr lang="en-US" sz="1200" dirty="0" err="1" smtClean="0"/>
              <a:t>Guayana</a:t>
            </a:r>
            <a:r>
              <a:rPr lang="en-US" sz="1200" dirty="0" smtClean="0"/>
              <a:t> </a:t>
            </a:r>
            <a:r>
              <a:rPr lang="en-US" sz="1200" dirty="0" err="1" smtClean="0"/>
              <a:t>Francesa</a:t>
            </a:r>
            <a:r>
              <a:rPr lang="en-US" sz="1200" dirty="0" smtClean="0"/>
              <a:t>, Guadalupe y </a:t>
            </a:r>
            <a:r>
              <a:rPr lang="en-US" sz="1200" dirty="0" err="1" smtClean="0"/>
              <a:t>Martinica</a:t>
            </a:r>
            <a:r>
              <a:rPr lang="en-US" sz="1200" dirty="0" smtClean="0"/>
              <a:t> </a:t>
            </a:r>
          </a:p>
          <a:p>
            <a:pPr algn="l"/>
            <a:r>
              <a:rPr lang="en-US" sz="1200" dirty="0" smtClean="0"/>
              <a:t>*</a:t>
            </a:r>
            <a:r>
              <a:rPr lang="en-US" sz="1200" dirty="0" err="1" smtClean="0"/>
              <a:t>Datos</a:t>
            </a:r>
            <a:r>
              <a:rPr lang="en-US" sz="1200" dirty="0" smtClean="0"/>
              <a:t> hasta la </a:t>
            </a:r>
            <a:r>
              <a:rPr lang="en-US" sz="1200" dirty="0" err="1" smtClean="0"/>
              <a:t>semana</a:t>
            </a:r>
            <a:r>
              <a:rPr lang="en-US" sz="1200" dirty="0" smtClean="0"/>
              <a:t> </a:t>
            </a:r>
            <a:r>
              <a:rPr lang="es-ES" sz="1200" dirty="0" smtClean="0"/>
              <a:t>epidemiológica</a:t>
            </a:r>
            <a:r>
              <a:rPr lang="en-US" sz="1200" dirty="0" smtClean="0"/>
              <a:t> 45, 2016.</a:t>
            </a:r>
            <a:endParaRPr lang="es-ES_tradnl" sz="1200" dirty="0" smtClean="0"/>
          </a:p>
          <a:p>
            <a:pPr algn="l"/>
            <a:endParaRPr lang="es-ES_tradnl" sz="1200" dirty="0"/>
          </a:p>
        </p:txBody>
      </p:sp>
    </p:spTree>
    <p:extLst>
      <p:ext uri="{BB962C8B-B14F-4D97-AF65-F5344CB8AC3E}">
        <p14:creationId xmlns:p14="http://schemas.microsoft.com/office/powerpoint/2010/main" val="76624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74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Países reportando datos de sarampión y rubéola semanalmente a OPS. Las Américas, 2016*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Countries reporting measles and rubella data weekly to PAHO. The Americas, 2013-2014</dc:title>
  <dc:creator>Bravo, Ms. Pamela (WDC)</dc:creator>
  <cp:lastModifiedBy>Pacis, Ms. Carmelita Lucia (WDC)</cp:lastModifiedBy>
  <cp:revision>22</cp:revision>
  <dcterms:created xsi:type="dcterms:W3CDTF">2015-04-14T20:33:38Z</dcterms:created>
  <dcterms:modified xsi:type="dcterms:W3CDTF">2016-11-23T18:09:08Z</dcterms:modified>
</cp:coreProperties>
</file>