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20"/>
  </p:notesMasterIdLst>
  <p:handoutMasterIdLst>
    <p:handoutMasterId r:id="rId21"/>
  </p:handoutMasterIdLst>
  <p:sldIdLst>
    <p:sldId id="260" r:id="rId2"/>
    <p:sldId id="256" r:id="rId3"/>
    <p:sldId id="257" r:id="rId4"/>
    <p:sldId id="259" r:id="rId5"/>
    <p:sldId id="264" r:id="rId6"/>
    <p:sldId id="265" r:id="rId7"/>
    <p:sldId id="263" r:id="rId8"/>
    <p:sldId id="269" r:id="rId9"/>
    <p:sldId id="270" r:id="rId10"/>
    <p:sldId id="271" r:id="rId11"/>
    <p:sldId id="268" r:id="rId12"/>
    <p:sldId id="272" r:id="rId13"/>
    <p:sldId id="273" r:id="rId14"/>
    <p:sldId id="274" r:id="rId15"/>
    <p:sldId id="262" r:id="rId16"/>
    <p:sldId id="267" r:id="rId17"/>
    <p:sldId id="275" r:id="rId18"/>
    <p:sldId id="276" r:id="rId19"/>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788" autoAdjust="0"/>
    <p:restoredTop sz="84014" autoAdjust="0"/>
  </p:normalViewPr>
  <p:slideViewPr>
    <p:cSldViewPr>
      <p:cViewPr>
        <p:scale>
          <a:sx n="70" d="100"/>
          <a:sy n="70" d="100"/>
        </p:scale>
        <p:origin x="-684" y="-37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2446" tIns="46223" rIns="92446" bIns="46223"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884613" y="0"/>
            <a:ext cx="2971800" cy="465138"/>
          </a:xfrm>
          <a:prstGeom prst="rect">
            <a:avLst/>
          </a:prstGeom>
        </p:spPr>
        <p:txBody>
          <a:bodyPr vert="horz" lIns="92446" tIns="46223" rIns="92446" bIns="46223" rtlCol="0"/>
          <a:lstStyle>
            <a:lvl1pPr algn="r" fontAlgn="auto">
              <a:spcBef>
                <a:spcPts val="0"/>
              </a:spcBef>
              <a:spcAft>
                <a:spcPts val="0"/>
              </a:spcAft>
              <a:defRPr sz="1200" smtClean="0">
                <a:latin typeface="+mn-lt"/>
              </a:defRPr>
            </a:lvl1pPr>
          </a:lstStyle>
          <a:p>
            <a:pPr>
              <a:defRPr/>
            </a:pPr>
            <a:fld id="{8C839710-0E0D-46CB-A79E-4E9A67EB11FB}" type="datetimeFigureOut">
              <a:rPr lang="en-US"/>
              <a:pPr>
                <a:defRPr/>
              </a:pPr>
              <a:t>4/27/2011</a:t>
            </a:fld>
            <a:endParaRPr lang="en-US"/>
          </a:p>
        </p:txBody>
      </p:sp>
      <p:sp>
        <p:nvSpPr>
          <p:cNvPr id="4" name="Footer Placeholder 3"/>
          <p:cNvSpPr>
            <a:spLocks noGrp="1"/>
          </p:cNvSpPr>
          <p:nvPr>
            <p:ph type="ftr" sz="quarter" idx="2"/>
          </p:nvPr>
        </p:nvSpPr>
        <p:spPr>
          <a:xfrm>
            <a:off x="0" y="8829675"/>
            <a:ext cx="2971800" cy="465138"/>
          </a:xfrm>
          <a:prstGeom prst="rect">
            <a:avLst/>
          </a:prstGeom>
        </p:spPr>
        <p:txBody>
          <a:bodyPr vert="horz" lIns="92446" tIns="46223" rIns="92446" bIns="46223" rtlCol="0" anchor="b"/>
          <a:lstStyle>
            <a:lvl1pPr algn="l" fontAlgn="auto">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884613" y="8829675"/>
            <a:ext cx="2971800" cy="465138"/>
          </a:xfrm>
          <a:prstGeom prst="rect">
            <a:avLst/>
          </a:prstGeom>
        </p:spPr>
        <p:txBody>
          <a:bodyPr vert="horz" lIns="92446" tIns="46223" rIns="92446" bIns="46223" rtlCol="0" anchor="b"/>
          <a:lstStyle>
            <a:lvl1pPr algn="r" fontAlgn="auto">
              <a:spcBef>
                <a:spcPts val="0"/>
              </a:spcBef>
              <a:spcAft>
                <a:spcPts val="0"/>
              </a:spcAft>
              <a:defRPr sz="1200" smtClean="0">
                <a:latin typeface="+mn-lt"/>
              </a:defRPr>
            </a:lvl1pPr>
          </a:lstStyle>
          <a:p>
            <a:pPr>
              <a:defRPr/>
            </a:pPr>
            <a:fld id="{61D9352E-CD42-4DD9-BDC1-AFA8D4BF41DB}"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2446" tIns="46223" rIns="92446" bIns="46223"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65138"/>
          </a:xfrm>
          <a:prstGeom prst="rect">
            <a:avLst/>
          </a:prstGeom>
        </p:spPr>
        <p:txBody>
          <a:bodyPr vert="horz" lIns="92446" tIns="46223" rIns="92446" bIns="46223" rtlCol="0"/>
          <a:lstStyle>
            <a:lvl1pPr algn="r" fontAlgn="auto">
              <a:spcBef>
                <a:spcPts val="0"/>
              </a:spcBef>
              <a:spcAft>
                <a:spcPts val="0"/>
              </a:spcAft>
              <a:defRPr sz="1200" smtClean="0">
                <a:latin typeface="+mn-lt"/>
              </a:defRPr>
            </a:lvl1pPr>
          </a:lstStyle>
          <a:p>
            <a:pPr>
              <a:defRPr/>
            </a:pPr>
            <a:fld id="{85545C05-CECC-4B0F-88F5-B88F861A80A7}" type="datetimeFigureOut">
              <a:rPr lang="en-US"/>
              <a:pPr>
                <a:defRPr/>
              </a:pPr>
              <a:t>4/27/2011</a:t>
            </a:fld>
            <a:endParaRPr lang="en-US"/>
          </a:p>
        </p:txBody>
      </p:sp>
      <p:sp>
        <p:nvSpPr>
          <p:cNvPr id="4" name="Slide Image Placeholder 3"/>
          <p:cNvSpPr>
            <a:spLocks noGrp="1" noRot="1" noChangeAspect="1"/>
          </p:cNvSpPr>
          <p:nvPr>
            <p:ph type="sldImg" idx="2"/>
          </p:nvPr>
        </p:nvSpPr>
        <p:spPr>
          <a:xfrm>
            <a:off x="1106488" y="696913"/>
            <a:ext cx="4648200" cy="3486150"/>
          </a:xfrm>
          <a:prstGeom prst="rect">
            <a:avLst/>
          </a:prstGeom>
          <a:noFill/>
          <a:ln w="12700">
            <a:solidFill>
              <a:prstClr val="black"/>
            </a:solidFill>
          </a:ln>
        </p:spPr>
        <p:txBody>
          <a:bodyPr vert="horz" lIns="92446" tIns="46223" rIns="92446" bIns="46223" rtlCol="0" anchor="ctr"/>
          <a:lstStyle/>
          <a:p>
            <a:pPr lvl="0"/>
            <a:endParaRPr lang="en-US" noProof="0"/>
          </a:p>
        </p:txBody>
      </p:sp>
      <p:sp>
        <p:nvSpPr>
          <p:cNvPr id="5" name="Notes Placeholder 4"/>
          <p:cNvSpPr>
            <a:spLocks noGrp="1"/>
          </p:cNvSpPr>
          <p:nvPr>
            <p:ph type="body" sz="quarter" idx="3"/>
          </p:nvPr>
        </p:nvSpPr>
        <p:spPr>
          <a:xfrm>
            <a:off x="685800" y="4416425"/>
            <a:ext cx="5486400" cy="4183063"/>
          </a:xfrm>
          <a:prstGeom prst="rect">
            <a:avLst/>
          </a:prstGeom>
        </p:spPr>
        <p:txBody>
          <a:bodyPr vert="horz" lIns="92446" tIns="46223" rIns="92446" bIns="46223"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675"/>
            <a:ext cx="2971800" cy="465138"/>
          </a:xfrm>
          <a:prstGeom prst="rect">
            <a:avLst/>
          </a:prstGeom>
        </p:spPr>
        <p:txBody>
          <a:bodyPr vert="horz" lIns="92446" tIns="46223" rIns="92446" bIns="46223"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829675"/>
            <a:ext cx="2971800" cy="465138"/>
          </a:xfrm>
          <a:prstGeom prst="rect">
            <a:avLst/>
          </a:prstGeom>
        </p:spPr>
        <p:txBody>
          <a:bodyPr vert="horz" lIns="92446" tIns="46223" rIns="92446" bIns="46223" rtlCol="0" anchor="b"/>
          <a:lstStyle>
            <a:lvl1pPr algn="r" fontAlgn="auto">
              <a:spcBef>
                <a:spcPts val="0"/>
              </a:spcBef>
              <a:spcAft>
                <a:spcPts val="0"/>
              </a:spcAft>
              <a:defRPr sz="1200" smtClean="0">
                <a:latin typeface="+mn-lt"/>
              </a:defRPr>
            </a:lvl1pPr>
          </a:lstStyle>
          <a:p>
            <a:pPr>
              <a:defRPr/>
            </a:pPr>
            <a:fld id="{9915A48D-C200-4180-8B5A-465A0425A08D}"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informationr.net/ir/12-2/paper307.html" TargetMode="External"/><Relationship Id="rId2" Type="http://schemas.openxmlformats.org/officeDocument/2006/relationships/slide" Target="../slides/slide3.xml"/><Relationship Id="rId1" Type="http://schemas.openxmlformats.org/officeDocument/2006/relationships/notesMaster" Target="../notesMasters/notesMaster1.xml"/><Relationship Id="rId5" Type="http://schemas.openxmlformats.org/officeDocument/2006/relationships/hyperlink" Target="http://www.dekker.com/servlet/product/DOI/101081EELIS120024989" TargetMode="External"/><Relationship Id="rId4" Type="http://schemas.openxmlformats.org/officeDocument/2006/relationships/hyperlink" Target="http://www.iva.dk/bh/UNISIST.pdf"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thedrivermagazine.com/2009/letter-from-th&#8230;-season-beginsletter-from-the-editor-in-chief-construction-season-begins/"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defTabSz="923925">
              <a:spcBef>
                <a:spcPct val="0"/>
              </a:spcBef>
            </a:pPr>
            <a:r>
              <a:rPr lang="en-US" smtClean="0"/>
              <a:t>Social networking sites provide agencies and organizations with a new way to expand their outreach, establish a community experience for their audiences and provide personalized interactions.  Facebook, flickr and Twitter, along with countless listservs, blogs and chats are Web environments where information about an organizations products and services can be shared and compared.</a:t>
            </a:r>
          </a:p>
          <a:p>
            <a:pPr defTabSz="923925">
              <a:spcBef>
                <a:spcPct val="0"/>
              </a:spcBef>
            </a:pPr>
            <a:endParaRPr lang="en-US" smtClean="0"/>
          </a:p>
          <a:p>
            <a:pPr defTabSz="923925">
              <a:spcBef>
                <a:spcPct val="0"/>
              </a:spcBef>
            </a:pPr>
            <a:r>
              <a:rPr lang="en-US" smtClean="0"/>
              <a:t>The National Institute for Occupational Safety and Health, as an agency, uses Facebook, Twitter (currently 7 sites), RSSready, Flickr, and YouTube for sharing ideas as well as wikipedia, blogs, and listservs.</a:t>
            </a:r>
          </a:p>
          <a:p>
            <a:pPr defTabSz="923925">
              <a:spcBef>
                <a:spcPct val="0"/>
              </a:spcBef>
            </a:pPr>
            <a:endParaRPr lang="en-US" smtClean="0"/>
          </a:p>
          <a:p>
            <a:pPr defTabSz="923925">
              <a:spcBef>
                <a:spcPct val="0"/>
              </a:spcBef>
            </a:pPr>
            <a:r>
              <a:rPr lang="en-US" smtClean="0"/>
              <a:t>PAHO uses these same sites, although PAHO has over 35 twitter sites which cover a variety of public health topics. </a:t>
            </a:r>
          </a:p>
          <a:p>
            <a:pPr defTabSz="923925">
              <a:spcBef>
                <a:spcPct val="0"/>
              </a:spcBef>
            </a:pPr>
            <a:endParaRPr lang="en-US" smtClean="0"/>
          </a:p>
          <a:p>
            <a:pPr defTabSz="923925">
              <a:spcBef>
                <a:spcPct val="0"/>
              </a:spcBef>
            </a:pPr>
            <a:r>
              <a:rPr lang="en-US" smtClean="0"/>
              <a:t>This talk focuses on the use of social media networking tools by government agencies and organizations in their role as authoritative sources of information.</a:t>
            </a:r>
          </a:p>
          <a:p>
            <a:pPr defTabSz="923925">
              <a:spcBef>
                <a:spcPct val="0"/>
              </a:spcBef>
            </a:pPr>
            <a:endParaRPr lang="en-US" smtClean="0"/>
          </a:p>
          <a:p>
            <a:pPr defTabSz="923925">
              <a:spcBef>
                <a:spcPct val="0"/>
              </a:spcBef>
            </a:pPr>
            <a:endParaRPr lang="en-US" smtClean="0"/>
          </a:p>
        </p:txBody>
      </p:sp>
      <p:sp>
        <p:nvSpPr>
          <p:cNvPr id="163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4DC73A9-F66C-47BB-882D-1920F1D6A510}" type="slidenum">
              <a:rPr lang="en-US"/>
              <a:pPr fontAlgn="base">
                <a:spcBef>
                  <a:spcPct val="0"/>
                </a:spcBef>
                <a:spcAft>
                  <a:spcPct val="0"/>
                </a:spcAft>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bwMode="auto">
          <a:noFill/>
          <a:ln>
            <a:solidFill>
              <a:srgbClr val="000000"/>
            </a:solidFill>
            <a:miter lim="800000"/>
            <a:headEnd/>
            <a:tailEnd/>
          </a:ln>
        </p:spPr>
      </p:sp>
      <p:sp>
        <p:nvSpPr>
          <p:cNvPr id="3481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Facebook health and safety groups from universities, governments, companies.</a:t>
            </a:r>
          </a:p>
          <a:p>
            <a:pPr>
              <a:spcBef>
                <a:spcPct val="0"/>
              </a:spcBef>
            </a:pPr>
            <a:endParaRPr lang="en-US" smtClean="0"/>
          </a:p>
          <a:p>
            <a:pPr>
              <a:spcBef>
                <a:spcPct val="0"/>
              </a:spcBef>
            </a:pPr>
            <a:r>
              <a:rPr lang="en-US" smtClean="0"/>
              <a:t>Twitter sites include government, trade associations, unions, universities.</a:t>
            </a:r>
          </a:p>
          <a:p>
            <a:pPr>
              <a:spcBef>
                <a:spcPct val="0"/>
              </a:spcBef>
            </a:pPr>
            <a:endParaRPr lang="en-US" smtClean="0"/>
          </a:p>
          <a:p>
            <a:pPr>
              <a:spcBef>
                <a:spcPct val="0"/>
              </a:spcBef>
            </a:pPr>
            <a:r>
              <a:rPr lang="en-US" smtClean="0"/>
              <a:t>Social media tool which is now being used by 100s of millions of people throughout the world. It is also a tool available to those concerned with worker health and safety to use as part of our information dissemination toolbox.</a:t>
            </a:r>
          </a:p>
          <a:p>
            <a:pPr>
              <a:spcBef>
                <a:spcPct val="0"/>
              </a:spcBef>
            </a:pPr>
            <a:endParaRPr lang="en-US" smtClean="0"/>
          </a:p>
          <a:p>
            <a:pPr>
              <a:spcBef>
                <a:spcPct val="0"/>
              </a:spcBef>
            </a:pPr>
            <a:r>
              <a:rPr lang="en-US" smtClean="0"/>
              <a:t>Facebook enables individuals and organizations to establish an interactive social environment for the exchange of information and ideas. Currently there are more than 600 million active users. </a:t>
            </a:r>
          </a:p>
          <a:p>
            <a:pPr>
              <a:spcBef>
                <a:spcPct val="0"/>
              </a:spcBef>
            </a:pPr>
            <a:endParaRPr lang="en-US" smtClean="0"/>
          </a:p>
          <a:p>
            <a:pPr>
              <a:spcBef>
                <a:spcPct val="0"/>
              </a:spcBef>
            </a:pPr>
            <a:r>
              <a:rPr lang="en-US" smtClean="0"/>
              <a:t>Twitter offers microblogging  netwworking. Tweets are in real time and often are the leading edge in information. Twitter is estimated to have over 200 million users, generating 64 million tweets a day.</a:t>
            </a:r>
          </a:p>
          <a:p>
            <a:pPr>
              <a:spcBef>
                <a:spcPct val="0"/>
              </a:spcBef>
            </a:pPr>
            <a:endParaRPr lang="en-US" smtClean="0"/>
          </a:p>
          <a:p>
            <a:pPr>
              <a:spcBef>
                <a:spcPct val="0"/>
              </a:spcBef>
            </a:pPr>
            <a:endParaRPr lang="en-US" smtClean="0"/>
          </a:p>
          <a:p>
            <a:pPr>
              <a:spcBef>
                <a:spcPct val="0"/>
              </a:spcBef>
            </a:pPr>
            <a:endParaRPr lang="en-US" smtClean="0"/>
          </a:p>
        </p:txBody>
      </p:sp>
      <p:sp>
        <p:nvSpPr>
          <p:cNvPr id="3481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3D64129-5C47-4623-9A30-B187DF2BDE2F}" type="slidenum">
              <a:rPr lang="en-US"/>
              <a:pPr fontAlgn="base">
                <a:spcBef>
                  <a:spcPct val="0"/>
                </a:spcBef>
                <a:spcAft>
                  <a:spcPct val="0"/>
                </a:spcAft>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bwMode="auto">
          <a:noFill/>
          <a:ln>
            <a:solidFill>
              <a:srgbClr val="000000"/>
            </a:solidFill>
            <a:miter lim="800000"/>
            <a:headEnd/>
            <a:tailEnd/>
          </a:ln>
        </p:spPr>
      </p:sp>
      <p:sp>
        <p:nvSpPr>
          <p:cNvPr id="3686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ES_tradnl" smtClean="0"/>
          </a:p>
        </p:txBody>
      </p:sp>
      <p:sp>
        <p:nvSpPr>
          <p:cNvPr id="3686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23AA3F9-AB44-4B8E-8E83-D3885E9DA5BD}" type="slidenum">
              <a:rPr lang="en-US"/>
              <a:pPr fontAlgn="base">
                <a:spcBef>
                  <a:spcPct val="0"/>
                </a:spcBef>
                <a:spcAft>
                  <a:spcPct val="0"/>
                </a:spcAft>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bwMode="auto">
          <a:noFill/>
          <a:ln>
            <a:solidFill>
              <a:srgbClr val="000000"/>
            </a:solidFill>
            <a:miter lim="800000"/>
            <a:headEnd/>
            <a:tailEnd/>
          </a:ln>
        </p:spPr>
      </p:sp>
      <p:sp>
        <p:nvSpPr>
          <p:cNvPr id="3891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How do I use social media? This slide shows tweets from a variety of twitter sites on April 26</a:t>
            </a:r>
            <a:r>
              <a:rPr lang="en-US" baseline="30000" smtClean="0"/>
              <a:t>th</a:t>
            </a:r>
            <a:r>
              <a:rPr lang="en-US" smtClean="0"/>
              <a:t>.</a:t>
            </a:r>
          </a:p>
          <a:p>
            <a:pPr>
              <a:spcBef>
                <a:spcPct val="0"/>
              </a:spcBef>
            </a:pPr>
            <a:endParaRPr lang="en-US" smtClean="0"/>
          </a:p>
          <a:p>
            <a:pPr>
              <a:spcBef>
                <a:spcPct val="0"/>
              </a:spcBef>
            </a:pPr>
            <a:endParaRPr lang="en-US" smtClean="0"/>
          </a:p>
        </p:txBody>
      </p:sp>
      <p:sp>
        <p:nvSpPr>
          <p:cNvPr id="3891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8E12F5D-708F-4BB4-86BF-AC110546FC5E}" type="slidenum">
              <a:rPr lang="en-US"/>
              <a:pPr fontAlgn="base">
                <a:spcBef>
                  <a:spcPct val="0"/>
                </a:spcBef>
                <a:spcAft>
                  <a:spcPct val="0"/>
                </a:spcAft>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TextEdit="1"/>
          </p:cNvSpPr>
          <p:nvPr>
            <p:ph type="sldImg"/>
          </p:nvPr>
        </p:nvSpPr>
        <p:spPr bwMode="auto">
          <a:noFill/>
          <a:ln>
            <a:solidFill>
              <a:srgbClr val="000000"/>
            </a:solidFill>
            <a:miter lim="800000"/>
            <a:headEnd/>
            <a:tailEnd/>
          </a:ln>
        </p:spPr>
      </p:sp>
      <p:sp>
        <p:nvSpPr>
          <p:cNvPr id="48131" name="Rectangle 3"/>
          <p:cNvSpPr>
            <a:spLocks noGrp="1"/>
          </p:cNvSpPr>
          <p:nvPr>
            <p:ph type="body" idx="1"/>
          </p:nvPr>
        </p:nvSpPr>
        <p:spPr bwMode="auto">
          <a:noFill/>
        </p:spPr>
        <p:txBody>
          <a:bodyPr wrap="square" numCol="1" anchor="t" anchorCtr="0" compatLnSpc="1">
            <a:prstTxWarp prst="textNoShape">
              <a:avLst/>
            </a:prstTxWarp>
          </a:bodyPr>
          <a:lstStyle/>
          <a:p>
            <a:endParaRPr lang="es-ES_tradnl"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bwMode="auto">
          <a:noFill/>
          <a:ln>
            <a:solidFill>
              <a:srgbClr val="000000"/>
            </a:solidFill>
            <a:miter lim="800000"/>
            <a:headEnd/>
            <a:tailEnd/>
          </a:ln>
        </p:spPr>
      </p:sp>
      <p:sp>
        <p:nvSpPr>
          <p:cNvPr id="4198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Best sites use social media for getting feedback and forwarding information to new networks like the Flickr example</a:t>
            </a:r>
          </a:p>
        </p:txBody>
      </p:sp>
      <p:sp>
        <p:nvSpPr>
          <p:cNvPr id="419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EC60834-CD6A-4FE4-8778-1D0FC6FAE4A0}" type="slidenum">
              <a:rPr lang="en-US"/>
              <a:pPr fontAlgn="base">
                <a:spcBef>
                  <a:spcPct val="0"/>
                </a:spcBef>
                <a:spcAft>
                  <a:spcPct val="0"/>
                </a:spcAft>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TextEdit="1"/>
          </p:cNvSpPr>
          <p:nvPr>
            <p:ph type="sldImg"/>
          </p:nvPr>
        </p:nvSpPr>
        <p:spPr bwMode="auto">
          <a:noFill/>
          <a:ln>
            <a:solidFill>
              <a:srgbClr val="000000"/>
            </a:solidFill>
            <a:miter lim="800000"/>
            <a:headEnd/>
            <a:tailEnd/>
          </a:ln>
        </p:spPr>
      </p:sp>
      <p:sp>
        <p:nvSpPr>
          <p:cNvPr id="49155" name="Rectangle 3"/>
          <p:cNvSpPr>
            <a:spLocks noGrp="1"/>
          </p:cNvSpPr>
          <p:nvPr>
            <p:ph type="body" idx="1"/>
          </p:nvPr>
        </p:nvSpPr>
        <p:spPr bwMode="auto">
          <a:noFill/>
        </p:spPr>
        <p:txBody>
          <a:bodyPr wrap="square" numCol="1" anchor="t" anchorCtr="0" compatLnSpc="1">
            <a:prstTxWarp prst="textNoShape">
              <a:avLst/>
            </a:prstTxWarp>
          </a:bodyPr>
          <a:lstStyle/>
          <a:p>
            <a:endParaRPr lang="es-ES_tradnl"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p:cNvSpPr>
          <p:nvPr>
            <p:ph type="sldImg"/>
          </p:nvPr>
        </p:nvSpPr>
        <p:spPr bwMode="auto">
          <a:noFill/>
          <a:ln>
            <a:solidFill>
              <a:srgbClr val="000000"/>
            </a:solidFill>
            <a:miter lim="800000"/>
            <a:headEnd/>
            <a:tailEnd/>
          </a:ln>
        </p:spPr>
      </p:sp>
      <p:sp>
        <p:nvSpPr>
          <p:cNvPr id="4505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More than 11 Twitter sites for PAHO. Most active site has 2, 599 tweets, 826 following, 4071 followers, and 346 list it is followed by</a:t>
            </a:r>
          </a:p>
          <a:p>
            <a:pPr>
              <a:spcBef>
                <a:spcPct val="0"/>
              </a:spcBef>
            </a:pPr>
            <a:r>
              <a:rPr lang="en-US" smtClean="0"/>
              <a:t>Least active site 31 tweets</a:t>
            </a:r>
          </a:p>
        </p:txBody>
      </p:sp>
      <p:sp>
        <p:nvSpPr>
          <p:cNvPr id="450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4CDC3D7-3DAB-4725-9036-8E61FD15F1F4}" type="slidenum">
              <a:rPr lang="en-US"/>
              <a:pPr fontAlgn="base">
                <a:spcBef>
                  <a:spcPct val="0"/>
                </a:spcBef>
                <a:spcAft>
                  <a:spcPct val="0"/>
                </a:spcAft>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TextEdit="1"/>
          </p:cNvSpPr>
          <p:nvPr>
            <p:ph type="sldImg"/>
          </p:nvPr>
        </p:nvSpPr>
        <p:spPr bwMode="auto">
          <a:noFill/>
          <a:ln>
            <a:solidFill>
              <a:srgbClr val="000000"/>
            </a:solidFill>
            <a:miter lim="800000"/>
            <a:headEnd/>
            <a:tailEnd/>
          </a:ln>
        </p:spPr>
      </p:sp>
      <p:sp>
        <p:nvSpPr>
          <p:cNvPr id="50179" name="Rectangle 3"/>
          <p:cNvSpPr>
            <a:spLocks noGrp="1"/>
          </p:cNvSpPr>
          <p:nvPr>
            <p:ph type="body" idx="1"/>
          </p:nvPr>
        </p:nvSpPr>
        <p:spPr bwMode="auto">
          <a:noFill/>
        </p:spPr>
        <p:txBody>
          <a:bodyPr wrap="square" numCol="1" anchor="t" anchorCtr="0" compatLnSpc="1">
            <a:prstTxWarp prst="textNoShape">
              <a:avLst/>
            </a:prstTxWarp>
          </a:bodyPr>
          <a:lstStyle/>
          <a:p>
            <a:endParaRPr lang="es-ES_tradnl"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TextEdit="1"/>
          </p:cNvSpPr>
          <p:nvPr>
            <p:ph type="sldImg"/>
          </p:nvPr>
        </p:nvSpPr>
        <p:spPr bwMode="auto">
          <a:noFill/>
          <a:ln>
            <a:solidFill>
              <a:srgbClr val="000000"/>
            </a:solidFill>
            <a:miter lim="800000"/>
            <a:headEnd/>
            <a:tailEnd/>
          </a:ln>
        </p:spPr>
      </p:sp>
      <p:sp>
        <p:nvSpPr>
          <p:cNvPr id="51203" name="Rectangle 3"/>
          <p:cNvSpPr>
            <a:spLocks noGrp="1"/>
          </p:cNvSpPr>
          <p:nvPr>
            <p:ph type="body" idx="1"/>
          </p:nvPr>
        </p:nvSpPr>
        <p:spPr bwMode="auto">
          <a:noFill/>
        </p:spPr>
        <p:txBody>
          <a:bodyPr wrap="square" numCol="1" anchor="t" anchorCtr="0" compatLnSpc="1">
            <a:prstTxWarp prst="textNoShape">
              <a:avLst/>
            </a:prstTxWarp>
          </a:bodyPr>
          <a:lstStyle/>
          <a:p>
            <a:endParaRPr lang="es-ES_tradnl"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fontAlgn="auto">
              <a:spcBef>
                <a:spcPts val="0"/>
              </a:spcBef>
              <a:spcAft>
                <a:spcPts val="0"/>
              </a:spcAft>
              <a:defRPr/>
            </a:pPr>
            <a:r>
              <a:rPr lang="en-US" dirty="0" smtClean="0"/>
              <a:t>The objectives of this talk are to</a:t>
            </a:r>
          </a:p>
          <a:p>
            <a:pPr marL="231115" indent="-231115" fontAlgn="auto">
              <a:spcBef>
                <a:spcPts val="0"/>
              </a:spcBef>
              <a:spcAft>
                <a:spcPts val="0"/>
              </a:spcAft>
              <a:buFontTx/>
              <a:buAutoNum type="arabicParenR"/>
              <a:defRPr/>
            </a:pPr>
            <a:r>
              <a:rPr lang="en-US" dirty="0" smtClean="0"/>
              <a:t>Acknowledge the breadth of social media opportunities which are available </a:t>
            </a:r>
          </a:p>
          <a:p>
            <a:pPr marL="231115" indent="-231115" fontAlgn="auto">
              <a:spcBef>
                <a:spcPts val="0"/>
              </a:spcBef>
              <a:spcAft>
                <a:spcPts val="0"/>
              </a:spcAft>
              <a:buFontTx/>
              <a:buAutoNum type="arabicParenR"/>
              <a:defRPr/>
            </a:pPr>
            <a:r>
              <a:rPr lang="en-US" dirty="0" smtClean="0"/>
              <a:t>Reflect on NIOSH’s experience with selected social media paths</a:t>
            </a:r>
          </a:p>
          <a:p>
            <a:pPr marL="231115" indent="-231115" fontAlgn="auto">
              <a:spcBef>
                <a:spcPts val="0"/>
              </a:spcBef>
              <a:spcAft>
                <a:spcPts val="0"/>
              </a:spcAft>
              <a:buFontTx/>
              <a:buAutoNum type="arabicParenR"/>
              <a:defRPr/>
            </a:pPr>
            <a:r>
              <a:rPr lang="en-US" dirty="0" smtClean="0"/>
              <a:t>Review existing ways others are using social media in worker protection</a:t>
            </a:r>
          </a:p>
          <a:p>
            <a:pPr marL="231115" indent="-231115" fontAlgn="auto">
              <a:spcBef>
                <a:spcPts val="0"/>
              </a:spcBef>
              <a:spcAft>
                <a:spcPts val="0"/>
              </a:spcAft>
              <a:buFontTx/>
              <a:buAutoNum type="arabicParenR"/>
              <a:defRPr/>
            </a:pPr>
            <a:r>
              <a:rPr lang="en-US" dirty="0" smtClean="0"/>
              <a:t>Create a dialogue on the opportunities and challenges in our efforts to find paths for communicating messages for reducing work injury, illness, and death.</a:t>
            </a:r>
          </a:p>
          <a:p>
            <a:pPr marL="231115" indent="-231115" fontAlgn="auto">
              <a:spcBef>
                <a:spcPts val="0"/>
              </a:spcBef>
              <a:spcAft>
                <a:spcPts val="0"/>
              </a:spcAft>
              <a:buFontTx/>
              <a:buAutoNum type="arabicParenR"/>
              <a:defRPr/>
            </a:pPr>
            <a:endParaRPr lang="en-US" dirty="0"/>
          </a:p>
        </p:txBody>
      </p:sp>
      <p:sp>
        <p:nvSpPr>
          <p:cNvPr id="184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D1F6CE7-BA78-4CBF-A6B0-17B0D63DB065}" type="slidenum">
              <a:rPr lang="en-US"/>
              <a:pPr fontAlgn="base">
                <a:spcBef>
                  <a:spcPct val="0"/>
                </a:spcBef>
                <a:spcAft>
                  <a:spcPct val="0"/>
                </a:spcAft>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85000" lnSpcReduction="20000"/>
          </a:bodyPr>
          <a:lstStyle/>
          <a:p>
            <a:pPr fontAlgn="auto">
              <a:spcBef>
                <a:spcPts val="0"/>
              </a:spcBef>
              <a:spcAft>
                <a:spcPts val="0"/>
              </a:spcAft>
              <a:defRPr/>
            </a:pPr>
            <a:r>
              <a:rPr lang="en-US" b="1" dirty="0" smtClean="0"/>
              <a:t>Social media, in the conventional sense,</a:t>
            </a:r>
            <a:r>
              <a:rPr lang="en-US" dirty="0" smtClean="0"/>
              <a:t> are </a:t>
            </a:r>
            <a:r>
              <a:rPr lang="en-US" dirty="0" smtClean="0">
                <a:solidFill>
                  <a:schemeClr val="accent2"/>
                </a:solidFill>
              </a:rPr>
              <a:t>media</a:t>
            </a:r>
            <a:r>
              <a:rPr lang="en-US" dirty="0" smtClean="0"/>
              <a:t> for </a:t>
            </a:r>
            <a:r>
              <a:rPr lang="en-US" dirty="0" smtClean="0">
                <a:solidFill>
                  <a:schemeClr val="accent2"/>
                </a:solidFill>
              </a:rPr>
              <a:t>social interaction</a:t>
            </a:r>
            <a:r>
              <a:rPr lang="en-US" dirty="0" smtClean="0"/>
              <a:t>, using highly accessible and scalable communication techniques. Social media is the use of </a:t>
            </a:r>
            <a:r>
              <a:rPr lang="en-US" dirty="0" smtClean="0">
                <a:solidFill>
                  <a:schemeClr val="accent2"/>
                </a:solidFill>
              </a:rPr>
              <a:t>web-based</a:t>
            </a:r>
            <a:r>
              <a:rPr lang="en-US" dirty="0" smtClean="0"/>
              <a:t> and </a:t>
            </a:r>
            <a:r>
              <a:rPr lang="en-US" dirty="0" smtClean="0">
                <a:solidFill>
                  <a:schemeClr val="accent2"/>
                </a:solidFill>
              </a:rPr>
              <a:t>mobile technologies (computer and cell phones) </a:t>
            </a:r>
            <a:r>
              <a:rPr lang="en-US" dirty="0" smtClean="0"/>
              <a:t>to turn communication into </a:t>
            </a:r>
            <a:r>
              <a:rPr lang="en-US" u="sng" dirty="0" smtClean="0"/>
              <a:t>interactive dialogue</a:t>
            </a:r>
            <a:r>
              <a:rPr lang="en-US" dirty="0" smtClean="0"/>
              <a:t>. Blending of technology and social interaction for the </a:t>
            </a:r>
            <a:r>
              <a:rPr lang="en-US" b="1" dirty="0" smtClean="0"/>
              <a:t>co-creation</a:t>
            </a:r>
            <a:r>
              <a:rPr lang="en-US" dirty="0" smtClean="0"/>
              <a:t> of knowledge and understanding.</a:t>
            </a:r>
          </a:p>
          <a:p>
            <a:pPr fontAlgn="auto">
              <a:spcBef>
                <a:spcPts val="0"/>
              </a:spcBef>
              <a:spcAft>
                <a:spcPts val="0"/>
              </a:spcAft>
              <a:defRPr/>
            </a:pPr>
            <a:endParaRPr lang="en-US" dirty="0" smtClean="0"/>
          </a:p>
          <a:p>
            <a:pPr fontAlgn="auto">
              <a:spcBef>
                <a:spcPts val="0"/>
              </a:spcBef>
              <a:spcAft>
                <a:spcPts val="0"/>
              </a:spcAft>
              <a:defRPr/>
            </a:pPr>
            <a:r>
              <a:rPr lang="en-US" dirty="0" smtClean="0"/>
              <a:t>Historically social networking was top-down information sharing as can be seen in the 1971 model on the left hand side. Generally producers of knowledge generated information and through some informal and complex formal networks disseminated the information.</a:t>
            </a:r>
          </a:p>
          <a:p>
            <a:pPr fontAlgn="auto">
              <a:spcBef>
                <a:spcPts val="0"/>
              </a:spcBef>
              <a:spcAft>
                <a:spcPts val="0"/>
              </a:spcAft>
              <a:defRPr/>
            </a:pPr>
            <a:endParaRPr lang="en-US" dirty="0" smtClean="0"/>
          </a:p>
          <a:p>
            <a:pPr fontAlgn="auto">
              <a:spcBef>
                <a:spcPts val="0"/>
              </a:spcBef>
              <a:spcAft>
                <a:spcPts val="0"/>
              </a:spcAft>
              <a:defRPr/>
            </a:pPr>
            <a:r>
              <a:rPr lang="en-US" dirty="0" smtClean="0"/>
              <a:t>The slide on the right is from 2005 and reflects an emerging paradigm shift most clearly seen at the top and bottom of the diagram where the producers of information use “imports” and the users “export”  suggesting information freely flowing in and out.</a:t>
            </a:r>
          </a:p>
          <a:p>
            <a:pPr fontAlgn="auto">
              <a:spcBef>
                <a:spcPts val="0"/>
              </a:spcBef>
              <a:spcAft>
                <a:spcPts val="0"/>
              </a:spcAft>
              <a:defRPr/>
            </a:pPr>
            <a:endParaRPr lang="en-US" dirty="0" smtClean="0"/>
          </a:p>
          <a:p>
            <a:pPr fontAlgn="auto">
              <a:spcBef>
                <a:spcPts val="0"/>
              </a:spcBef>
              <a:spcAft>
                <a:spcPts val="0"/>
              </a:spcAft>
              <a:defRPr/>
            </a:pPr>
            <a:r>
              <a:rPr lang="en-US" dirty="0" err="1" smtClean="0"/>
              <a:t>Björk</a:t>
            </a:r>
            <a:r>
              <a:rPr lang="en-US" dirty="0" smtClean="0"/>
              <a:t>, B-C. (2007). A model of scientific communication as a global distributed information system. </a:t>
            </a:r>
            <a:r>
              <a:rPr lang="en-US" i="1" dirty="0" smtClean="0"/>
              <a:t>Information Research</a:t>
            </a:r>
            <a:r>
              <a:rPr lang="en-US" dirty="0" smtClean="0"/>
              <a:t>, </a:t>
            </a:r>
            <a:r>
              <a:rPr lang="en-US" i="1" dirty="0" smtClean="0"/>
              <a:t>12</a:t>
            </a:r>
            <a:r>
              <a:rPr lang="en-US" dirty="0" smtClean="0"/>
              <a:t>(2) paper 307. Available at </a:t>
            </a:r>
            <a:r>
              <a:rPr lang="en-US" dirty="0" smtClean="0">
                <a:hlinkClick r:id="rId3"/>
              </a:rPr>
              <a:t>http://InformationR.net/ir/12-2/paper307.html</a:t>
            </a:r>
            <a:endParaRPr lang="en-US" dirty="0" smtClean="0"/>
          </a:p>
          <a:p>
            <a:pPr fontAlgn="auto">
              <a:spcBef>
                <a:spcPts val="0"/>
              </a:spcBef>
              <a:spcAft>
                <a:spcPts val="0"/>
              </a:spcAft>
              <a:defRPr/>
            </a:pPr>
            <a:r>
              <a:rPr lang="en-US" dirty="0" smtClean="0"/>
              <a:t> </a:t>
            </a:r>
          </a:p>
          <a:p>
            <a:pPr fontAlgn="auto">
              <a:spcBef>
                <a:spcPts val="0"/>
              </a:spcBef>
              <a:spcAft>
                <a:spcPts val="0"/>
              </a:spcAft>
              <a:defRPr/>
            </a:pPr>
            <a:r>
              <a:rPr lang="en-US" dirty="0" smtClean="0"/>
              <a:t>Garvey, W. D. &amp; Griffith, B.C. (1972). Communication and information processing within</a:t>
            </a:r>
            <a:br>
              <a:rPr lang="en-US" dirty="0" smtClean="0"/>
            </a:br>
            <a:r>
              <a:rPr lang="en-US" dirty="0" smtClean="0"/>
              <a:t>scientific disciplines: empirical findings for psychology. </a:t>
            </a:r>
            <a:r>
              <a:rPr lang="en-US" i="1" dirty="0" smtClean="0"/>
              <a:t>Information Storage and</a:t>
            </a:r>
            <a:br>
              <a:rPr lang="en-US" i="1" dirty="0" smtClean="0"/>
            </a:br>
            <a:r>
              <a:rPr lang="en-US" i="1" dirty="0" smtClean="0"/>
              <a:t>Retrieval, 8</a:t>
            </a:r>
            <a:r>
              <a:rPr lang="en-US" dirty="0" smtClean="0"/>
              <a:t>, 123-136.</a:t>
            </a:r>
          </a:p>
          <a:p>
            <a:pPr fontAlgn="auto">
              <a:spcBef>
                <a:spcPts val="0"/>
              </a:spcBef>
              <a:spcAft>
                <a:spcPts val="0"/>
              </a:spcAft>
              <a:defRPr/>
            </a:pPr>
            <a:r>
              <a:rPr lang="en-US" dirty="0" smtClean="0"/>
              <a:t> </a:t>
            </a:r>
          </a:p>
          <a:p>
            <a:pPr fontAlgn="auto">
              <a:spcBef>
                <a:spcPts val="0"/>
              </a:spcBef>
              <a:spcAft>
                <a:spcPts val="0"/>
              </a:spcAft>
              <a:defRPr/>
            </a:pPr>
            <a:r>
              <a:rPr lang="en-US" dirty="0" err="1" smtClean="0"/>
              <a:t>Fjordback</a:t>
            </a:r>
            <a:r>
              <a:rPr lang="en-US" dirty="0" smtClean="0"/>
              <a:t> </a:t>
            </a:r>
            <a:r>
              <a:rPr lang="en-US" dirty="0" err="1" smtClean="0"/>
              <a:t>Søndergaard</a:t>
            </a:r>
            <a:r>
              <a:rPr lang="en-US" dirty="0" smtClean="0"/>
              <a:t>, T.; Andersen, J. &amp; </a:t>
            </a:r>
            <a:r>
              <a:rPr lang="en-US" dirty="0" err="1" smtClean="0"/>
              <a:t>Hjørland</a:t>
            </a:r>
            <a:r>
              <a:rPr lang="en-US" dirty="0" smtClean="0"/>
              <a:t>, B. (2003). Documents and the communication of scientific and scholarly information. Revising and updating the UNISIST model. </a:t>
            </a:r>
            <a:r>
              <a:rPr lang="en-US" i="1" dirty="0" smtClean="0"/>
              <a:t>Journal of Documentation, 59</a:t>
            </a:r>
            <a:r>
              <a:rPr lang="en-US" dirty="0" smtClean="0"/>
              <a:t>(3), s. 278-320. </a:t>
            </a:r>
            <a:r>
              <a:rPr lang="en-US" dirty="0" smtClean="0">
                <a:hlinkClick r:id="rId4" action="ppaction://hlinkfile"/>
              </a:rPr>
              <a:t>http://www.db.dk/bh/UNISIST.pdf</a:t>
            </a:r>
            <a:endParaRPr lang="en-US" dirty="0" smtClean="0"/>
          </a:p>
          <a:p>
            <a:pPr fontAlgn="auto">
              <a:spcBef>
                <a:spcPts val="0"/>
              </a:spcBef>
              <a:spcAft>
                <a:spcPts val="0"/>
              </a:spcAft>
              <a:defRPr/>
            </a:pPr>
            <a:r>
              <a:rPr lang="en-US" dirty="0" smtClean="0"/>
              <a:t> </a:t>
            </a:r>
          </a:p>
          <a:p>
            <a:pPr fontAlgn="auto">
              <a:spcBef>
                <a:spcPts val="0"/>
              </a:spcBef>
              <a:spcAft>
                <a:spcPts val="0"/>
              </a:spcAft>
              <a:defRPr/>
            </a:pPr>
            <a:r>
              <a:rPr lang="en-US" dirty="0" err="1" smtClean="0"/>
              <a:t>Hjørland</a:t>
            </a:r>
            <a:r>
              <a:rPr lang="en-US" dirty="0" smtClean="0"/>
              <a:t>, B.; </a:t>
            </a:r>
            <a:r>
              <a:rPr lang="en-US" dirty="0" err="1" smtClean="0"/>
              <a:t>Fjordback</a:t>
            </a:r>
            <a:r>
              <a:rPr lang="en-US" dirty="0" smtClean="0"/>
              <a:t> </a:t>
            </a:r>
            <a:r>
              <a:rPr lang="en-US" dirty="0" err="1" smtClean="0"/>
              <a:t>Søndergaard</a:t>
            </a:r>
            <a:r>
              <a:rPr lang="en-US" dirty="0" smtClean="0"/>
              <a:t>, T. &amp; Andersen, J. (2005). UNISIST Model and Knowledge Domains. In: </a:t>
            </a:r>
            <a:r>
              <a:rPr lang="en-US" i="1" dirty="0" smtClean="0"/>
              <a:t>Encyclopedia of Library and Information Science</a:t>
            </a:r>
            <a:r>
              <a:rPr lang="en-US" dirty="0" smtClean="0"/>
              <a:t>. New York: Marcel Dekker. Pp. 1-14. Online: </a:t>
            </a:r>
            <a:br>
              <a:rPr lang="en-US" dirty="0" smtClean="0"/>
            </a:br>
            <a:r>
              <a:rPr lang="en-US" dirty="0" smtClean="0">
                <a:hlinkClick r:id="rId5"/>
              </a:rPr>
              <a:t>http://www.dekker.com/servlet/product/DOI/101081EELIS120024989</a:t>
            </a:r>
            <a:r>
              <a:rPr lang="en-US" dirty="0" smtClean="0"/>
              <a:t> (Only available for subscribers).</a:t>
            </a:r>
          </a:p>
          <a:p>
            <a:pPr fontAlgn="auto">
              <a:spcBef>
                <a:spcPts val="0"/>
              </a:spcBef>
              <a:spcAft>
                <a:spcPts val="0"/>
              </a:spcAft>
              <a:defRPr/>
            </a:pPr>
            <a:r>
              <a:rPr lang="en-US" dirty="0" smtClean="0"/>
              <a:t> </a:t>
            </a:r>
          </a:p>
          <a:p>
            <a:pPr fontAlgn="auto">
              <a:spcBef>
                <a:spcPts val="0"/>
              </a:spcBef>
              <a:spcAft>
                <a:spcPts val="0"/>
              </a:spcAft>
              <a:defRPr/>
            </a:pPr>
            <a:r>
              <a:rPr lang="en-US" dirty="0" smtClean="0"/>
              <a:t>http://www.iva.dk/bh/core%20concepts%20in%20lis/articles%20a-z/unisist_model_of_information_dis.htm</a:t>
            </a:r>
            <a:endParaRPr lang="en-US" dirty="0"/>
          </a:p>
        </p:txBody>
      </p:sp>
      <p:sp>
        <p:nvSpPr>
          <p:cNvPr id="204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A623BC8-9B44-482D-9111-6804C0862329}" type="slidenum">
              <a:rPr lang="en-US"/>
              <a:pPr fontAlgn="base">
                <a:spcBef>
                  <a:spcPct val="0"/>
                </a:spcBef>
                <a:spcAft>
                  <a:spcPct val="0"/>
                </a:spcAft>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The good news is that in 2011 there are scores of options for interactive communications and many of them are free. Social media options can be used passively in that once the user joins a network information regularly “pops up” through the selected media. The joiner is sent messages. The user is then free to contribute to the discussion or not as experienced by Facebook, Twitter, wikis, listservs and blogs.</a:t>
            </a:r>
          </a:p>
          <a:p>
            <a:pPr>
              <a:spcBef>
                <a:spcPct val="0"/>
              </a:spcBef>
            </a:pPr>
            <a:endParaRPr lang="en-US" smtClean="0"/>
          </a:p>
          <a:p>
            <a:pPr>
              <a:spcBef>
                <a:spcPct val="0"/>
              </a:spcBef>
            </a:pPr>
            <a:r>
              <a:rPr lang="en-US" smtClean="0"/>
              <a:t>Alternatively users may not register to be in a particular conversation but rather seek out information when they need it as experienced through Google, webpages, and libraries. </a:t>
            </a:r>
          </a:p>
          <a:p>
            <a:pPr>
              <a:spcBef>
                <a:spcPct val="0"/>
              </a:spcBef>
            </a:pPr>
            <a:endParaRPr lang="en-US" smtClean="0"/>
          </a:p>
          <a:p>
            <a:pPr>
              <a:spcBef>
                <a:spcPct val="0"/>
              </a:spcBef>
            </a:pPr>
            <a:r>
              <a:rPr lang="en-US" smtClean="0"/>
              <a:t>The bad news is there are lots of options and we need to understand which are best for reaching our audiences. </a:t>
            </a:r>
          </a:p>
          <a:p>
            <a:pPr>
              <a:spcBef>
                <a:spcPct val="0"/>
              </a:spcBef>
            </a:pPr>
            <a:endParaRPr lang="en-US" smtClean="0"/>
          </a:p>
          <a:p>
            <a:pPr>
              <a:spcBef>
                <a:spcPct val="0"/>
              </a:spcBef>
            </a:pPr>
            <a:r>
              <a:rPr lang="en-US" smtClean="0"/>
              <a:t>What kinds of site do users look for?  </a:t>
            </a:r>
          </a:p>
          <a:p>
            <a:pPr>
              <a:spcBef>
                <a:spcPct val="0"/>
              </a:spcBef>
            </a:pPr>
            <a:endParaRPr lang="en-US" smtClean="0"/>
          </a:p>
          <a:p>
            <a:pPr>
              <a:spcBef>
                <a:spcPct val="0"/>
              </a:spcBef>
            </a:pPr>
            <a:endParaRPr lang="en-US" smtClean="0"/>
          </a:p>
          <a:p>
            <a:pPr>
              <a:spcBef>
                <a:spcPct val="0"/>
              </a:spcBef>
            </a:pPr>
            <a:r>
              <a:rPr lang="en-US" smtClean="0"/>
              <a:t>A recent study conducted by… found that in a reversal from two years ago people now join or seek out sites where they believe they will get “reputable” information as oppose to their friends sites.</a:t>
            </a:r>
          </a:p>
          <a:p>
            <a:pPr>
              <a:spcBef>
                <a:spcPct val="0"/>
              </a:spcBef>
            </a:pPr>
            <a:endParaRPr lang="en-US"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C926EB6-207A-4359-BC3D-270519CB34A4}" type="slidenum">
              <a:rPr lang="en-US"/>
              <a:pPr fontAlgn="base">
                <a:spcBef>
                  <a:spcPct val="0"/>
                </a:spcBef>
                <a:spcAft>
                  <a:spcPct val="0"/>
                </a:spcAft>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bwMode="auto">
          <a:noFill/>
          <a:ln>
            <a:solidFill>
              <a:srgbClr val="000000"/>
            </a:solidFill>
            <a:miter lim="800000"/>
            <a:headEnd/>
            <a:tailEnd/>
          </a:ln>
        </p:spPr>
      </p:sp>
      <p:sp>
        <p:nvSpPr>
          <p:cNvPr id="2457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So what do we do with all of these opportunities?</a:t>
            </a:r>
          </a:p>
          <a:p>
            <a:pPr>
              <a:spcBef>
                <a:spcPct val="0"/>
              </a:spcBef>
            </a:pPr>
            <a:endParaRPr lang="en-US" smtClean="0"/>
          </a:p>
          <a:p>
            <a:pPr>
              <a:spcBef>
                <a:spcPct val="0"/>
              </a:spcBef>
            </a:pPr>
            <a:r>
              <a:rPr lang="en-US" smtClean="0"/>
              <a:t>The National Institute for Occupational Safety and Health has a mission to generate new knowledge in the field of occupational safety and health and to transfer that knowledge into practice for the betterment of workers. To accomplish this mission, NIOSH conducts scientific research, develops guidance and authoritative recommendations, disseminates information, and responds to requests for workplace health hazard evaluations. </a:t>
            </a:r>
          </a:p>
          <a:p>
            <a:pPr>
              <a:spcBef>
                <a:spcPct val="0"/>
              </a:spcBef>
            </a:pPr>
            <a:endParaRPr lang="en-US" smtClean="0"/>
          </a:p>
          <a:p>
            <a:pPr>
              <a:spcBef>
                <a:spcPct val="0"/>
              </a:spcBef>
            </a:pPr>
            <a:r>
              <a:rPr lang="en-US" smtClean="0"/>
              <a:t>All publications no matter the format (webased and print) are immediately communicated to stakeholders through:</a:t>
            </a:r>
          </a:p>
          <a:p>
            <a:pPr>
              <a:spcBef>
                <a:spcPct val="0"/>
              </a:spcBef>
            </a:pPr>
            <a:r>
              <a:rPr lang="en-US" smtClean="0"/>
              <a:t>Website</a:t>
            </a:r>
          </a:p>
          <a:p>
            <a:pPr>
              <a:spcBef>
                <a:spcPct val="0"/>
              </a:spcBef>
            </a:pPr>
            <a:r>
              <a:rPr lang="en-US" smtClean="0"/>
              <a:t>eNews listserv</a:t>
            </a:r>
          </a:p>
          <a:p>
            <a:pPr>
              <a:spcBef>
                <a:spcPct val="0"/>
              </a:spcBef>
            </a:pPr>
            <a:r>
              <a:rPr lang="en-US" smtClean="0"/>
              <a:t>Facebook</a:t>
            </a:r>
          </a:p>
          <a:p>
            <a:pPr>
              <a:spcBef>
                <a:spcPct val="0"/>
              </a:spcBef>
            </a:pPr>
            <a:r>
              <a:rPr lang="en-US" smtClean="0"/>
              <a:t>Twitter</a:t>
            </a:r>
          </a:p>
          <a:p>
            <a:pPr>
              <a:spcBef>
                <a:spcPct val="0"/>
              </a:spcBef>
            </a:pPr>
            <a:r>
              <a:rPr lang="en-US" smtClean="0"/>
              <a:t>NIOSHtic2-a data base of publications</a:t>
            </a:r>
          </a:p>
          <a:p>
            <a:pPr>
              <a:spcBef>
                <a:spcPct val="0"/>
              </a:spcBef>
            </a:pPr>
            <a:endParaRPr lang="en-US" smtClean="0"/>
          </a:p>
          <a:p>
            <a:pPr>
              <a:spcBef>
                <a:spcPct val="0"/>
              </a:spcBef>
            </a:pPr>
            <a:r>
              <a:rPr lang="en-US" smtClean="0"/>
              <a:t>For information about NIOSH we have </a:t>
            </a:r>
          </a:p>
          <a:p>
            <a:pPr>
              <a:spcBef>
                <a:spcPct val="0"/>
              </a:spcBef>
            </a:pPr>
            <a:r>
              <a:rPr lang="en-US" smtClean="0"/>
              <a:t>Website</a:t>
            </a:r>
          </a:p>
          <a:p>
            <a:pPr>
              <a:spcBef>
                <a:spcPct val="0"/>
              </a:spcBef>
            </a:pPr>
            <a:r>
              <a:rPr lang="en-US" smtClean="0"/>
              <a:t>Wikipedia definitions</a:t>
            </a:r>
          </a:p>
          <a:p>
            <a:pPr>
              <a:spcBef>
                <a:spcPct val="0"/>
              </a:spcBef>
            </a:pPr>
            <a:endParaRPr lang="en-US" smtClean="0"/>
          </a:p>
          <a:p>
            <a:pPr>
              <a:spcBef>
                <a:spcPct val="0"/>
              </a:spcBef>
            </a:pPr>
            <a:endParaRPr lang="en-US" smtClean="0"/>
          </a:p>
          <a:p>
            <a:pPr>
              <a:spcBef>
                <a:spcPct val="0"/>
              </a:spcBef>
            </a:pPr>
            <a:endParaRPr lang="en-US" smtClean="0"/>
          </a:p>
        </p:txBody>
      </p:sp>
      <p:sp>
        <p:nvSpPr>
          <p:cNvPr id="245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C8DDBF0-82AE-432A-8C9F-972AD006F1C5}" type="slidenum">
              <a:rPr lang="en-US"/>
              <a:pPr fontAlgn="base">
                <a:spcBef>
                  <a:spcPct val="0"/>
                </a:spcBef>
                <a:spcAft>
                  <a:spcPct val="0"/>
                </a:spcAft>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noFill/>
          <a:ln>
            <a:solidFill>
              <a:srgbClr val="000000"/>
            </a:solidFill>
            <a:miter lim="800000"/>
            <a:headEnd/>
            <a:tailEnd/>
          </a:ln>
        </p:spPr>
      </p:sp>
      <p:sp>
        <p:nvSpPr>
          <p:cNvPr id="2662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NIOSH, like many organizations indexes social media options on the homepage.</a:t>
            </a:r>
          </a:p>
          <a:p>
            <a:pPr>
              <a:spcBef>
                <a:spcPct val="0"/>
              </a:spcBef>
            </a:pPr>
            <a:endParaRPr lang="en-US" smtClean="0"/>
          </a:p>
          <a:p>
            <a:pPr>
              <a:spcBef>
                <a:spcPct val="0"/>
              </a:spcBef>
            </a:pPr>
            <a:r>
              <a:rPr lang="en-US" smtClean="0"/>
              <a:t>NIOSH uses these particular social media paths for updating audiences on publications, highlights from conferences or meetings, to promote exhibit booth and presence at conferences, and to support health and safety campaigns.</a:t>
            </a:r>
          </a:p>
          <a:p>
            <a:pPr>
              <a:spcBef>
                <a:spcPct val="0"/>
              </a:spcBef>
            </a:pPr>
            <a:endParaRPr lang="en-US" smtClean="0"/>
          </a:p>
          <a:p>
            <a:pPr>
              <a:spcBef>
                <a:spcPct val="0"/>
              </a:spcBef>
            </a:pPr>
            <a:r>
              <a:rPr lang="en-US" smtClean="0"/>
              <a:t>Currently all of the NIOSH social media paths are in English.</a:t>
            </a:r>
          </a:p>
        </p:txBody>
      </p:sp>
      <p:sp>
        <p:nvSpPr>
          <p:cNvPr id="266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270728F-6159-494B-B122-01273D5327A5}" type="slidenum">
              <a:rPr lang="en-US"/>
              <a:pPr fontAlgn="base">
                <a:spcBef>
                  <a:spcPct val="0"/>
                </a:spcBef>
                <a:spcAft>
                  <a:spcPct val="0"/>
                </a:spcAft>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bwMode="auto">
          <a:noFill/>
          <a:ln>
            <a:solidFill>
              <a:srgbClr val="000000"/>
            </a:solidFill>
            <a:miter lim="800000"/>
            <a:headEnd/>
            <a:tailEnd/>
          </a:ln>
        </p:spPr>
      </p:sp>
      <p:sp>
        <p:nvSpPr>
          <p:cNvPr id="2867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NIOSH is currently actively using these social networking sites to reach our diverse audiences with health and safety information.</a:t>
            </a:r>
          </a:p>
          <a:p>
            <a:pPr>
              <a:spcBef>
                <a:spcPct val="0"/>
              </a:spcBef>
            </a:pPr>
            <a:endParaRPr lang="en-US" smtClean="0"/>
          </a:p>
          <a:p>
            <a:pPr>
              <a:spcBef>
                <a:spcPct val="0"/>
              </a:spcBef>
            </a:pPr>
            <a:r>
              <a:rPr lang="en-US" smtClean="0"/>
              <a:t>In 2010, the communications office established a set of priorities to increase the Institute’s use in social media, expand  reach, engage in new networks, and promote NIOSH program outcomes. </a:t>
            </a:r>
          </a:p>
          <a:p>
            <a:pPr>
              <a:spcBef>
                <a:spcPct val="0"/>
              </a:spcBef>
            </a:pPr>
            <a:endParaRPr lang="en-US" smtClean="0"/>
          </a:p>
          <a:p>
            <a:pPr>
              <a:spcBef>
                <a:spcPct val="0"/>
              </a:spcBef>
            </a:pPr>
            <a:r>
              <a:rPr lang="en-US" smtClean="0"/>
              <a:t>One person oversees clearance of ALL social media accounts and there are individuals who manage the content used on each of the social media sites.</a:t>
            </a:r>
          </a:p>
          <a:p>
            <a:pPr>
              <a:spcBef>
                <a:spcPct val="0"/>
              </a:spcBef>
            </a:pPr>
            <a:endParaRPr lang="en-US" smtClean="0"/>
          </a:p>
          <a:p>
            <a:pPr>
              <a:spcBef>
                <a:spcPct val="0"/>
              </a:spcBef>
            </a:pPr>
            <a:r>
              <a:rPr lang="en-US" smtClean="0"/>
              <a:t>What is our reach?</a:t>
            </a:r>
          </a:p>
          <a:p>
            <a:pPr>
              <a:spcBef>
                <a:spcPct val="0"/>
              </a:spcBef>
            </a:pPr>
            <a:r>
              <a:rPr lang="en-US" smtClean="0"/>
              <a:t>We know how many individuals we reach with each of our social media sites.</a:t>
            </a:r>
          </a:p>
          <a:p>
            <a:pPr>
              <a:spcBef>
                <a:spcPct val="0"/>
              </a:spcBef>
            </a:pPr>
            <a:r>
              <a:rPr lang="en-US" smtClean="0"/>
              <a:t>We know how many messages we generate</a:t>
            </a:r>
          </a:p>
          <a:p>
            <a:pPr>
              <a:spcBef>
                <a:spcPct val="0"/>
              </a:spcBef>
            </a:pPr>
            <a:endParaRPr lang="en-US" smtClean="0"/>
          </a:p>
          <a:p>
            <a:pPr>
              <a:spcBef>
                <a:spcPct val="0"/>
              </a:spcBef>
            </a:pPr>
            <a:r>
              <a:rPr lang="en-US" smtClean="0"/>
              <a:t>What is our impact?</a:t>
            </a:r>
          </a:p>
          <a:p>
            <a:pPr>
              <a:spcBef>
                <a:spcPct val="0"/>
              </a:spcBef>
            </a:pPr>
            <a:r>
              <a:rPr lang="en-US" smtClean="0"/>
              <a:t>This knowledge is evolving. We are considering measuring increases in website use following specific messages; </a:t>
            </a:r>
          </a:p>
          <a:p>
            <a:pPr>
              <a:spcBef>
                <a:spcPct val="0"/>
              </a:spcBef>
            </a:pPr>
            <a:endParaRPr lang="en-US" smtClean="0"/>
          </a:p>
          <a:p>
            <a:pPr>
              <a:spcBef>
                <a:spcPct val="0"/>
              </a:spcBef>
            </a:pPr>
            <a:endParaRPr lang="en-US" smtClean="0"/>
          </a:p>
        </p:txBody>
      </p:sp>
      <p:sp>
        <p:nvSpPr>
          <p:cNvPr id="2867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A495C76-4A9B-4801-AB3D-04E070BC369D}" type="slidenum">
              <a:rPr lang="en-US"/>
              <a:pPr fontAlgn="base">
                <a:spcBef>
                  <a:spcPct val="0"/>
                </a:spcBef>
                <a:spcAft>
                  <a:spcPct val="0"/>
                </a:spcAft>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bwMode="auto">
          <a:noFill/>
          <a:ln>
            <a:solidFill>
              <a:srgbClr val="000000"/>
            </a:solidFill>
            <a:miter lim="800000"/>
            <a:headEnd/>
            <a:tailEnd/>
          </a:ln>
        </p:spPr>
      </p:sp>
      <p:sp>
        <p:nvSpPr>
          <p:cNvPr id="3072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NIOSH has one Facebook page and seven Twitter sites. The Facebook is content managed by one person.  Each of the six of the twitter sites are content managed by one person and one twitter site, the newest on construction, is content managed by five people who rotate posting to the site. We have an emerging plan for evaluating the impact of these sites. </a:t>
            </a:r>
          </a:p>
        </p:txBody>
      </p:sp>
      <p:sp>
        <p:nvSpPr>
          <p:cNvPr id="3072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67B3B16-CFF8-4145-B271-404E1869EAA8}" type="slidenum">
              <a:rPr lang="en-US"/>
              <a:pPr fontAlgn="base">
                <a:spcBef>
                  <a:spcPct val="0"/>
                </a:spcBef>
                <a:spcAft>
                  <a:spcPct val="0"/>
                </a:spcAft>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noFill/>
          <a:ln>
            <a:solidFill>
              <a:srgbClr val="000000"/>
            </a:solidFill>
            <a:miter lim="800000"/>
            <a:headEnd/>
            <a:tailEnd/>
          </a:ln>
        </p:spPr>
      </p:sp>
      <p:sp>
        <p:nvSpPr>
          <p:cNvPr id="3277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In 2008 NIOSH developed a flickr site. To date NIOSH has over 800 photos. Almost 40 flickr users have marked one of NIOSH photos as their "favorite." We have never "marketed" our flickr page. The photos have been added to eight outside groups including ones called "Fishing Envy," "Road Rules Around the World,"  and "Safety Guru." This means are photos are included in groups where others interested in these topics may also find them. 36 people have added NIOSH as a "Contact" which means they are notified when we add new photos.</a:t>
            </a:r>
          </a:p>
          <a:p>
            <a:pPr>
              <a:spcBef>
                <a:spcPct val="0"/>
              </a:spcBef>
            </a:pPr>
            <a:r>
              <a:rPr lang="en-US" smtClean="0"/>
              <a:t> </a:t>
            </a:r>
          </a:p>
          <a:p>
            <a:pPr>
              <a:spcBef>
                <a:spcPct val="0"/>
              </a:spcBef>
            </a:pPr>
            <a:r>
              <a:rPr lang="en-US" smtClean="0"/>
              <a:t>While these numbers seem small we are learning from this site ways to evaluate the impact of our other social media paths.</a:t>
            </a:r>
          </a:p>
          <a:p>
            <a:pPr>
              <a:spcBef>
                <a:spcPct val="0"/>
              </a:spcBef>
            </a:pPr>
            <a:endParaRPr lang="en-US" smtClean="0"/>
          </a:p>
          <a:p>
            <a:pPr>
              <a:spcBef>
                <a:spcPct val="0"/>
              </a:spcBef>
            </a:pPr>
            <a:r>
              <a:rPr lang="en-US" smtClean="0"/>
              <a:t>Currently we are reaching out to our partners to invite them to add pictures to this site and conducted an intramural photo contest called “NIOSH at Work” inviting NIOSH researchers and staff to submit photos which represent their vision of NIOSH.</a:t>
            </a:r>
          </a:p>
          <a:p>
            <a:pPr>
              <a:spcBef>
                <a:spcPct val="0"/>
              </a:spcBef>
            </a:pPr>
            <a:endParaRPr lang="en-US" smtClean="0"/>
          </a:p>
          <a:p>
            <a:pPr>
              <a:spcBef>
                <a:spcPct val="0"/>
              </a:spcBef>
            </a:pPr>
            <a:r>
              <a:rPr lang="en-US" smtClean="0"/>
              <a:t>Comment from a Flickr users (and photo)</a:t>
            </a:r>
            <a:br>
              <a:rPr lang="en-US" smtClean="0"/>
            </a:br>
            <a:endParaRPr lang="en-US" smtClean="0"/>
          </a:p>
          <a:p>
            <a:pPr>
              <a:spcBef>
                <a:spcPct val="0"/>
              </a:spcBef>
            </a:pPr>
            <a:r>
              <a:rPr lang="en-US" smtClean="0"/>
              <a:t>"Great picture.....it helped tell our story. Thank you for sharing, we used this pic in an article about roadside worker safety."</a:t>
            </a:r>
            <a:br>
              <a:rPr lang="en-US" smtClean="0"/>
            </a:br>
            <a:r>
              <a:rPr lang="en-US" smtClean="0">
                <a:hlinkClick r:id="rId3"/>
              </a:rPr>
              <a:t>thedrivermagazine.com/2009/letter-from-th…-se ason-begin...</a:t>
            </a:r>
            <a:r>
              <a:rPr lang="en-US" smtClean="0"/>
              <a:t> </a:t>
            </a:r>
          </a:p>
          <a:p>
            <a:pPr>
              <a:spcBef>
                <a:spcPct val="0"/>
              </a:spcBef>
            </a:pPr>
            <a:endParaRPr lang="en-US" smtClean="0"/>
          </a:p>
        </p:txBody>
      </p:sp>
      <p:sp>
        <p:nvSpPr>
          <p:cNvPr id="3277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E64DC61-BBE2-4EF1-9542-EDBBCB1E4FA1}" type="slidenum">
              <a:rPr lang="en-US"/>
              <a:pPr fontAlgn="base">
                <a:spcBef>
                  <a:spcPct val="0"/>
                </a:spcBef>
                <a:spcAft>
                  <a:spcPct val="0"/>
                </a:spcAft>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28" name="Picture 4" descr="blackpptBorder.jpg"/>
          <p:cNvPicPr>
            <a:picLocks noChangeAspect="1"/>
          </p:cNvPicPr>
          <p:nvPr userDrawn="1"/>
        </p:nvPicPr>
        <p:blipFill>
          <a:blip r:embed="rId13"/>
          <a:srcRect/>
          <a:stretch>
            <a:fillRect/>
          </a:stretch>
        </p:blipFill>
        <p:spPr bwMode="auto">
          <a:xfrm>
            <a:off x="0" y="6276975"/>
            <a:ext cx="9144000" cy="581025"/>
          </a:xfrm>
          <a:prstGeom prst="rect">
            <a:avLst/>
          </a:prstGeom>
          <a:noFill/>
          <a:ln w="9525">
            <a:noFill/>
            <a:miter lim="800000"/>
            <a:headEnd/>
            <a:tailEnd/>
          </a:ln>
        </p:spPr>
      </p:pic>
    </p:spTree>
  </p:cSld>
  <p:clrMap bg1="dk1" tx1="lt1" bg2="dk2" tx2="lt2" accent1="accent1" accent2="accent2" accent3="accent3" accent4="accent4" accent5="accent5" accent6="accent6" hlink="hlink" folHlink="folHlink"/>
  <p:sldLayoutIdLst>
    <p:sldLayoutId id="2147483731" r:id="rId1"/>
    <p:sldLayoutId id="2147483730" r:id="rId2"/>
    <p:sldLayoutId id="2147483729" r:id="rId3"/>
    <p:sldLayoutId id="2147483728" r:id="rId4"/>
    <p:sldLayoutId id="2147483727" r:id="rId5"/>
    <p:sldLayoutId id="2147483726" r:id="rId6"/>
    <p:sldLayoutId id="2147483725" r:id="rId7"/>
    <p:sldLayoutId id="2147483724" r:id="rId8"/>
    <p:sldLayoutId id="2147483723" r:id="rId9"/>
    <p:sldLayoutId id="2147483722" r:id="rId10"/>
    <p:sldLayoutId id="2147483721"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4.gif"/></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p:txBody>
          <a:bodyPr/>
          <a:lstStyle/>
          <a:p>
            <a:endParaRPr lang="es-ES_tradnl" smtClean="0"/>
          </a:p>
        </p:txBody>
      </p:sp>
      <p:pic>
        <p:nvPicPr>
          <p:cNvPr id="4" name="Content Placeholder 3" descr="social-media-tools.jpg"/>
          <p:cNvPicPr>
            <a:picLocks noGrp="1" noChangeAspect="1"/>
          </p:cNvPicPr>
          <p:nvPr>
            <p:ph idx="1"/>
          </p:nvPr>
        </p:nvPicPr>
        <p:blipFill>
          <a:blip r:embed="rId3"/>
          <a:stretch>
            <a:fillRect/>
          </a:stretch>
        </p:blipFill>
        <p:spPr>
          <a:xfrm>
            <a:off x="304800" y="228600"/>
            <a:ext cx="8301038" cy="5943600"/>
          </a:xfrm>
        </p:spPr>
        <p:style>
          <a:lnRef idx="2">
            <a:schemeClr val="accent6"/>
          </a:lnRef>
          <a:fillRef idx="1">
            <a:schemeClr val="lt1"/>
          </a:fillRef>
          <a:effectRef idx="0">
            <a:schemeClr val="accent6"/>
          </a:effectRef>
          <a:fontRef idx="minor">
            <a:schemeClr val="dk1"/>
          </a:fontRef>
        </p:style>
      </p:pic>
      <p:sp>
        <p:nvSpPr>
          <p:cNvPr id="7" name="Oval 6"/>
          <p:cNvSpPr/>
          <p:nvPr/>
        </p:nvSpPr>
        <p:spPr>
          <a:xfrm>
            <a:off x="2819400" y="304800"/>
            <a:ext cx="1676400" cy="76200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Oval 8"/>
          <p:cNvSpPr/>
          <p:nvPr/>
        </p:nvSpPr>
        <p:spPr>
          <a:xfrm>
            <a:off x="4572000" y="381000"/>
            <a:ext cx="2286000" cy="91440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Oval 9"/>
          <p:cNvSpPr/>
          <p:nvPr/>
        </p:nvSpPr>
        <p:spPr>
          <a:xfrm>
            <a:off x="6858000" y="381000"/>
            <a:ext cx="1752600" cy="83820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Oval 10"/>
          <p:cNvSpPr/>
          <p:nvPr/>
        </p:nvSpPr>
        <p:spPr>
          <a:xfrm>
            <a:off x="1905000" y="3429000"/>
            <a:ext cx="2590800" cy="91440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Oval 11"/>
          <p:cNvSpPr/>
          <p:nvPr/>
        </p:nvSpPr>
        <p:spPr>
          <a:xfrm>
            <a:off x="4724400" y="3962400"/>
            <a:ext cx="1143000" cy="53340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Oval 12"/>
          <p:cNvSpPr/>
          <p:nvPr/>
        </p:nvSpPr>
        <p:spPr>
          <a:xfrm>
            <a:off x="381000" y="4114800"/>
            <a:ext cx="1752600" cy="60960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3"/>
          <p:cNvPicPr>
            <a:picLocks noChangeAspect="1" noChangeArrowheads="1"/>
          </p:cNvPicPr>
          <p:nvPr/>
        </p:nvPicPr>
        <p:blipFill>
          <a:blip r:embed="rId3"/>
          <a:srcRect/>
          <a:stretch>
            <a:fillRect/>
          </a:stretch>
        </p:blipFill>
        <p:spPr bwMode="auto">
          <a:xfrm>
            <a:off x="228600" y="0"/>
            <a:ext cx="4597400" cy="3448050"/>
          </a:xfrm>
          <a:prstGeom prst="rect">
            <a:avLst/>
          </a:prstGeom>
          <a:noFill/>
          <a:ln w="9525">
            <a:noFill/>
            <a:miter lim="800000"/>
            <a:headEnd/>
            <a:tailEnd/>
          </a:ln>
        </p:spPr>
      </p:pic>
      <p:pic>
        <p:nvPicPr>
          <p:cNvPr id="33794" name="Picture 4"/>
          <p:cNvPicPr>
            <a:picLocks noChangeAspect="1" noChangeArrowheads="1"/>
          </p:cNvPicPr>
          <p:nvPr/>
        </p:nvPicPr>
        <p:blipFill>
          <a:blip r:embed="rId4"/>
          <a:srcRect/>
          <a:stretch>
            <a:fillRect/>
          </a:stretch>
        </p:blipFill>
        <p:spPr bwMode="auto">
          <a:xfrm>
            <a:off x="4749800" y="3048000"/>
            <a:ext cx="4114800" cy="3086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Picture 2"/>
          <p:cNvPicPr>
            <a:picLocks noChangeAspect="1" noChangeArrowheads="1"/>
          </p:cNvPicPr>
          <p:nvPr/>
        </p:nvPicPr>
        <p:blipFill>
          <a:blip r:embed="rId3"/>
          <a:srcRect/>
          <a:stretch>
            <a:fillRect/>
          </a:stretch>
        </p:blipFill>
        <p:spPr bwMode="auto">
          <a:xfrm>
            <a:off x="0" y="0"/>
            <a:ext cx="9753600" cy="7315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p:txBody>
          <a:bodyPr/>
          <a:lstStyle/>
          <a:p>
            <a:r>
              <a:rPr lang="en-US" sz="3600" smtClean="0"/>
              <a:t>What was new on health and safety twitter sites on 26 April 2011</a:t>
            </a:r>
          </a:p>
        </p:txBody>
      </p:sp>
      <p:sp>
        <p:nvSpPr>
          <p:cNvPr id="3" name="Content Placeholder 2"/>
          <p:cNvSpPr>
            <a:spLocks noGrp="1"/>
          </p:cNvSpPr>
          <p:nvPr>
            <p:ph idx="1"/>
          </p:nvPr>
        </p:nvSpPr>
        <p:spPr/>
        <p:txBody>
          <a:bodyPr rtlCol="0">
            <a:normAutofit fontScale="70000" lnSpcReduction="20000"/>
          </a:bodyPr>
          <a:lstStyle/>
          <a:p>
            <a:pPr fontAlgn="auto">
              <a:spcAft>
                <a:spcPts val="0"/>
              </a:spcAft>
              <a:buFont typeface="Arial" pitchFamily="34" charset="0"/>
              <a:buChar char="•"/>
              <a:defRPr/>
            </a:pPr>
            <a:r>
              <a:rPr lang="en-US" dirty="0" smtClean="0"/>
              <a:t>Forget me not-new Canadian book tells stories of workplace tragedies from families’ view</a:t>
            </a:r>
          </a:p>
          <a:p>
            <a:pPr fontAlgn="auto">
              <a:spcAft>
                <a:spcPts val="0"/>
              </a:spcAft>
              <a:buFont typeface="Arial" pitchFamily="34" charset="0"/>
              <a:buChar char="•"/>
              <a:defRPr/>
            </a:pPr>
            <a:r>
              <a:rPr lang="en-US" dirty="0" smtClean="0"/>
              <a:t>Snow is melting &amp; you’ll see more construction on our roads. Slow Down ‘Cause My Daddy/Mommy Works Here’</a:t>
            </a:r>
          </a:p>
          <a:p>
            <a:pPr fontAlgn="auto">
              <a:spcAft>
                <a:spcPts val="0"/>
              </a:spcAft>
              <a:buFont typeface="Arial" pitchFamily="34" charset="0"/>
              <a:buChar char="•"/>
              <a:defRPr/>
            </a:pPr>
            <a:r>
              <a:rPr lang="en-US" dirty="0" smtClean="0"/>
              <a:t>Statement by John Howard, M.D., NIOSH for Workers Memorial Day 2011</a:t>
            </a:r>
          </a:p>
          <a:p>
            <a:pPr fontAlgn="auto">
              <a:spcAft>
                <a:spcPts val="0"/>
              </a:spcAft>
              <a:buFont typeface="Arial" pitchFamily="34" charset="0"/>
              <a:buChar char="•"/>
              <a:defRPr/>
            </a:pPr>
            <a:r>
              <a:rPr lang="en-US" dirty="0" smtClean="0"/>
              <a:t>Worker killed, seven injured in van rollover Investigation report of similar accident</a:t>
            </a:r>
          </a:p>
          <a:p>
            <a:pPr fontAlgn="auto">
              <a:spcAft>
                <a:spcPts val="0"/>
              </a:spcAft>
              <a:buFont typeface="Arial" pitchFamily="34" charset="0"/>
              <a:buChar char="•"/>
              <a:defRPr/>
            </a:pPr>
            <a:r>
              <a:rPr lang="en-US" dirty="0" smtClean="0"/>
              <a:t>Construction Worker Suffers Serious Head Injury at Fall at Chicago Water Plant</a:t>
            </a:r>
          </a:p>
          <a:p>
            <a:pPr fontAlgn="auto">
              <a:spcAft>
                <a:spcPts val="0"/>
              </a:spcAft>
              <a:buFont typeface="Arial" pitchFamily="34" charset="0"/>
              <a:buChar char="•"/>
              <a:defRPr/>
            </a:pPr>
            <a:r>
              <a:rPr lang="en-US" dirty="0" smtClean="0"/>
              <a:t>OSHA investigates death at </a:t>
            </a:r>
            <a:r>
              <a:rPr lang="en-US" dirty="0" err="1" smtClean="0"/>
              <a:t>Walmart</a:t>
            </a:r>
            <a:endParaRPr lang="en-US" dirty="0" smtClean="0"/>
          </a:p>
          <a:p>
            <a:pPr fontAlgn="auto">
              <a:spcAft>
                <a:spcPts val="0"/>
              </a:spcAft>
              <a:buFont typeface="Arial" pitchFamily="34" charset="0"/>
              <a:buChar char="•"/>
              <a:defRPr/>
            </a:pPr>
            <a:r>
              <a:rPr lang="en-US" dirty="0" smtClean="0"/>
              <a:t>Report Urges Storing Spent Fuel, Not Reprocessing It</a:t>
            </a:r>
          </a:p>
          <a:p>
            <a:pPr fontAlgn="auto">
              <a:spcAft>
                <a:spcPts val="0"/>
              </a:spcAft>
              <a:buFont typeface="Arial" pitchFamily="34" charset="0"/>
              <a:buChar char="•"/>
              <a:defRPr/>
            </a:pPr>
            <a:r>
              <a:rPr lang="en-US" dirty="0" smtClean="0"/>
              <a:t>Who was Alice Hamilton? “first American physician to </a:t>
            </a:r>
            <a:r>
              <a:rPr lang="en-US" dirty="0" err="1" smtClean="0"/>
              <a:t>devot</a:t>
            </a:r>
            <a:r>
              <a:rPr lang="en-US" dirty="0" smtClean="0"/>
              <a:t> her life to the practice of industrial medicine”</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p:txBody>
          <a:bodyPr/>
          <a:lstStyle/>
          <a:p>
            <a:r>
              <a:rPr lang="en-US" smtClean="0"/>
              <a:t>How do you use social media?</a:t>
            </a:r>
          </a:p>
        </p:txBody>
      </p:sp>
      <p:sp>
        <p:nvSpPr>
          <p:cNvPr id="3" name="Content Placeholder 2"/>
          <p:cNvSpPr>
            <a:spLocks noGrp="1"/>
          </p:cNvSpPr>
          <p:nvPr>
            <p:ph idx="1"/>
          </p:nvPr>
        </p:nvSpPr>
        <p:spPr/>
        <p:txBody>
          <a:bodyPr rtlCol="0">
            <a:normAutofit lnSpcReduction="10000"/>
          </a:bodyPr>
          <a:lstStyle/>
          <a:p>
            <a:pPr fontAlgn="auto">
              <a:spcAft>
                <a:spcPts val="0"/>
              </a:spcAft>
              <a:buFont typeface="Arial" pitchFamily="34" charset="0"/>
              <a:buChar char="•"/>
              <a:defRPr/>
            </a:pPr>
            <a:r>
              <a:rPr lang="en-US" dirty="0" smtClean="0"/>
              <a:t>How many of you are “friends” with an occupational  safety and health </a:t>
            </a:r>
            <a:r>
              <a:rPr lang="en-US" dirty="0" err="1" smtClean="0"/>
              <a:t>Facebook</a:t>
            </a:r>
            <a:r>
              <a:rPr lang="en-US" dirty="0" smtClean="0"/>
              <a:t> organization?</a:t>
            </a:r>
          </a:p>
          <a:p>
            <a:pPr fontAlgn="auto">
              <a:spcAft>
                <a:spcPts val="0"/>
              </a:spcAft>
              <a:buFont typeface="Arial" pitchFamily="34" charset="0"/>
              <a:buChar char="•"/>
              <a:defRPr/>
            </a:pPr>
            <a:r>
              <a:rPr lang="en-US" dirty="0" smtClean="0"/>
              <a:t>How many of you are “followers” of an occupational safety and health twitter site?</a:t>
            </a:r>
          </a:p>
          <a:p>
            <a:pPr fontAlgn="auto">
              <a:spcAft>
                <a:spcPts val="0"/>
              </a:spcAft>
              <a:buFont typeface="Arial" pitchFamily="34" charset="0"/>
              <a:buChar char="•"/>
              <a:defRPr/>
            </a:pPr>
            <a:r>
              <a:rPr lang="en-US" dirty="0" smtClean="0"/>
              <a:t>How many of you “tweet” health and safety messages?</a:t>
            </a:r>
          </a:p>
          <a:p>
            <a:pPr fontAlgn="auto">
              <a:spcAft>
                <a:spcPts val="0"/>
              </a:spcAft>
              <a:buFont typeface="Arial" pitchFamily="34" charset="0"/>
              <a:buChar char="•"/>
              <a:defRPr/>
            </a:pPr>
            <a:r>
              <a:rPr lang="en-US" dirty="0" smtClean="0"/>
              <a:t>How many of you are members of occupational safety and health </a:t>
            </a:r>
            <a:r>
              <a:rPr lang="en-US" dirty="0" err="1" smtClean="0"/>
              <a:t>listservs</a:t>
            </a:r>
            <a:r>
              <a:rPr lang="en-US" dirty="0" smtClean="0"/>
              <a:t>?</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p:txBody>
          <a:bodyPr/>
          <a:lstStyle/>
          <a:p>
            <a:r>
              <a:rPr lang="en-US" sz="3600" smtClean="0"/>
              <a:t>What are the barriers to you for using social networking as part of your health and safety outreach?</a:t>
            </a:r>
          </a:p>
        </p:txBody>
      </p:sp>
      <p:sp>
        <p:nvSpPr>
          <p:cNvPr id="3" name="Content Placeholder 2"/>
          <p:cNvSpPr>
            <a:spLocks noGrp="1"/>
          </p:cNvSpPr>
          <p:nvPr>
            <p:ph sz="half" idx="1"/>
          </p:nvPr>
        </p:nvSpPr>
        <p:spPr>
          <a:xfrm>
            <a:off x="457200" y="1828800"/>
            <a:ext cx="4038600" cy="4297363"/>
          </a:xfrm>
        </p:spPr>
        <p:txBody>
          <a:bodyPr rtlCol="0">
            <a:normAutofit fontScale="92500" lnSpcReduction="10000"/>
          </a:bodyPr>
          <a:lstStyle/>
          <a:p>
            <a:pPr fontAlgn="auto">
              <a:spcAft>
                <a:spcPts val="0"/>
              </a:spcAft>
              <a:buFont typeface="Arial" pitchFamily="34" charset="0"/>
              <a:buChar char="•"/>
              <a:defRPr/>
            </a:pPr>
            <a:r>
              <a:rPr lang="en-US" dirty="0" smtClean="0"/>
              <a:t>Too much information I don’t need</a:t>
            </a:r>
          </a:p>
          <a:p>
            <a:pPr fontAlgn="auto">
              <a:spcAft>
                <a:spcPts val="0"/>
              </a:spcAft>
              <a:buFont typeface="Arial" pitchFamily="34" charset="0"/>
              <a:buChar char="•"/>
              <a:defRPr/>
            </a:pPr>
            <a:r>
              <a:rPr lang="en-US" dirty="0" smtClean="0"/>
              <a:t>Prefer topic specific </a:t>
            </a:r>
            <a:r>
              <a:rPr lang="en-US" dirty="0" err="1" smtClean="0"/>
              <a:t>listservs</a:t>
            </a:r>
            <a:endParaRPr lang="en-US" dirty="0" smtClean="0"/>
          </a:p>
          <a:p>
            <a:pPr fontAlgn="auto">
              <a:spcAft>
                <a:spcPts val="0"/>
              </a:spcAft>
              <a:buFont typeface="Arial" pitchFamily="34" charset="0"/>
              <a:buChar char="•"/>
              <a:defRPr/>
            </a:pPr>
            <a:r>
              <a:rPr lang="en-US" dirty="0" smtClean="0"/>
              <a:t>Twitter is more about personalities than trusted knowledge sources</a:t>
            </a:r>
          </a:p>
          <a:p>
            <a:pPr fontAlgn="auto">
              <a:spcAft>
                <a:spcPts val="0"/>
              </a:spcAft>
              <a:buFont typeface="Arial" pitchFamily="34" charset="0"/>
              <a:buChar char="•"/>
              <a:defRPr/>
            </a:pPr>
            <a:r>
              <a:rPr lang="en-US" dirty="0" smtClean="0"/>
              <a:t>Don’t know how to access or use</a:t>
            </a:r>
          </a:p>
          <a:p>
            <a:pPr fontAlgn="auto">
              <a:spcAft>
                <a:spcPts val="0"/>
              </a:spcAft>
              <a:buFont typeface="Arial" pitchFamily="34" charset="0"/>
              <a:buChar char="•"/>
              <a:defRPr/>
            </a:pPr>
            <a:r>
              <a:rPr lang="en-US" dirty="0" smtClean="0"/>
              <a:t>Too busy</a:t>
            </a:r>
            <a:endParaRPr lang="en-US" dirty="0"/>
          </a:p>
        </p:txBody>
      </p:sp>
      <p:sp>
        <p:nvSpPr>
          <p:cNvPr id="4" name="Content Placeholder 3"/>
          <p:cNvSpPr>
            <a:spLocks noGrp="1"/>
          </p:cNvSpPr>
          <p:nvPr>
            <p:ph sz="half" idx="2"/>
          </p:nvPr>
        </p:nvSpPr>
        <p:spPr>
          <a:xfrm>
            <a:off x="4648200" y="1752600"/>
            <a:ext cx="4038600" cy="4373563"/>
          </a:xfrm>
        </p:spPr>
        <p:txBody>
          <a:bodyPr rtlCol="0">
            <a:normAutofit fontScale="92500" lnSpcReduction="10000"/>
          </a:bodyPr>
          <a:lstStyle/>
          <a:p>
            <a:pPr fontAlgn="auto">
              <a:spcAft>
                <a:spcPts val="0"/>
              </a:spcAft>
              <a:buFont typeface="Arial" pitchFamily="34" charset="0"/>
              <a:buChar char="•"/>
              <a:defRPr/>
            </a:pPr>
            <a:r>
              <a:rPr lang="en-US" dirty="0" smtClean="0"/>
              <a:t>Get information from World Health Assembly</a:t>
            </a:r>
          </a:p>
          <a:p>
            <a:pPr fontAlgn="auto">
              <a:spcAft>
                <a:spcPts val="0"/>
              </a:spcAft>
              <a:buFont typeface="Arial" pitchFamily="34" charset="0"/>
              <a:buChar char="•"/>
              <a:defRPr/>
            </a:pPr>
            <a:r>
              <a:rPr lang="en-US" dirty="0" smtClean="0"/>
              <a:t>Get training and have someone set up a site for you</a:t>
            </a:r>
          </a:p>
          <a:p>
            <a:pPr fontAlgn="auto">
              <a:spcAft>
                <a:spcPts val="0"/>
              </a:spcAft>
              <a:buFont typeface="Arial" pitchFamily="34" charset="0"/>
              <a:buChar char="•"/>
              <a:defRPr/>
            </a:pPr>
            <a:r>
              <a:rPr lang="en-US" dirty="0" smtClean="0"/>
              <a:t>Real time communication from colleagues in other offices</a:t>
            </a:r>
          </a:p>
          <a:p>
            <a:pPr fontAlgn="auto">
              <a:spcAft>
                <a:spcPts val="0"/>
              </a:spcAft>
              <a:buFont typeface="Arial" pitchFamily="34" charset="0"/>
              <a:buChar char="•"/>
              <a:defRPr/>
            </a:pPr>
            <a:r>
              <a:rPr lang="en-US" dirty="0" smtClean="0"/>
              <a:t>Provide daily communication on health and safety</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Picture 2"/>
          <p:cNvPicPr>
            <a:picLocks noChangeAspect="1" noChangeArrowheads="1"/>
          </p:cNvPicPr>
          <p:nvPr/>
        </p:nvPicPr>
        <p:blipFill>
          <a:blip r:embed="rId3"/>
          <a:srcRect/>
          <a:stretch>
            <a:fillRect/>
          </a:stretch>
        </p:blipFill>
        <p:spPr bwMode="auto">
          <a:xfrm>
            <a:off x="762000" y="228600"/>
            <a:ext cx="7645400" cy="5734050"/>
          </a:xfrm>
          <a:prstGeom prst="rect">
            <a:avLst/>
          </a:prstGeom>
          <a:noFill/>
          <a:ln w="9525">
            <a:noFill/>
            <a:miter lim="800000"/>
            <a:headEnd/>
            <a:tailEnd/>
          </a:ln>
        </p:spPr>
      </p:pic>
      <p:sp>
        <p:nvSpPr>
          <p:cNvPr id="5" name="Oval 4"/>
          <p:cNvSpPr/>
          <p:nvPr/>
        </p:nvSpPr>
        <p:spPr>
          <a:xfrm>
            <a:off x="2971800" y="4343400"/>
            <a:ext cx="533400" cy="68580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3" name="Picture 2"/>
          <p:cNvPicPr>
            <a:picLocks noGrp="1" noChangeAspect="1" noChangeArrowheads="1"/>
          </p:cNvPicPr>
          <p:nvPr>
            <p:ph sz="half" idx="1"/>
          </p:nvPr>
        </p:nvPicPr>
        <p:blipFill>
          <a:blip r:embed="rId3"/>
          <a:srcRect/>
          <a:stretch>
            <a:fillRect/>
          </a:stretch>
        </p:blipFill>
        <p:spPr>
          <a:xfrm>
            <a:off x="152400" y="838200"/>
            <a:ext cx="4732338" cy="5224463"/>
          </a:xfrm>
        </p:spPr>
      </p:pic>
      <p:pic>
        <p:nvPicPr>
          <p:cNvPr id="44034" name="Picture 3"/>
          <p:cNvPicPr>
            <a:picLocks noGrp="1" noChangeAspect="1" noChangeArrowheads="1"/>
          </p:cNvPicPr>
          <p:nvPr>
            <p:ph sz="half" idx="2"/>
          </p:nvPr>
        </p:nvPicPr>
        <p:blipFill>
          <a:blip r:embed="rId4"/>
          <a:srcRect/>
          <a:stretch>
            <a:fillRect/>
          </a:stretch>
        </p:blipFill>
        <p:spPr>
          <a:xfrm>
            <a:off x="4876800" y="838200"/>
            <a:ext cx="4038600" cy="5224463"/>
          </a:xfrm>
        </p:spPr>
      </p:pic>
      <p:sp>
        <p:nvSpPr>
          <p:cNvPr id="7" name="Oval 6"/>
          <p:cNvSpPr/>
          <p:nvPr/>
        </p:nvSpPr>
        <p:spPr>
          <a:xfrm>
            <a:off x="381000" y="2133600"/>
            <a:ext cx="2057400" cy="53340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Oval 7"/>
          <p:cNvSpPr/>
          <p:nvPr/>
        </p:nvSpPr>
        <p:spPr>
          <a:xfrm>
            <a:off x="304800" y="2667000"/>
            <a:ext cx="2133600" cy="45720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Oval 8"/>
          <p:cNvSpPr/>
          <p:nvPr/>
        </p:nvSpPr>
        <p:spPr>
          <a:xfrm>
            <a:off x="304800" y="3124200"/>
            <a:ext cx="2209800" cy="30480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Oval 9"/>
          <p:cNvSpPr/>
          <p:nvPr/>
        </p:nvSpPr>
        <p:spPr>
          <a:xfrm>
            <a:off x="381000" y="4343400"/>
            <a:ext cx="1905000" cy="38100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Oval 10"/>
          <p:cNvSpPr/>
          <p:nvPr/>
        </p:nvSpPr>
        <p:spPr>
          <a:xfrm>
            <a:off x="457200" y="5029200"/>
            <a:ext cx="1981200" cy="60960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Oval 11"/>
          <p:cNvSpPr/>
          <p:nvPr/>
        </p:nvSpPr>
        <p:spPr>
          <a:xfrm>
            <a:off x="5105400" y="2209800"/>
            <a:ext cx="1828800" cy="45720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Oval 12"/>
          <p:cNvSpPr/>
          <p:nvPr/>
        </p:nvSpPr>
        <p:spPr>
          <a:xfrm>
            <a:off x="5105400" y="4648200"/>
            <a:ext cx="1752600" cy="53340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Oval 13"/>
          <p:cNvSpPr/>
          <p:nvPr/>
        </p:nvSpPr>
        <p:spPr>
          <a:xfrm>
            <a:off x="4953000" y="2819400"/>
            <a:ext cx="2286000" cy="160020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4"/>
          <p:cNvSpPr>
            <a:spLocks noGrp="1"/>
          </p:cNvSpPr>
          <p:nvPr>
            <p:ph type="title"/>
          </p:nvPr>
        </p:nvSpPr>
        <p:spPr/>
        <p:txBody>
          <a:bodyPr/>
          <a:lstStyle/>
          <a:p>
            <a:r>
              <a:rPr lang="en-US" smtClean="0"/>
              <a:t>Summary</a:t>
            </a:r>
          </a:p>
        </p:txBody>
      </p:sp>
      <p:sp>
        <p:nvSpPr>
          <p:cNvPr id="6" name="Content Placeholder 5"/>
          <p:cNvSpPr>
            <a:spLocks noGrp="1"/>
          </p:cNvSpPr>
          <p:nvPr>
            <p:ph idx="1"/>
          </p:nvPr>
        </p:nvSpPr>
        <p:spPr/>
        <p:txBody>
          <a:bodyPr rtlCol="0">
            <a:normAutofit lnSpcReduction="10000"/>
          </a:bodyPr>
          <a:lstStyle/>
          <a:p>
            <a:pPr fontAlgn="auto">
              <a:spcAft>
                <a:spcPts val="0"/>
              </a:spcAft>
              <a:buFont typeface="Arial" pitchFamily="34" charset="0"/>
              <a:buChar char="•"/>
              <a:defRPr/>
            </a:pPr>
            <a:r>
              <a:rPr lang="en-US" dirty="0" smtClean="0"/>
              <a:t>Social media are “tools” in the communication “toolbox”. </a:t>
            </a:r>
          </a:p>
          <a:p>
            <a:pPr fontAlgn="auto">
              <a:spcAft>
                <a:spcPts val="0"/>
              </a:spcAft>
              <a:buFont typeface="Arial" pitchFamily="34" charset="0"/>
              <a:buChar char="•"/>
              <a:defRPr/>
            </a:pPr>
            <a:r>
              <a:rPr lang="en-US" dirty="0" smtClean="0"/>
              <a:t>Authoritative sources of information, like NIOSH and PAHO, need to be active in using social media in communication about health and safety</a:t>
            </a:r>
          </a:p>
          <a:p>
            <a:pPr fontAlgn="auto">
              <a:spcAft>
                <a:spcPts val="0"/>
              </a:spcAft>
              <a:buFont typeface="Arial" pitchFamily="34" charset="0"/>
              <a:buChar char="•"/>
              <a:defRPr/>
            </a:pPr>
            <a:r>
              <a:rPr lang="en-US" dirty="0" smtClean="0"/>
              <a:t>Reach out to your communications experts to help you find the social media tools which will work best to meet the needs of your audience</a:t>
            </a:r>
          </a:p>
          <a:p>
            <a:pPr fontAlgn="auto">
              <a:spcAft>
                <a:spcPts val="0"/>
              </a:spcAft>
              <a:buFont typeface="Arial" pitchFamily="34" charset="0"/>
              <a:buChar char="•"/>
              <a:defRPr/>
            </a:pP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smtClean="0"/>
              <a:t>Other common social media we didn’t cover</a:t>
            </a:r>
            <a:endParaRPr lang="en-US" dirty="0"/>
          </a:p>
        </p:txBody>
      </p:sp>
      <p:sp>
        <p:nvSpPr>
          <p:cNvPr id="47106" name="Content Placeholder 3"/>
          <p:cNvSpPr>
            <a:spLocks noGrp="1"/>
          </p:cNvSpPr>
          <p:nvPr>
            <p:ph idx="1"/>
          </p:nvPr>
        </p:nvSpPr>
        <p:spPr/>
        <p:txBody>
          <a:bodyPr/>
          <a:lstStyle/>
          <a:p>
            <a:r>
              <a:rPr lang="en-US" smtClean="0"/>
              <a:t>Wikis</a:t>
            </a:r>
          </a:p>
          <a:p>
            <a:r>
              <a:rPr lang="en-US" smtClean="0"/>
              <a:t>eLibraries</a:t>
            </a:r>
          </a:p>
          <a:p>
            <a:pPr lvl="1"/>
            <a:r>
              <a:rPr lang="en-US" smtClean="0"/>
              <a:t>Geolibrary</a:t>
            </a:r>
          </a:p>
          <a:p>
            <a:pPr lvl="1"/>
            <a:r>
              <a:rPr lang="en-US" smtClean="0"/>
              <a:t>Elcosh</a:t>
            </a:r>
          </a:p>
          <a:p>
            <a:r>
              <a:rPr lang="en-US" smtClean="0"/>
              <a:t>Blogs</a:t>
            </a:r>
          </a:p>
          <a:p>
            <a:r>
              <a:rPr lang="en-US" smtClean="0"/>
              <a:t>Thank you</a:t>
            </a:r>
          </a:p>
          <a:p>
            <a:endParaRPr lang="en-US" smtClean="0"/>
          </a:p>
          <a:p>
            <a:endParaRPr lang="en-US"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ctrTitle"/>
          </p:nvPr>
        </p:nvSpPr>
        <p:spPr/>
        <p:txBody>
          <a:bodyPr/>
          <a:lstStyle/>
          <a:p>
            <a:r>
              <a:rPr lang="en-US" smtClean="0"/>
              <a:t>Social Media in Worker’s Health</a:t>
            </a:r>
          </a:p>
        </p:txBody>
      </p:sp>
      <p:sp>
        <p:nvSpPr>
          <p:cNvPr id="3" name="Subtitle 2"/>
          <p:cNvSpPr>
            <a:spLocks noGrp="1"/>
          </p:cNvSpPr>
          <p:nvPr>
            <p:ph type="subTitle" idx="1"/>
          </p:nvPr>
        </p:nvSpPr>
        <p:spPr/>
        <p:txBody>
          <a:bodyPr rtlCol="0">
            <a:normAutofit/>
          </a:bodyPr>
          <a:lstStyle/>
          <a:p>
            <a:pPr fontAlgn="auto">
              <a:spcAft>
                <a:spcPts val="0"/>
              </a:spcAft>
              <a:buFont typeface="Arial" pitchFamily="34" charset="0"/>
              <a:buNone/>
              <a:defRPr/>
            </a:pPr>
            <a:r>
              <a:rPr lang="en-US" dirty="0" smtClean="0"/>
              <a:t>Starting a dialogue</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rtlCol="0">
            <a:normAutofit fontScale="90000"/>
          </a:bodyPr>
          <a:lstStyle/>
          <a:p>
            <a:pPr fontAlgn="auto">
              <a:spcAft>
                <a:spcPts val="0"/>
              </a:spcAft>
              <a:defRPr/>
            </a:pPr>
            <a:r>
              <a:rPr lang="en-US" dirty="0" smtClean="0"/>
              <a:t>Information Dissemination Paradigm</a:t>
            </a:r>
            <a:endParaRPr lang="en-US" dirty="0"/>
          </a:p>
        </p:txBody>
      </p:sp>
      <p:sp>
        <p:nvSpPr>
          <p:cNvPr id="19458" name="Content Placeholder 2"/>
          <p:cNvSpPr>
            <a:spLocks noGrp="1"/>
          </p:cNvSpPr>
          <p:nvPr>
            <p:ph sz="half" idx="1"/>
          </p:nvPr>
        </p:nvSpPr>
        <p:spPr/>
        <p:txBody>
          <a:bodyPr/>
          <a:lstStyle/>
          <a:p>
            <a:endParaRPr lang="en-US" smtClean="0"/>
          </a:p>
          <a:p>
            <a:endParaRPr lang="en-US" smtClean="0"/>
          </a:p>
          <a:p>
            <a:endParaRPr lang="en-US" smtClean="0"/>
          </a:p>
        </p:txBody>
      </p:sp>
      <p:sp>
        <p:nvSpPr>
          <p:cNvPr id="7" name="Left Arrow 6"/>
          <p:cNvSpPr/>
          <p:nvPr/>
        </p:nvSpPr>
        <p:spPr>
          <a:xfrm>
            <a:off x="4724400" y="1143000"/>
            <a:ext cx="685800" cy="76200"/>
          </a:xfrm>
          <a:prstGeom prst="leftArrow">
            <a:avLst/>
          </a:prstGeom>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9460" name="Picture 2" descr="http://www.iva.dk/bh/core%20concepts%20in%20lis/articles%20a-z/image001.gif"/>
          <p:cNvPicPr>
            <a:picLocks noChangeAspect="1" noChangeArrowheads="1"/>
          </p:cNvPicPr>
          <p:nvPr/>
        </p:nvPicPr>
        <p:blipFill>
          <a:blip r:embed="rId3"/>
          <a:srcRect/>
          <a:stretch>
            <a:fillRect/>
          </a:stretch>
        </p:blipFill>
        <p:spPr bwMode="auto">
          <a:xfrm>
            <a:off x="533400" y="1219200"/>
            <a:ext cx="3933825" cy="5478463"/>
          </a:xfrm>
          <a:prstGeom prst="rect">
            <a:avLst/>
          </a:prstGeom>
          <a:solidFill>
            <a:schemeClr val="tx1"/>
          </a:solidFill>
          <a:ln w="9525">
            <a:noFill/>
            <a:miter lim="800000"/>
            <a:headEnd/>
            <a:tailEnd/>
          </a:ln>
        </p:spPr>
      </p:pic>
      <p:pic>
        <p:nvPicPr>
          <p:cNvPr id="19461" name="Content Placeholder 9" descr="2003 UNISIST update info diss.gif"/>
          <p:cNvPicPr>
            <a:picLocks noGrp="1" noChangeAspect="1"/>
          </p:cNvPicPr>
          <p:nvPr>
            <p:ph sz="half" idx="2"/>
          </p:nvPr>
        </p:nvPicPr>
        <p:blipFill>
          <a:blip r:embed="rId4"/>
          <a:srcRect/>
          <a:stretch>
            <a:fillRect/>
          </a:stretch>
        </p:blipFill>
        <p:spPr>
          <a:xfrm>
            <a:off x="4724400" y="1076325"/>
            <a:ext cx="3810000" cy="5553075"/>
          </a:xfrm>
        </p:spPr>
      </p:pic>
      <p:sp>
        <p:nvSpPr>
          <p:cNvPr id="9" name="Oval 8"/>
          <p:cNvSpPr/>
          <p:nvPr/>
        </p:nvSpPr>
        <p:spPr>
          <a:xfrm>
            <a:off x="1828800" y="1219200"/>
            <a:ext cx="914400" cy="15240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Oval 10"/>
          <p:cNvSpPr/>
          <p:nvPr/>
        </p:nvSpPr>
        <p:spPr>
          <a:xfrm>
            <a:off x="1143000" y="2133600"/>
            <a:ext cx="762000" cy="45720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Oval 11"/>
          <p:cNvSpPr/>
          <p:nvPr/>
        </p:nvSpPr>
        <p:spPr>
          <a:xfrm>
            <a:off x="1676400" y="3962400"/>
            <a:ext cx="838200" cy="38100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Oval 12"/>
          <p:cNvSpPr/>
          <p:nvPr/>
        </p:nvSpPr>
        <p:spPr>
          <a:xfrm>
            <a:off x="1752600" y="5791200"/>
            <a:ext cx="685800" cy="38100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Oval 13"/>
          <p:cNvSpPr/>
          <p:nvPr/>
        </p:nvSpPr>
        <p:spPr>
          <a:xfrm>
            <a:off x="6172200" y="990600"/>
            <a:ext cx="1447800" cy="114300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Oval 14"/>
          <p:cNvSpPr/>
          <p:nvPr/>
        </p:nvSpPr>
        <p:spPr>
          <a:xfrm>
            <a:off x="7086600" y="1828800"/>
            <a:ext cx="1066800" cy="68580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Oval 15"/>
          <p:cNvSpPr/>
          <p:nvPr/>
        </p:nvSpPr>
        <p:spPr>
          <a:xfrm>
            <a:off x="6400800" y="5867400"/>
            <a:ext cx="1676400" cy="99060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Content Placeholder 3" descr="soical-networking-flower.jpg"/>
          <p:cNvPicPr>
            <a:picLocks noGrp="1" noChangeAspect="1"/>
          </p:cNvPicPr>
          <p:nvPr>
            <p:ph idx="4294967295"/>
          </p:nvPr>
        </p:nvPicPr>
        <p:blipFill>
          <a:blip r:embed="rId3"/>
          <a:srcRect/>
          <a:stretch>
            <a:fillRect/>
          </a:stretch>
        </p:blipFill>
        <p:spPr>
          <a:xfrm>
            <a:off x="1600200" y="214313"/>
            <a:ext cx="6172200" cy="5773737"/>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p:txBody>
          <a:bodyPr/>
          <a:lstStyle/>
          <a:p>
            <a:r>
              <a:rPr lang="en-US" smtClean="0"/>
              <a:t>The right tool(s) for the message</a:t>
            </a:r>
          </a:p>
        </p:txBody>
      </p:sp>
      <p:sp>
        <p:nvSpPr>
          <p:cNvPr id="23554" name="Content Placeholder 2"/>
          <p:cNvSpPr>
            <a:spLocks noGrp="1"/>
          </p:cNvSpPr>
          <p:nvPr>
            <p:ph idx="1"/>
          </p:nvPr>
        </p:nvSpPr>
        <p:spPr/>
        <p:txBody>
          <a:bodyPr/>
          <a:lstStyle/>
          <a:p>
            <a:r>
              <a:rPr lang="en-US" smtClean="0"/>
              <a:t>The National Institute for Occupational Safety and Health uses</a:t>
            </a:r>
            <a:r>
              <a:rPr lang="en-US" smtClean="0">
                <a:solidFill>
                  <a:srgbClr val="FF0000"/>
                </a:solidFill>
              </a:rPr>
              <a:t> social media as part of a strategic health communication plan </a:t>
            </a:r>
            <a:r>
              <a:rPr lang="en-US" smtClean="0"/>
              <a:t>to improve workplace health and safety.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2"/>
          <p:cNvPicPr>
            <a:picLocks noChangeAspect="1" noChangeArrowheads="1"/>
          </p:cNvPicPr>
          <p:nvPr/>
        </p:nvPicPr>
        <p:blipFill>
          <a:blip r:embed="rId3"/>
          <a:srcRect/>
          <a:stretch>
            <a:fillRect/>
          </a:stretch>
        </p:blipFill>
        <p:spPr bwMode="auto">
          <a:xfrm>
            <a:off x="685800" y="0"/>
            <a:ext cx="7950200" cy="5962650"/>
          </a:xfrm>
          <a:prstGeom prst="rect">
            <a:avLst/>
          </a:prstGeom>
          <a:noFill/>
          <a:ln w="9525">
            <a:noFill/>
            <a:miter lim="800000"/>
            <a:headEnd/>
            <a:tailEnd/>
          </a:ln>
        </p:spPr>
      </p:pic>
      <p:sp>
        <p:nvSpPr>
          <p:cNvPr id="5" name="Oval 4"/>
          <p:cNvSpPr/>
          <p:nvPr/>
        </p:nvSpPr>
        <p:spPr>
          <a:xfrm>
            <a:off x="6400800" y="4191000"/>
            <a:ext cx="914400" cy="91440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Oval 6"/>
          <p:cNvSpPr/>
          <p:nvPr/>
        </p:nvSpPr>
        <p:spPr>
          <a:xfrm>
            <a:off x="6400800" y="2133600"/>
            <a:ext cx="838200" cy="15240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smtClean="0"/>
              <a:t>Where does social media fit at NIOSH?</a:t>
            </a:r>
            <a:endParaRPr lang="en-US" dirty="0"/>
          </a:p>
        </p:txBody>
      </p:sp>
      <p:sp>
        <p:nvSpPr>
          <p:cNvPr id="27650" name="Content Placeholder 2"/>
          <p:cNvSpPr>
            <a:spLocks noGrp="1"/>
          </p:cNvSpPr>
          <p:nvPr>
            <p:ph idx="1"/>
          </p:nvPr>
        </p:nvSpPr>
        <p:spPr/>
        <p:txBody>
          <a:bodyPr/>
          <a:lstStyle/>
          <a:p>
            <a:r>
              <a:rPr lang="en-US" smtClean="0"/>
              <a:t>Facebook with 7,500 “likes”; </a:t>
            </a:r>
          </a:p>
          <a:p>
            <a:r>
              <a:rPr lang="en-US" smtClean="0"/>
              <a:t>Twitter with 99,488 “followers” (in addition to seven subject specific accounts); </a:t>
            </a:r>
          </a:p>
          <a:p>
            <a:r>
              <a:rPr lang="en-US" smtClean="0"/>
              <a:t>MySpace with 151 “fans”; </a:t>
            </a:r>
          </a:p>
          <a:p>
            <a:r>
              <a:rPr lang="en-US" smtClean="0"/>
              <a:t>the Blog with 24,788 subscribers and</a:t>
            </a:r>
          </a:p>
          <a:p>
            <a:r>
              <a:rPr lang="en-US" smtClean="0"/>
              <a:t>“eNews” with over 43,000 subscribers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3"/>
          <p:cNvPicPr>
            <a:picLocks noChangeAspect="1" noChangeArrowheads="1"/>
          </p:cNvPicPr>
          <p:nvPr/>
        </p:nvPicPr>
        <p:blipFill>
          <a:blip r:embed="rId3"/>
          <a:srcRect/>
          <a:stretch>
            <a:fillRect/>
          </a:stretch>
        </p:blipFill>
        <p:spPr bwMode="auto">
          <a:xfrm>
            <a:off x="4343400" y="2743200"/>
            <a:ext cx="4597400" cy="3448050"/>
          </a:xfrm>
          <a:prstGeom prst="rect">
            <a:avLst/>
          </a:prstGeom>
          <a:noFill/>
          <a:ln w="9525">
            <a:noFill/>
            <a:miter lim="800000"/>
            <a:headEnd/>
            <a:tailEnd/>
          </a:ln>
        </p:spPr>
      </p:pic>
      <p:pic>
        <p:nvPicPr>
          <p:cNvPr id="29698" name="Picture 4"/>
          <p:cNvPicPr>
            <a:picLocks noChangeAspect="1" noChangeArrowheads="1"/>
          </p:cNvPicPr>
          <p:nvPr/>
        </p:nvPicPr>
        <p:blipFill>
          <a:blip r:embed="rId4"/>
          <a:srcRect/>
          <a:stretch>
            <a:fillRect/>
          </a:stretch>
        </p:blipFill>
        <p:spPr bwMode="auto">
          <a:xfrm>
            <a:off x="228600" y="304800"/>
            <a:ext cx="4064000" cy="304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2"/>
          <p:cNvPicPr>
            <a:picLocks noChangeAspect="1" noChangeArrowheads="1"/>
          </p:cNvPicPr>
          <p:nvPr/>
        </p:nvPicPr>
        <p:blipFill>
          <a:blip r:embed="rId3"/>
          <a:srcRect/>
          <a:stretch>
            <a:fillRect/>
          </a:stretch>
        </p:blipFill>
        <p:spPr bwMode="auto">
          <a:xfrm>
            <a:off x="762000" y="323850"/>
            <a:ext cx="7696200" cy="5772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837</TotalTime>
  <Words>1704</Words>
  <Application>Microsoft Office PowerPoint</Application>
  <PresentationFormat>On-screen Show (4:3)</PresentationFormat>
  <Paragraphs>153</Paragraphs>
  <Slides>18</Slides>
  <Notes>18</Notes>
  <HiddenSlides>0</HiddenSlides>
  <MMClips>0</MMClips>
  <ScaleCrop>false</ScaleCrop>
  <HeadingPairs>
    <vt:vector size="6" baseType="variant">
      <vt:variant>
        <vt:lpstr>Fonts Used</vt:lpstr>
      </vt:variant>
      <vt:variant>
        <vt:i4>2</vt:i4>
      </vt:variant>
      <vt:variant>
        <vt:lpstr>Design Template</vt:lpstr>
      </vt:variant>
      <vt:variant>
        <vt:i4>1</vt:i4>
      </vt:variant>
      <vt:variant>
        <vt:lpstr>Slide Titles</vt:lpstr>
      </vt:variant>
      <vt:variant>
        <vt:i4>18</vt:i4>
      </vt:variant>
    </vt:vector>
  </HeadingPairs>
  <TitlesOfParts>
    <vt:vector size="21" baseType="lpstr">
      <vt:lpstr>Calibri</vt:lpstr>
      <vt:lpstr>Arial</vt:lpstr>
      <vt:lpstr>Office Theme</vt:lpstr>
      <vt:lpstr>Slide 1</vt:lpstr>
      <vt:lpstr>Social Media in Worker’s Health</vt:lpstr>
      <vt:lpstr>Information Dissemination Paradigm</vt:lpstr>
      <vt:lpstr>Slide 4</vt:lpstr>
      <vt:lpstr>The right tool(s) for the message</vt:lpstr>
      <vt:lpstr>Slide 6</vt:lpstr>
      <vt:lpstr>Where does social media fit at NIOSH?</vt:lpstr>
      <vt:lpstr>Slide 8</vt:lpstr>
      <vt:lpstr>Slide 9</vt:lpstr>
      <vt:lpstr>Slide 10</vt:lpstr>
      <vt:lpstr>Slide 11</vt:lpstr>
      <vt:lpstr>What was new on health and safety twitter sites on 26 April 2011</vt:lpstr>
      <vt:lpstr>How do you use social media?</vt:lpstr>
      <vt:lpstr>What are the barriers to you for using social networking as part of your health and safety outreach?</vt:lpstr>
      <vt:lpstr>Slide 15</vt:lpstr>
      <vt:lpstr>Slide 16</vt:lpstr>
      <vt:lpstr>Summary</vt:lpstr>
      <vt:lpstr>Other common social media we didn’t cover</vt:lpstr>
    </vt:vector>
  </TitlesOfParts>
  <Company>Centers for Disease Control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exx8</dc:creator>
  <cp:lastModifiedBy>CUSTOM01</cp:lastModifiedBy>
  <cp:revision>94</cp:revision>
  <dcterms:created xsi:type="dcterms:W3CDTF">2010-06-02T17:08:55Z</dcterms:created>
  <dcterms:modified xsi:type="dcterms:W3CDTF">2011-04-27T20:19:34Z</dcterms:modified>
</cp:coreProperties>
</file>