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67" r:id="rId5"/>
    <p:sldId id="258" r:id="rId6"/>
    <p:sldId id="260" r:id="rId7"/>
    <p:sldId id="261" r:id="rId8"/>
    <p:sldId id="263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es-G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6BE72-488B-4D1D-B369-A44CEA7EECD4}" type="datetimeFigureOut">
              <a:rPr lang="es-GT"/>
              <a:pPr>
                <a:defRPr/>
              </a:pPr>
              <a:t>16/09/2009</a:t>
            </a:fld>
            <a:endParaRPr lang="es-GT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0C13-0E7D-492B-9E88-1C8D48D7B03E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25DD3-A5C2-4631-B10E-999C6A95A684}" type="datetimeFigureOut">
              <a:rPr lang="es-GT"/>
              <a:pPr>
                <a:defRPr/>
              </a:pPr>
              <a:t>16/09/2009</a:t>
            </a:fld>
            <a:endParaRPr lang="es-GT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B7C3-4E03-4CE7-AD99-6577F6122705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A9B0-B44F-41E8-8FCA-AA40262A562E}" type="datetimeFigureOut">
              <a:rPr lang="es-GT"/>
              <a:pPr>
                <a:defRPr/>
              </a:pPr>
              <a:t>16/09/2009</a:t>
            </a:fld>
            <a:endParaRPr lang="es-GT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63CC-07C0-4E96-BB5D-4D53EF926525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0240-646E-4C68-8095-302AB5CBA71F}" type="datetimeFigureOut">
              <a:rPr lang="es-GT"/>
              <a:pPr>
                <a:defRPr/>
              </a:pPr>
              <a:t>16/09/2009</a:t>
            </a:fld>
            <a:endParaRPr lang="es-GT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D1A1-0D7C-40B1-84B9-789D703D7DA5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D4C2-5D66-4AE1-8179-551515AD1E2D}" type="datetimeFigureOut">
              <a:rPr lang="es-GT"/>
              <a:pPr>
                <a:defRPr/>
              </a:pPr>
              <a:t>16/09/2009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5EC4-434E-4218-B4B2-4DD5CCDAD267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51709-A4CA-4DD6-A600-501192021BEB}" type="datetimeFigureOut">
              <a:rPr lang="es-GT"/>
              <a:pPr>
                <a:defRPr/>
              </a:pPr>
              <a:t>16/09/2009</a:t>
            </a:fld>
            <a:endParaRPr lang="es-GT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520E-153C-4888-98FC-7CE66E100A41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D10D-AEF6-4EFB-8BA2-7A44F5DE32B6}" type="datetimeFigureOut">
              <a:rPr lang="es-GT"/>
              <a:pPr>
                <a:defRPr/>
              </a:pPr>
              <a:t>16/09/2009</a:t>
            </a:fld>
            <a:endParaRPr lang="es-GT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2D41E-EA9B-4A8A-8339-E746526793B7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3FBC-C813-4AFD-BA3E-E44B74725147}" type="datetimeFigureOut">
              <a:rPr lang="es-GT"/>
              <a:pPr>
                <a:defRPr/>
              </a:pPr>
              <a:t>16/09/2009</a:t>
            </a:fld>
            <a:endParaRPr lang="es-GT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840C-CB11-43B8-8B02-FFC7A0883A39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2F96-CE5C-4257-82CB-DEEF3BBD8754}" type="datetimeFigureOut">
              <a:rPr lang="es-GT"/>
              <a:pPr>
                <a:defRPr/>
              </a:pPr>
              <a:t>16/09/2009</a:t>
            </a:fld>
            <a:endParaRPr lang="es-GT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3B98A-8B06-4E9D-92EE-2D752D2533D9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FDFA-DFA8-4E16-8884-7588F6C7F40E}" type="datetimeFigureOut">
              <a:rPr lang="es-GT"/>
              <a:pPr>
                <a:defRPr/>
              </a:pPr>
              <a:t>16/09/2009</a:t>
            </a:fld>
            <a:endParaRPr lang="es-GT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EBD7-E998-4C2C-8CA2-2976C4F05F6C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89BE-742E-4EC5-8C71-AB896B32365C}" type="datetimeFigureOut">
              <a:rPr lang="es-GT"/>
              <a:pPr>
                <a:defRPr/>
              </a:pPr>
              <a:t>16/09/2009</a:t>
            </a:fld>
            <a:endParaRPr lang="es-GT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5888-8193-464C-827B-2B382F030A6B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124D0E-2F18-4CB6-8B47-0FA2EC0CFDB8}" type="datetimeFigureOut">
              <a:rPr lang="es-GT"/>
              <a:pPr>
                <a:defRPr/>
              </a:pPr>
              <a:t>16/09/2009</a:t>
            </a:fld>
            <a:endParaRPr lang="es-GT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7D440C-5F42-409C-A3B8-5563A38BB334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00430" y="1357298"/>
            <a:ext cx="5343508" cy="2786082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GT" sz="4000" dirty="0" smtClean="0">
                <a:solidFill>
                  <a:schemeClr val="accent1"/>
                </a:solidFill>
              </a:rPr>
              <a:t>LA MEDICINA MAYA Y LA MEDICINAOCCIDENTAL : </a:t>
            </a:r>
            <a:br>
              <a:rPr lang="es-GT" sz="4000" dirty="0" smtClean="0">
                <a:solidFill>
                  <a:schemeClr val="accent1"/>
                </a:solidFill>
              </a:rPr>
            </a:br>
            <a:r>
              <a:rPr lang="es-GT" sz="4000" dirty="0" smtClean="0">
                <a:solidFill>
                  <a:schemeClr val="accent1"/>
                </a:solidFill>
              </a:rPr>
              <a:t>DOS PARADIGMAS COMPLEMENTARIOS</a:t>
            </a:r>
            <a:endParaRPr lang="es-GT" sz="4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290435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200" smtClean="0"/>
              <a:t>Experiencias importantes de fortalecimiento cultural y/o medicina tradicional</a:t>
            </a:r>
          </a:p>
        </p:txBody>
      </p:sp>
      <p:sp>
        <p:nvSpPr>
          <p:cNvPr id="13315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smtClean="0"/>
              <a:t>Cuentan con un plan estratégico</a:t>
            </a:r>
          </a:p>
          <a:p>
            <a:r>
              <a:rPr lang="es-GT" smtClean="0"/>
              <a:t>Se ha conformado el Concejo de Médicos Mayas (Komon kech ajkunanelab’ mayab´)</a:t>
            </a:r>
          </a:p>
          <a:p>
            <a:r>
              <a:rPr lang="es-GT" smtClean="0"/>
              <a:t>Han organizado jornadas médicas</a:t>
            </a:r>
          </a:p>
          <a:p>
            <a:r>
              <a:rPr lang="es-GT" smtClean="0"/>
              <a:t>Han participado en talleres de fortalecimiento para su práctica médica.</a:t>
            </a:r>
          </a:p>
          <a:p>
            <a:r>
              <a:rPr lang="es-GT" smtClean="0"/>
              <a:t>Han participado en conferencias en la Universidad y médicos de áreas de salud.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s-GT" sz="3200" smtClean="0"/>
              <a:t>CONCLUSIONES Y RECOMENDACIONES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GT" dirty="0" smtClean="0"/>
              <a:t>Aun se desconoce mucho de la medicina maya.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GT" dirty="0" smtClean="0"/>
              <a:t>La discriminación cultural en general y académica en particular limitan la interacción entre la MM y la MO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GT" dirty="0" smtClean="0"/>
              <a:t>Se desconoce el aporte de la medicina maya a la conservación de la salud de la población</a:t>
            </a:r>
            <a:endParaRPr lang="es-GT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GT" dirty="0" smtClean="0"/>
              <a:t>Es necesaria mayor investigación sobre la MM. Causas, procesos, lógica de sanación, etc.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GT" dirty="0" smtClean="0"/>
              <a:t>Dar a conocer la MM en los ámbitos académicos y de servicios.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GT" dirty="0" smtClean="0"/>
              <a:t>Implementar acciones de trabajo coordinado entre especialistas de ambos sistemas.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G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38"/>
          </a:xfrm>
        </p:spPr>
        <p:txBody>
          <a:bodyPr/>
          <a:lstStyle/>
          <a:p>
            <a:pPr algn="ctr"/>
            <a:r>
              <a:rPr lang="es-GT" sz="2400" smtClean="0"/>
              <a:t>AREA DE TRABAJO</a:t>
            </a:r>
          </a:p>
        </p:txBody>
      </p:sp>
      <p:sp>
        <p:nvSpPr>
          <p:cNvPr id="6147" name="5 Marcador de texto"/>
          <p:cNvSpPr>
            <a:spLocks noGrp="1"/>
          </p:cNvSpPr>
          <p:nvPr>
            <p:ph type="body" idx="2"/>
          </p:nvPr>
        </p:nvSpPr>
        <p:spPr>
          <a:xfrm>
            <a:off x="457200" y="1214438"/>
            <a:ext cx="3008313" cy="4911725"/>
          </a:xfrm>
        </p:spPr>
        <p:txBody>
          <a:bodyPr/>
          <a:lstStyle/>
          <a:p>
            <a:r>
              <a:rPr lang="es-GT" sz="2000" smtClean="0"/>
              <a:t>ÄREA k’ICHE’ DE QUETZALTENANGO Y TOTONICAPAN</a:t>
            </a:r>
          </a:p>
          <a:p>
            <a:endParaRPr lang="es-GT" sz="2000" smtClean="0"/>
          </a:p>
          <a:p>
            <a:r>
              <a:rPr lang="es-GT" sz="2000" smtClean="0"/>
              <a:t>ÁREA MAM DE QUETZALTENANGO</a:t>
            </a:r>
          </a:p>
        </p:txBody>
      </p:sp>
      <p:pic>
        <p:nvPicPr>
          <p:cNvPr id="6148" name="Picture 2" descr="C:\Documents and Settings\Monica Castillo\Escritorio\Fotos\Codic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357188"/>
            <a:ext cx="3502025" cy="2879725"/>
          </a:xfrm>
          <a:noFill/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500438"/>
            <a:ext cx="369093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500438"/>
            <a:ext cx="3332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143250" y="642938"/>
            <a:ext cx="3008313" cy="590550"/>
          </a:xfrm>
        </p:spPr>
        <p:txBody>
          <a:bodyPr/>
          <a:lstStyle/>
          <a:p>
            <a:pPr algn="ctr"/>
            <a:r>
              <a:rPr lang="es-GT" sz="2400" smtClean="0"/>
              <a:t>AREA GEOGRÁFICA</a:t>
            </a:r>
          </a:p>
        </p:txBody>
      </p:sp>
      <p:pic>
        <p:nvPicPr>
          <p:cNvPr id="7171" name="Picture 6" descr="mapa-linguistic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28875" y="1797050"/>
            <a:ext cx="4508500" cy="4598988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Picture 4" descr="Guatemala"/>
          <p:cNvPicPr>
            <a:picLocks noChangeAspect="1" noChangeArrowheads="1"/>
          </p:cNvPicPr>
          <p:nvPr/>
        </p:nvPicPr>
        <p:blipFill>
          <a:blip r:embed="rId2" cstate="print"/>
          <a:srcRect b="43672"/>
          <a:stretch>
            <a:fillRect/>
          </a:stretch>
        </p:blipFill>
        <p:spPr bwMode="auto">
          <a:xfrm>
            <a:off x="685800" y="914400"/>
            <a:ext cx="7848600" cy="5543550"/>
          </a:xfrm>
          <a:prstGeom prst="rect">
            <a:avLst/>
          </a:prstGeom>
          <a:noFill/>
        </p:spPr>
      </p:pic>
      <p:pic>
        <p:nvPicPr>
          <p:cNvPr id="4" name="Picture 9" descr="Quetzaltenango"/>
          <p:cNvPicPr>
            <a:picLocks noChangeAspect="1" noChangeArrowheads="1"/>
          </p:cNvPicPr>
          <p:nvPr/>
        </p:nvPicPr>
        <p:blipFill>
          <a:blip r:embed="rId3" cstate="print"/>
          <a:srcRect b="7408"/>
          <a:stretch>
            <a:fillRect/>
          </a:stretch>
        </p:blipFill>
        <p:spPr bwMode="auto">
          <a:xfrm>
            <a:off x="0" y="228600"/>
            <a:ext cx="3200400" cy="4038600"/>
          </a:xfrm>
          <a:prstGeom prst="rect">
            <a:avLst/>
          </a:prstGeom>
          <a:noFill/>
        </p:spPr>
      </p:pic>
      <p:pic>
        <p:nvPicPr>
          <p:cNvPr id="5" name="Picture 10" descr="Totonicapán"/>
          <p:cNvPicPr>
            <a:picLocks noChangeAspect="1" noChangeArrowheads="1"/>
          </p:cNvPicPr>
          <p:nvPr/>
        </p:nvPicPr>
        <p:blipFill>
          <a:blip r:embed="rId4" cstate="print"/>
          <a:srcRect b="8212"/>
          <a:stretch>
            <a:fillRect/>
          </a:stretch>
        </p:blipFill>
        <p:spPr bwMode="auto">
          <a:xfrm>
            <a:off x="6477000" y="228600"/>
            <a:ext cx="2667000" cy="4038600"/>
          </a:xfrm>
          <a:prstGeom prst="rect">
            <a:avLst/>
          </a:prstGeom>
          <a:noFill/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0" y="228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s-GT" sz="2800" b="1">
                <a:solidFill>
                  <a:srgbClr val="17A928"/>
                </a:solidFill>
              </a:rPr>
              <a:t>COBERTURA</a:t>
            </a:r>
            <a:endParaRPr lang="en-US" sz="2800" b="1">
              <a:solidFill>
                <a:srgbClr val="17A92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6175" cy="1162050"/>
          </a:xfrm>
        </p:spPr>
        <p:txBody>
          <a:bodyPr/>
          <a:lstStyle/>
          <a:p>
            <a:endParaRPr lang="es-GT" smtClean="0"/>
          </a:p>
        </p:txBody>
      </p:sp>
      <p:sp>
        <p:nvSpPr>
          <p:cNvPr id="8195" name="3 Marcador de texto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757613" cy="4994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000" b="1" smtClean="0">
                <a:solidFill>
                  <a:srgbClr val="000066"/>
                </a:solidFill>
              </a:rPr>
              <a:t>Ciencia:</a:t>
            </a:r>
          </a:p>
          <a:p>
            <a:pPr>
              <a:lnSpc>
                <a:spcPct val="80000"/>
              </a:lnSpc>
            </a:pPr>
            <a:r>
              <a:rPr lang="es-ES" sz="2000" smtClean="0">
                <a:solidFill>
                  <a:srgbClr val="000066"/>
                </a:solidFill>
              </a:rPr>
              <a:t>Toda forma posible de episteme, sin restricciones, o sea todo conocimiento que funde su legitimidad, por una parte en la evidencia de una realidad determinada, y por la otra, en su organización objetiva, metódica y sistemática.</a:t>
            </a:r>
          </a:p>
          <a:p>
            <a:pPr>
              <a:lnSpc>
                <a:spcPct val="80000"/>
              </a:lnSpc>
            </a:pPr>
            <a:r>
              <a:rPr lang="es-ES" sz="2000" smtClean="0">
                <a:solidFill>
                  <a:srgbClr val="000066"/>
                </a:solidFill>
              </a:rPr>
              <a:t>E. Nicol</a:t>
            </a:r>
          </a:p>
          <a:p>
            <a:pPr>
              <a:lnSpc>
                <a:spcPct val="80000"/>
              </a:lnSpc>
            </a:pPr>
            <a:endParaRPr lang="es-ES" sz="200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es-ES" sz="2000" smtClean="0">
                <a:solidFill>
                  <a:srgbClr val="000066"/>
                </a:solidFill>
              </a:rPr>
              <a:t>la observación rigurosa y sistemática de un fenómeno, por lo que debe ser un conocimiento basado en la experiencia sensible, esto es, un tipo de experiencia verificable, repetible y comunicable </a:t>
            </a:r>
          </a:p>
          <a:p>
            <a:pPr>
              <a:lnSpc>
                <a:spcPct val="80000"/>
              </a:lnSpc>
            </a:pPr>
            <a:r>
              <a:rPr lang="es-ES" sz="2000" smtClean="0">
                <a:solidFill>
                  <a:srgbClr val="000066"/>
                </a:solidFill>
              </a:rPr>
              <a:t>Galileo</a:t>
            </a:r>
            <a:endParaRPr lang="es-GT" sz="2000" smtClean="0"/>
          </a:p>
        </p:txBody>
      </p:sp>
      <p:pic>
        <p:nvPicPr>
          <p:cNvPr id="8196" name="Picture 7" descr="359_El_legado_matematic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71563"/>
            <a:ext cx="372903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7254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GT" sz="2700" b="1" dirty="0" smtClean="0">
                <a:solidFill>
                  <a:schemeClr val="accent1"/>
                </a:solidFill>
              </a:rPr>
              <a:t>LA MEDICINA OCCIDENTAL Y LA MEDICINA MAYA: </a:t>
            </a:r>
            <a:br>
              <a:rPr lang="es-GT" sz="2700" b="1" dirty="0" smtClean="0">
                <a:solidFill>
                  <a:schemeClr val="accent1"/>
                </a:solidFill>
              </a:rPr>
            </a:br>
            <a:r>
              <a:rPr lang="es-GT" sz="2700" b="1" dirty="0" smtClean="0">
                <a:solidFill>
                  <a:schemeClr val="accent1"/>
                </a:solidFill>
              </a:rPr>
              <a:t>DOS PARADIGMAS COMPLEMENTARIOS</a:t>
            </a:r>
            <a:r>
              <a:rPr lang="es-GT" b="1" dirty="0" smtClean="0">
                <a:solidFill>
                  <a:schemeClr val="accent1"/>
                </a:solidFill>
              </a:rPr>
              <a:t/>
            </a:r>
            <a:br>
              <a:rPr lang="es-GT" b="1" dirty="0" smtClean="0">
                <a:solidFill>
                  <a:schemeClr val="accent1"/>
                </a:solidFill>
              </a:rPr>
            </a:b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840288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CR" sz="2000" dirty="0" smtClean="0"/>
              <a:t>				Sistemas diferentes</a:t>
            </a: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CR" sz="2000" dirty="0" smtClean="0"/>
              <a:t>			</a:t>
            </a: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CR" sz="2000" dirty="0"/>
              <a:t>	</a:t>
            </a:r>
            <a:r>
              <a:rPr lang="es-CR" sz="2000" dirty="0" smtClean="0"/>
              <a:t>		Occidental		Maya</a:t>
            </a:r>
          </a:p>
          <a:p>
            <a:pPr marL="1188720" lvl="3" indent="-21031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CR" dirty="0" smtClean="0"/>
              <a:t>	</a:t>
            </a:r>
          </a:p>
          <a:p>
            <a:pPr marL="1188720" lvl="3" indent="-21031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CR" dirty="0" smtClean="0"/>
              <a:t>	Ud. Biológico		</a:t>
            </a:r>
            <a:r>
              <a:rPr lang="es-CR" dirty="0" err="1" smtClean="0"/>
              <a:t>Holistico</a:t>
            </a:r>
            <a:endParaRPr lang="es-CR" dirty="0" smtClean="0"/>
          </a:p>
          <a:p>
            <a:pPr marL="1188720" lvl="3" indent="-21031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CR" dirty="0" smtClean="0"/>
              <a:t>	Mecánico			Sistémico</a:t>
            </a:r>
          </a:p>
          <a:p>
            <a:pPr marL="1188720" lvl="3" indent="-21031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CR" dirty="0" smtClean="0"/>
              <a:t>	Positivista(Materia) 		Energía (espíritu)</a:t>
            </a:r>
          </a:p>
          <a:p>
            <a:pPr marL="1188720" lvl="3" indent="-21031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CR" dirty="0" smtClean="0"/>
              <a:t>	</a:t>
            </a:r>
            <a:r>
              <a:rPr lang="es-CR" dirty="0" err="1" smtClean="0"/>
              <a:t>Matematizable</a:t>
            </a:r>
            <a:r>
              <a:rPr lang="es-CR" dirty="0" smtClean="0"/>
              <a:t>		Explicable</a:t>
            </a:r>
          </a:p>
          <a:p>
            <a:pPr marL="1188720" lvl="3" indent="-21031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CR" dirty="0" smtClean="0"/>
              <a:t>   Racionalista			Subjetivo</a:t>
            </a: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CR" sz="2000" dirty="0" smtClean="0"/>
              <a:t>	</a:t>
            </a: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CR" sz="2000" dirty="0" smtClean="0"/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CR" sz="2000" dirty="0" smtClean="0"/>
              <a:t> Eficacia farmacológica		Eficacia simbólica (te)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CR" sz="2000" dirty="0" smtClean="0"/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CR" sz="2000" dirty="0" smtClean="0"/>
              <a:t>	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CR" sz="2000" dirty="0" smtClean="0"/>
              <a:t>	Curar (individuo)		Equilibrio (sistema)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CR" sz="2000" dirty="0" smtClean="0"/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CR" sz="2000" dirty="0" smtClean="0"/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CR" sz="2000" dirty="0" smtClean="0"/>
              <a:t>	Salud 	 enfermedad	        Armonía 	desequilibrio</a:t>
            </a: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CR" sz="2000" dirty="0" smtClean="0"/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CR" sz="2000" dirty="0" smtClean="0"/>
              <a:t>		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GT" dirty="0"/>
          </a:p>
        </p:txBody>
      </p:sp>
      <p:sp>
        <p:nvSpPr>
          <p:cNvPr id="9220" name="Line 10"/>
          <p:cNvSpPr>
            <a:spLocks noChangeShapeType="1"/>
          </p:cNvSpPr>
          <p:nvPr/>
        </p:nvSpPr>
        <p:spPr bwMode="auto">
          <a:xfrm>
            <a:off x="1643063" y="2357438"/>
            <a:ext cx="532765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9221" name="Line 11"/>
          <p:cNvSpPr>
            <a:spLocks noChangeShapeType="1"/>
          </p:cNvSpPr>
          <p:nvPr/>
        </p:nvSpPr>
        <p:spPr bwMode="auto">
          <a:xfrm>
            <a:off x="4286250" y="2000250"/>
            <a:ext cx="0" cy="2303463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9222" name="AutoShape 13"/>
          <p:cNvSpPr>
            <a:spLocks/>
          </p:cNvSpPr>
          <p:nvPr/>
        </p:nvSpPr>
        <p:spPr bwMode="auto">
          <a:xfrm>
            <a:off x="1643063" y="2428875"/>
            <a:ext cx="285750" cy="1441450"/>
          </a:xfrm>
          <a:prstGeom prst="leftBrace">
            <a:avLst>
              <a:gd name="adj1" fmla="val 459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GT">
              <a:latin typeface="Constantia" pitchFamily="18" charset="0"/>
            </a:endParaRPr>
          </a:p>
        </p:txBody>
      </p:sp>
      <p:sp>
        <p:nvSpPr>
          <p:cNvPr id="9223" name="AutoShape 14"/>
          <p:cNvSpPr>
            <a:spLocks/>
          </p:cNvSpPr>
          <p:nvPr/>
        </p:nvSpPr>
        <p:spPr bwMode="auto">
          <a:xfrm>
            <a:off x="6929438" y="2428875"/>
            <a:ext cx="285750" cy="1370013"/>
          </a:xfrm>
          <a:prstGeom prst="rightBrace">
            <a:avLst>
              <a:gd name="adj1" fmla="val 459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GT">
              <a:latin typeface="Constantia" pitchFamily="18" charset="0"/>
            </a:endParaRPr>
          </a:p>
        </p:txBody>
      </p:sp>
      <p:sp>
        <p:nvSpPr>
          <p:cNvPr id="9224" name="AutoShape 15"/>
          <p:cNvSpPr>
            <a:spLocks noChangeArrowheads="1"/>
          </p:cNvSpPr>
          <p:nvPr/>
        </p:nvSpPr>
        <p:spPr bwMode="auto">
          <a:xfrm>
            <a:off x="1000125" y="2500313"/>
            <a:ext cx="360363" cy="1728787"/>
          </a:xfrm>
          <a:prstGeom prst="curvedRightArrow">
            <a:avLst>
              <a:gd name="adj1" fmla="val 95947"/>
              <a:gd name="adj2" fmla="val 191894"/>
              <a:gd name="adj3" fmla="val 405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GT">
              <a:latin typeface="Constantia" pitchFamily="18" charset="0"/>
            </a:endParaRPr>
          </a:p>
        </p:txBody>
      </p:sp>
      <p:sp>
        <p:nvSpPr>
          <p:cNvPr id="9225" name="AutoShape 16"/>
          <p:cNvSpPr>
            <a:spLocks noChangeArrowheads="1"/>
          </p:cNvSpPr>
          <p:nvPr/>
        </p:nvSpPr>
        <p:spPr bwMode="auto">
          <a:xfrm>
            <a:off x="7572375" y="2428875"/>
            <a:ext cx="287338" cy="1728788"/>
          </a:xfrm>
          <a:prstGeom prst="curvedLeftArrow">
            <a:avLst>
              <a:gd name="adj1" fmla="val 120331"/>
              <a:gd name="adj2" fmla="val 24066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GT">
              <a:latin typeface="Constantia" pitchFamily="18" charset="0"/>
            </a:endParaRPr>
          </a:p>
        </p:txBody>
      </p:sp>
      <p:sp>
        <p:nvSpPr>
          <p:cNvPr id="9226" name="AutoShape 17"/>
          <p:cNvSpPr>
            <a:spLocks noChangeArrowheads="1"/>
          </p:cNvSpPr>
          <p:nvPr/>
        </p:nvSpPr>
        <p:spPr bwMode="auto">
          <a:xfrm>
            <a:off x="2786063" y="4357688"/>
            <a:ext cx="142875" cy="428625"/>
          </a:xfrm>
          <a:prstGeom prst="downArrow">
            <a:avLst>
              <a:gd name="adj1" fmla="val 50000"/>
              <a:gd name="adj2" fmla="val 58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GT">
              <a:latin typeface="Constantia" pitchFamily="18" charset="0"/>
            </a:endParaRPr>
          </a:p>
        </p:txBody>
      </p:sp>
      <p:sp>
        <p:nvSpPr>
          <p:cNvPr id="9227" name="AutoShape 18"/>
          <p:cNvSpPr>
            <a:spLocks noChangeArrowheads="1"/>
          </p:cNvSpPr>
          <p:nvPr/>
        </p:nvSpPr>
        <p:spPr bwMode="auto">
          <a:xfrm>
            <a:off x="6215063" y="4357688"/>
            <a:ext cx="142875" cy="428625"/>
          </a:xfrm>
          <a:prstGeom prst="downArrow">
            <a:avLst>
              <a:gd name="adj1" fmla="val 50000"/>
              <a:gd name="adj2" fmla="val 58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GT">
              <a:latin typeface="Constantia" pitchFamily="18" charset="0"/>
            </a:endParaRPr>
          </a:p>
        </p:txBody>
      </p:sp>
      <p:sp>
        <p:nvSpPr>
          <p:cNvPr id="9228" name="AutoShape 19"/>
          <p:cNvSpPr>
            <a:spLocks noChangeArrowheads="1"/>
          </p:cNvSpPr>
          <p:nvPr/>
        </p:nvSpPr>
        <p:spPr bwMode="auto">
          <a:xfrm>
            <a:off x="2643188" y="5214938"/>
            <a:ext cx="142875" cy="357187"/>
          </a:xfrm>
          <a:prstGeom prst="downArrow">
            <a:avLst>
              <a:gd name="adj1" fmla="val 50000"/>
              <a:gd name="adj2" fmla="val 584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GT">
              <a:latin typeface="Constantia" pitchFamily="18" charset="0"/>
            </a:endParaRPr>
          </a:p>
        </p:txBody>
      </p:sp>
      <p:sp>
        <p:nvSpPr>
          <p:cNvPr id="9229" name="AutoShape 20"/>
          <p:cNvSpPr>
            <a:spLocks noChangeArrowheads="1"/>
          </p:cNvSpPr>
          <p:nvPr/>
        </p:nvSpPr>
        <p:spPr bwMode="auto">
          <a:xfrm>
            <a:off x="6286500" y="5072063"/>
            <a:ext cx="142875" cy="428625"/>
          </a:xfrm>
          <a:prstGeom prst="downArrow">
            <a:avLst>
              <a:gd name="adj1" fmla="val 50000"/>
              <a:gd name="adj2" fmla="val 58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GT">
              <a:latin typeface="Constantia" pitchFamily="18" charset="0"/>
            </a:endParaRPr>
          </a:p>
        </p:txBody>
      </p:sp>
      <p:sp>
        <p:nvSpPr>
          <p:cNvPr id="9230" name="AutoShape 21"/>
          <p:cNvSpPr>
            <a:spLocks noChangeArrowheads="1"/>
          </p:cNvSpPr>
          <p:nvPr/>
        </p:nvSpPr>
        <p:spPr bwMode="auto">
          <a:xfrm>
            <a:off x="2500313" y="5643563"/>
            <a:ext cx="503237" cy="71437"/>
          </a:xfrm>
          <a:prstGeom prst="leftRightArrow">
            <a:avLst>
              <a:gd name="adj1" fmla="val 50000"/>
              <a:gd name="adj2" fmla="val 140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GT">
              <a:latin typeface="Constantia" pitchFamily="18" charset="0"/>
            </a:endParaRPr>
          </a:p>
        </p:txBody>
      </p:sp>
      <p:sp>
        <p:nvSpPr>
          <p:cNvPr id="9231" name="AutoShape 22"/>
          <p:cNvSpPr>
            <a:spLocks noChangeArrowheads="1"/>
          </p:cNvSpPr>
          <p:nvPr/>
        </p:nvSpPr>
        <p:spPr bwMode="auto">
          <a:xfrm>
            <a:off x="6143625" y="5572125"/>
            <a:ext cx="503238" cy="71438"/>
          </a:xfrm>
          <a:prstGeom prst="leftRightArrow">
            <a:avLst>
              <a:gd name="adj1" fmla="val 50000"/>
              <a:gd name="adj2" fmla="val 1408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GT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4 Marcador de contenido"/>
          <p:cNvSpPr>
            <a:spLocks noGrp="1"/>
          </p:cNvSpPr>
          <p:nvPr>
            <p:ph sz="half" idx="1"/>
          </p:nvPr>
        </p:nvSpPr>
        <p:spPr>
          <a:xfrm>
            <a:off x="357158" y="3500438"/>
            <a:ext cx="4038600" cy="3008323"/>
          </a:xfrm>
        </p:spPr>
        <p:txBody>
          <a:bodyPr/>
          <a:lstStyle/>
          <a:p>
            <a:r>
              <a:rPr lang="es-GT" dirty="0" smtClean="0"/>
              <a:t>FORTALEZAS</a:t>
            </a:r>
          </a:p>
          <a:p>
            <a:r>
              <a:rPr lang="es-GT" dirty="0" smtClean="0"/>
              <a:t>Es un sistema </a:t>
            </a:r>
          </a:p>
          <a:p>
            <a:r>
              <a:rPr lang="es-GT" dirty="0" smtClean="0"/>
              <a:t>Se mantiene su práctica</a:t>
            </a:r>
          </a:p>
          <a:p>
            <a:r>
              <a:rPr lang="es-GT" dirty="0" smtClean="0"/>
              <a:t>Es reconocido por la comunidad</a:t>
            </a:r>
          </a:p>
          <a:p>
            <a:r>
              <a:rPr lang="es-GT" dirty="0" smtClean="0"/>
              <a:t>Existen sus especialistas</a:t>
            </a:r>
          </a:p>
          <a:p>
            <a:endParaRPr lang="es-GT" dirty="0" smtClean="0"/>
          </a:p>
        </p:txBody>
      </p:sp>
      <p:sp>
        <p:nvSpPr>
          <p:cNvPr id="10244" name="5 Marcador de contenido"/>
          <p:cNvSpPr>
            <a:spLocks noGrp="1"/>
          </p:cNvSpPr>
          <p:nvPr>
            <p:ph sz="half" idx="2"/>
          </p:nvPr>
        </p:nvSpPr>
        <p:spPr>
          <a:xfrm>
            <a:off x="5143504" y="2357430"/>
            <a:ext cx="3681410" cy="4079893"/>
          </a:xfrm>
        </p:spPr>
        <p:txBody>
          <a:bodyPr/>
          <a:lstStyle/>
          <a:p>
            <a:r>
              <a:rPr lang="es-GT" dirty="0" smtClean="0"/>
              <a:t>PROBLEMAS</a:t>
            </a:r>
          </a:p>
          <a:p>
            <a:r>
              <a:rPr lang="es-GT" dirty="0" smtClean="0"/>
              <a:t>Sus especialistas están desorganizados.</a:t>
            </a:r>
          </a:p>
          <a:p>
            <a:r>
              <a:rPr lang="es-GT" dirty="0" smtClean="0"/>
              <a:t>Sus conocimientos no están sistematizados</a:t>
            </a:r>
          </a:p>
          <a:p>
            <a:r>
              <a:rPr lang="es-GT" dirty="0" smtClean="0"/>
              <a:t>La filosofía esta desapareciendo.</a:t>
            </a:r>
          </a:p>
          <a:p>
            <a:r>
              <a:rPr lang="es-GT" dirty="0" smtClean="0"/>
              <a:t>Hay un sector que rechaza la MM</a:t>
            </a:r>
          </a:p>
          <a:p>
            <a:endParaRPr lang="es-GT" dirty="0" smtClean="0"/>
          </a:p>
        </p:txBody>
      </p:sp>
      <p:pic>
        <p:nvPicPr>
          <p:cNvPr id="5" name="Picture 7" descr="Temazc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4214842" cy="251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61975"/>
          </a:xfrm>
        </p:spPr>
        <p:txBody>
          <a:bodyPr/>
          <a:lstStyle/>
          <a:p>
            <a:pPr algn="ctr"/>
            <a:r>
              <a:rPr lang="es-GT" sz="3200" dirty="0" smtClean="0"/>
              <a:t>PRINCIPALES ACCIONES DE FORTALECIMIENTO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900618" cy="5143536"/>
          </a:xfrm>
        </p:spPr>
        <p:txBody>
          <a:bodyPr/>
          <a:lstStyle/>
          <a:p>
            <a:r>
              <a:rPr lang="es-GT" dirty="0" smtClean="0"/>
              <a:t>Se encuentran en un proceso de fortalecimiento organizativo.</a:t>
            </a:r>
          </a:p>
          <a:p>
            <a:r>
              <a:rPr lang="es-GT" dirty="0" smtClean="0"/>
              <a:t>Han elaborado una serie de instrumentos para negociar y fortalecerse.</a:t>
            </a:r>
          </a:p>
          <a:p>
            <a:r>
              <a:rPr lang="es-GT" dirty="0" smtClean="0"/>
              <a:t>Están en un proceso de sistematización de su práctica médica.</a:t>
            </a:r>
          </a:p>
          <a:p>
            <a:r>
              <a:rPr lang="es-GT" dirty="0" smtClean="0"/>
              <a:t>Están en un proceso de reivindicación de su práctica médica</a:t>
            </a:r>
          </a:p>
        </p:txBody>
      </p:sp>
      <p:pic>
        <p:nvPicPr>
          <p:cNvPr id="4" name="Picture 6" descr="Fts-8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4942" y="1214422"/>
            <a:ext cx="3558038" cy="474503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63" y="1643063"/>
            <a:ext cx="4038600" cy="44354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GT" sz="2400" dirty="0" smtClean="0"/>
              <a:t>FORTALEZAS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GT" sz="2400" dirty="0" smtClean="0"/>
              <a:t>Existe el marco legal para su implementación (Acuerdos de Paz y Convenio 169 de la OIT)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GT" sz="2400" dirty="0" smtClean="0"/>
              <a:t>Existe el área de medicina popular, tradicional y alternativa en el MSPAS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GT" sz="2400" dirty="0" smtClean="0"/>
              <a:t>Existe cierta voluntad por parte del actual gobierno para fortalecer la MM</a:t>
            </a:r>
            <a:endParaRPr lang="es-GT" sz="2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4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GT" dirty="0" smtClean="0"/>
              <a:t>PROBLEMAS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GT" sz="2400" dirty="0" smtClean="0"/>
              <a:t>Hay aun mucho desconocimiento sobre la MM.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GT" sz="2400" dirty="0" smtClean="0"/>
              <a:t>Hay discriminación y rechazo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GT" sz="2400" dirty="0" smtClean="0"/>
              <a:t>Hay descalificación desde la academia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GT" sz="2400" dirty="0" smtClean="0"/>
              <a:t>No hay recursos para implementar un modelo de salud donde se complementen ambos sistemas</a:t>
            </a:r>
            <a:endParaRPr lang="es-GT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421</Words>
  <Application>Microsoft Office PowerPoint</Application>
  <PresentationFormat>Presentación en pantalla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Flujo</vt:lpstr>
      <vt:lpstr>LA MEDICINA MAYA Y LA MEDICINAOCCIDENTAL :  DOS PARADIGMAS COMPLEMENTARIOS</vt:lpstr>
      <vt:lpstr>AREA DE TRABAJO</vt:lpstr>
      <vt:lpstr>AREA GEOGRÁFICA</vt:lpstr>
      <vt:lpstr>Diapositiva 4</vt:lpstr>
      <vt:lpstr>Diapositiva 5</vt:lpstr>
      <vt:lpstr>LA MEDICINA OCCIDENTAL Y LA MEDICINA MAYA:  DOS PARADIGMAS COMPLEMENTARIOS </vt:lpstr>
      <vt:lpstr>Diapositiva 7</vt:lpstr>
      <vt:lpstr>PRINCIPALES ACCIONES DE FORTALECIMIENTO</vt:lpstr>
      <vt:lpstr>Diapositiva 9</vt:lpstr>
      <vt:lpstr>Experiencias importantes de fortalecimiento cultural y/o medicina tradicional</vt:lpstr>
      <vt:lpstr>CONCLUSIONES Y RECOMENDACIONES</vt:lpstr>
    </vt:vector>
  </TitlesOfParts>
  <Company>Monica Castillo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Monica Castillo</dc:creator>
  <cp:lastModifiedBy>Monica Castillo</cp:lastModifiedBy>
  <cp:revision>18</cp:revision>
  <dcterms:created xsi:type="dcterms:W3CDTF">2009-09-15T23:09:45Z</dcterms:created>
  <dcterms:modified xsi:type="dcterms:W3CDTF">2009-09-16T20:44:21Z</dcterms:modified>
</cp:coreProperties>
</file>