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85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298932384342E-2"/>
          <c:y val="3.2051282051282E-2"/>
          <c:w val="0.89234875444839801"/>
          <c:h val="0.70833333333333304"/>
        </c:manualLayout>
      </c:layout>
      <c:barChart>
        <c:barDir val="col"/>
        <c:grouping val="clustered"/>
        <c:varyColors val="0"/>
        <c:ser>
          <c:idx val="1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FF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6226703263807E-3"/>
                  <c:y val="3.58041490285691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843295660424299E-3"/>
                  <c:y val="-7.89414401188344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084125979083E-3"/>
                  <c:y val="-1.804273187351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2703266884190404E-4"/>
                  <c:y val="9.57397738184917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Sheet1!$B$2:$F$2</c:f>
            </c:numRef>
          </c:val>
        </c:ser>
        <c:ser>
          <c:idx val="11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FFFF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7.1724221021478198E-4"/>
                  <c:y val="6.7213314854927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421524804756401E-3"/>
                  <c:y val="-9.08001418318342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86641742242099E-3"/>
                  <c:y val="-1.6740134270452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8418356263237599E-4"/>
                  <c:y val="-5.0094013924798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81</c:v>
                </c:pt>
                <c:pt idx="1">
                  <c:v>75</c:v>
                </c:pt>
                <c:pt idx="2">
                  <c:v>97</c:v>
                </c:pt>
                <c:pt idx="3">
                  <c:v>86</c:v>
                </c:pt>
                <c:pt idx="4">
                  <c:v>85</c:v>
                </c:pt>
              </c:numCache>
            </c:numRef>
          </c:val>
        </c:ser>
        <c:ser>
          <c:idx val="12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933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08538540934553E-3"/>
                  <c:y val="-2.74452988283773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09362490014801E-3"/>
                  <c:y val="2.258627217730340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7447942749926E-4"/>
                  <c:y val="-1.11632657227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529987824059202E-3"/>
                  <c:y val="-5.42609532374405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83</c:v>
                </c:pt>
                <c:pt idx="1">
                  <c:v>80</c:v>
                </c:pt>
                <c:pt idx="2">
                  <c:v>92</c:v>
                </c:pt>
                <c:pt idx="3">
                  <c:v>76</c:v>
                </c:pt>
                <c:pt idx="4">
                  <c:v>86</c:v>
                </c:pt>
              </c:numCache>
            </c:numRef>
          </c:val>
        </c:ser>
        <c:ser>
          <c:idx val="13"/>
          <c:order val="3"/>
          <c:tx>
            <c:strRef>
              <c:f>Sheet1!$A$5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99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79</c:v>
                </c:pt>
                <c:pt idx="1">
                  <c:v>79</c:v>
                </c:pt>
                <c:pt idx="2">
                  <c:v>97</c:v>
                </c:pt>
                <c:pt idx="3">
                  <c:v>85</c:v>
                </c:pt>
                <c:pt idx="4">
                  <c:v>83</c:v>
                </c:pt>
              </c:numCache>
            </c:numRef>
          </c:val>
        </c:ser>
        <c:ser>
          <c:idx val="14"/>
          <c:order val="4"/>
          <c:tx>
            <c:strRef>
              <c:f>Sheet1!$A$6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808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70</c:v>
                </c:pt>
                <c:pt idx="1">
                  <c:v>77</c:v>
                </c:pt>
                <c:pt idx="2">
                  <c:v>95</c:v>
                </c:pt>
                <c:pt idx="3">
                  <c:v>66</c:v>
                </c:pt>
                <c:pt idx="4">
                  <c:v>67</c:v>
                </c:pt>
              </c:numCache>
            </c:numRef>
          </c:val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Sheet1!$B$7:$F$7</c:f>
              <c:numCache>
                <c:formatCode>0</c:formatCode>
                <c:ptCount val="5"/>
                <c:pt idx="0">
                  <c:v>70.31304406980324</c:v>
                </c:pt>
                <c:pt idx="1">
                  <c:v>81.910921961907974</c:v>
                </c:pt>
                <c:pt idx="2">
                  <c:v>86.051096872284973</c:v>
                </c:pt>
                <c:pt idx="3">
                  <c:v>77.650358384013884</c:v>
                </c:pt>
                <c:pt idx="4">
                  <c:v>69.915453953084267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07251968"/>
        <c:axId val="108331008"/>
      </c:barChart>
      <c:catAx>
        <c:axId val="10725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20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31008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10833100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0"/>
              <c:y val="0.28685897435897401"/>
            </c:manualLayout>
          </c:layout>
          <c:overlay val="0"/>
          <c:spPr>
            <a:noFill/>
            <a:ln w="2441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20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251968"/>
        <c:crosses val="autoZero"/>
        <c:crossBetween val="between"/>
        <c:majorUnit val="20"/>
      </c:valAx>
      <c:spPr>
        <a:noFill/>
        <a:ln w="24414">
          <a:noFill/>
        </a:ln>
      </c:spPr>
    </c:plotArea>
    <c:legend>
      <c:legendPos val="b"/>
      <c:layout>
        <c:manualLayout>
          <c:xMode val="edge"/>
          <c:yMode val="edge"/>
          <c:x val="0.27262840665250099"/>
          <c:y val="0.91286670883591003"/>
          <c:w val="0.41363669445122297"/>
          <c:h val="5.9909045302855103E-2"/>
        </c:manualLayout>
      </c:layout>
      <c:overlay val="0"/>
      <c:spPr>
        <a:noFill/>
        <a:ln w="3052">
          <a:solidFill>
            <a:schemeClr val="tx1"/>
          </a:solidFill>
          <a:prstDash val="solid"/>
        </a:ln>
      </c:spPr>
      <c:txPr>
        <a:bodyPr/>
        <a:lstStyle/>
        <a:p>
          <a:pPr>
            <a:defRPr sz="141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6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50CE9-5063-4BCB-B55E-C87303A8DAA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786A2-0809-4F33-B2F7-141E005D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8" indent="-28571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74" indent="-22857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23" indent="-22857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73" indent="-22857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22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71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2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7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A89F2A-15F7-4365-B77E-C398A18EE0FB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6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6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4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3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0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5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4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3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4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7800" y="7620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600" b="1"/>
          </a:p>
        </p:txBody>
      </p:sp>
      <p:grpSp>
        <p:nvGrpSpPr>
          <p:cNvPr id="2051" name="Group 10"/>
          <p:cNvGrpSpPr>
            <a:grpSpLocks/>
          </p:cNvGrpSpPr>
          <p:nvPr/>
        </p:nvGrpSpPr>
        <p:grpSpPr bwMode="auto">
          <a:xfrm>
            <a:off x="355600" y="1498600"/>
            <a:ext cx="8408988" cy="4584700"/>
            <a:chOff x="213" y="963"/>
            <a:chExt cx="5297" cy="2888"/>
          </a:xfrm>
        </p:grpSpPr>
        <p:graphicFrame>
          <p:nvGraphicFramePr>
            <p:cNvPr id="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0624605"/>
                </p:ext>
              </p:extLst>
            </p:nvPr>
          </p:nvGraphicFramePr>
          <p:xfrm>
            <a:off x="213" y="963"/>
            <a:ext cx="5297" cy="28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57" name="Line 5"/>
            <p:cNvSpPr>
              <a:spLocks noChangeShapeType="1"/>
            </p:cNvSpPr>
            <p:nvPr/>
          </p:nvSpPr>
          <p:spPr bwMode="auto">
            <a:xfrm>
              <a:off x="612" y="1449"/>
              <a:ext cx="4848" cy="1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5222" y="228600"/>
            <a:ext cx="8977008" cy="95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333399"/>
                </a:solidFill>
                <a:latin typeface="Arial"/>
              </a:rPr>
              <a:t>Integrated Measles-Rubella Surveillance Indicators,</a:t>
            </a:r>
            <a:r>
              <a:rPr lang="en-US" altLang="en-US" sz="2800" b="1" dirty="0">
                <a:solidFill>
                  <a:srgbClr val="333399"/>
                </a:solidFill>
                <a:latin typeface="Arial"/>
              </a:rPr>
              <a:t/>
            </a:r>
            <a:br>
              <a:rPr lang="en-US" altLang="en-US" sz="2800" b="1" dirty="0">
                <a:solidFill>
                  <a:srgbClr val="333399"/>
                </a:solidFill>
                <a:latin typeface="Arial"/>
              </a:rPr>
            </a:br>
            <a:r>
              <a:rPr lang="en-US" altLang="en-US" sz="2800" b="1" dirty="0">
                <a:solidFill>
                  <a:srgbClr val="333399"/>
                </a:solidFill>
                <a:latin typeface="Arial"/>
              </a:rPr>
              <a:t>The Americas, </a:t>
            </a:r>
            <a:r>
              <a:rPr lang="en-US" altLang="en-US" sz="2800" b="1" dirty="0" smtClean="0">
                <a:solidFill>
                  <a:srgbClr val="333399"/>
                </a:solidFill>
                <a:latin typeface="Arial"/>
              </a:rPr>
              <a:t>2010-2014*</a:t>
            </a:r>
            <a:endParaRPr lang="en-US" altLang="en-US" sz="2800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61950" y="6386377"/>
            <a:ext cx="3449363" cy="36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0" tIns="45680" rIns="91360" bIns="45680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chemeClr val="tx1"/>
                </a:solidFill>
              </a:rPr>
              <a:t>Source: MESS, ISIS and country reports</a:t>
            </a:r>
            <a:r>
              <a:rPr lang="en-US" altLang="en-US" sz="9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altLang="en-US" sz="900" dirty="0" smtClean="0">
                <a:solidFill>
                  <a:schemeClr val="tx1"/>
                </a:solidFill>
              </a:rPr>
              <a:t>* Preliminary data.</a:t>
            </a:r>
            <a:endParaRPr lang="en-US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Revilla, Mr. Fernando (WDC)</cp:lastModifiedBy>
  <cp:revision>7</cp:revision>
  <dcterms:created xsi:type="dcterms:W3CDTF">2014-07-03T18:31:43Z</dcterms:created>
  <dcterms:modified xsi:type="dcterms:W3CDTF">2015-03-16T18:07:25Z</dcterms:modified>
</cp:coreProperties>
</file>