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3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</c:spPr>
          </c:dPt>
          <c:cat>
            <c:strRef>
              <c:f>Sheet1!$A$2:$A$15</c:f>
              <c:strCache>
                <c:ptCount val="14"/>
                <c:pt idx="0">
                  <c:v>COL</c:v>
                </c:pt>
                <c:pt idx="1">
                  <c:v>ECU</c:v>
                </c:pt>
                <c:pt idx="2">
                  <c:v>PER</c:v>
                </c:pt>
                <c:pt idx="3">
                  <c:v>BRA</c:v>
                </c:pt>
                <c:pt idx="4">
                  <c:v>CRI</c:v>
                </c:pt>
                <c:pt idx="5">
                  <c:v>PAN</c:v>
                </c:pt>
                <c:pt idx="6">
                  <c:v>SLV</c:v>
                </c:pt>
                <c:pt idx="7">
                  <c:v>CUB*</c:v>
                </c:pt>
                <c:pt idx="8">
                  <c:v>MEX</c:v>
                </c:pt>
                <c:pt idx="9">
                  <c:v>BMU</c:v>
                </c:pt>
                <c:pt idx="10">
                  <c:v>ARG</c:v>
                </c:pt>
                <c:pt idx="11">
                  <c:v>CHL</c:v>
                </c:pt>
                <c:pt idx="12">
                  <c:v>PRY</c:v>
                </c:pt>
                <c:pt idx="13">
                  <c:v>Regional Total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90</c:v>
                </c:pt>
                <c:pt idx="1">
                  <c:v>70</c:v>
                </c:pt>
                <c:pt idx="2">
                  <c:v>67</c:v>
                </c:pt>
                <c:pt idx="3">
                  <c:v>85</c:v>
                </c:pt>
                <c:pt idx="4">
                  <c:v>80</c:v>
                </c:pt>
                <c:pt idx="5">
                  <c:v>80</c:v>
                </c:pt>
                <c:pt idx="6">
                  <c:v>92</c:v>
                </c:pt>
                <c:pt idx="7">
                  <c:v>100</c:v>
                </c:pt>
                <c:pt idx="8">
                  <c:v>90</c:v>
                </c:pt>
                <c:pt idx="9">
                  <c:v>97</c:v>
                </c:pt>
                <c:pt idx="10">
                  <c:v>84</c:v>
                </c:pt>
                <c:pt idx="11">
                  <c:v>90</c:v>
                </c:pt>
                <c:pt idx="12">
                  <c:v>61</c:v>
                </c:pt>
                <c:pt idx="13">
                  <c:v>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DTP4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3"/>
            <c:invertIfNegative val="0"/>
            <c:bubble3D val="0"/>
            <c:spPr>
              <a:solidFill>
                <a:schemeClr val="accent6"/>
              </a:solidFill>
              <a:ln w="12700">
                <a:solidFill>
                  <a:schemeClr val="tx1"/>
                </a:solidFill>
              </a:ln>
            </c:spPr>
          </c:dPt>
          <c:cat>
            <c:strRef>
              <c:f>Sheet1!$A$2:$A$15</c:f>
              <c:strCache>
                <c:ptCount val="14"/>
                <c:pt idx="0">
                  <c:v>COL</c:v>
                </c:pt>
                <c:pt idx="1">
                  <c:v>ECU</c:v>
                </c:pt>
                <c:pt idx="2">
                  <c:v>PER</c:v>
                </c:pt>
                <c:pt idx="3">
                  <c:v>BRA</c:v>
                </c:pt>
                <c:pt idx="4">
                  <c:v>CRI</c:v>
                </c:pt>
                <c:pt idx="5">
                  <c:v>PAN</c:v>
                </c:pt>
                <c:pt idx="6">
                  <c:v>SLV</c:v>
                </c:pt>
                <c:pt idx="7">
                  <c:v>CUB*</c:v>
                </c:pt>
                <c:pt idx="8">
                  <c:v>MEX</c:v>
                </c:pt>
                <c:pt idx="9">
                  <c:v>BMU</c:v>
                </c:pt>
                <c:pt idx="10">
                  <c:v>ARG</c:v>
                </c:pt>
                <c:pt idx="11">
                  <c:v>CHL</c:v>
                </c:pt>
                <c:pt idx="12">
                  <c:v>PRY</c:v>
                </c:pt>
                <c:pt idx="13">
                  <c:v>Regional Total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88</c:v>
                </c:pt>
                <c:pt idx="1">
                  <c:v>85</c:v>
                </c:pt>
                <c:pt idx="2">
                  <c:v>44</c:v>
                </c:pt>
                <c:pt idx="3">
                  <c:v>89</c:v>
                </c:pt>
                <c:pt idx="4">
                  <c:v>90</c:v>
                </c:pt>
                <c:pt idx="5">
                  <c:v>90</c:v>
                </c:pt>
                <c:pt idx="6">
                  <c:v>94</c:v>
                </c:pt>
                <c:pt idx="7">
                  <c:v>100</c:v>
                </c:pt>
                <c:pt idx="8">
                  <c:v>96</c:v>
                </c:pt>
                <c:pt idx="9">
                  <c:v>92</c:v>
                </c:pt>
                <c:pt idx="10">
                  <c:v>96</c:v>
                </c:pt>
                <c:pt idx="11">
                  <c:v>88</c:v>
                </c:pt>
                <c:pt idx="12">
                  <c:v>64</c:v>
                </c:pt>
                <c:pt idx="13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163284096"/>
        <c:axId val="163286400"/>
      </c:barChart>
      <c:catAx>
        <c:axId val="163284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3286400"/>
        <c:crosses val="autoZero"/>
        <c:auto val="1"/>
        <c:lblAlgn val="ctr"/>
        <c:lblOffset val="100"/>
        <c:noMultiLvlLbl val="0"/>
      </c:catAx>
      <c:valAx>
        <c:axId val="16328640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  <c:crossAx val="163284096"/>
        <c:crosses val="autoZero"/>
        <c:crossBetween val="between"/>
        <c:majorUnit val="20"/>
        <c:minorUnit val="10"/>
      </c:valAx>
    </c:plotArea>
    <c:legend>
      <c:legendPos val="b"/>
      <c:legendEntry>
        <c:idx val="0"/>
        <c:txPr>
          <a:bodyPr/>
          <a:lstStyle/>
          <a:p>
            <a:pPr>
              <a:defRPr sz="1600" baseline="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8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5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4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6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4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4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7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9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MMR2 and DTP4 vaccination coverage</a:t>
            </a:r>
            <a:br>
              <a:rPr lang="en-US" sz="2800" b="1" dirty="0" smtClean="0"/>
            </a:br>
            <a:r>
              <a:rPr lang="en-US" sz="2800" b="1" dirty="0" smtClean="0"/>
              <a:t>Latin America, 2014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172200"/>
            <a:ext cx="586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Country reports through the PAHO-WHO/UNICEF Joint Reporting Forms (JRF), 2015.</a:t>
            </a:r>
          </a:p>
          <a:p>
            <a:r>
              <a:rPr lang="en-US" sz="1200" dirty="0" smtClean="0"/>
              <a:t>* Reported coverage &gt;100%</a:t>
            </a:r>
            <a:endParaRPr lang="en-US" sz="1200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312024"/>
              </p:ext>
            </p:extLst>
          </p:nvPr>
        </p:nvGraphicFramePr>
        <p:xfrm>
          <a:off x="228600" y="1524000"/>
          <a:ext cx="8763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728871" y="1875183"/>
            <a:ext cx="81865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0" y="159818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b="1" dirty="0" smtClean="0"/>
              <a:t>95%</a:t>
            </a:r>
            <a:endParaRPr lang="es-ES_tradnl" sz="1400" b="1" dirty="0"/>
          </a:p>
        </p:txBody>
      </p:sp>
    </p:spTree>
    <p:extLst>
      <p:ext uri="{BB962C8B-B14F-4D97-AF65-F5344CB8AC3E}">
        <p14:creationId xmlns:p14="http://schemas.microsoft.com/office/powerpoint/2010/main" val="26827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28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MMR2 and DTP4 vaccination coverage Latin America,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38</cp:revision>
  <dcterms:created xsi:type="dcterms:W3CDTF">2013-02-11T17:40:51Z</dcterms:created>
  <dcterms:modified xsi:type="dcterms:W3CDTF">2015-08-06T22:03:27Z</dcterms:modified>
</cp:coreProperties>
</file>