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5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15276-3B53-4E40-B5FE-9234D8303F3F}" type="datetimeFigureOut">
              <a:rPr lang="en-US" smtClean="0"/>
              <a:t>10/17/2013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44E1E-5D01-475F-9CB7-BCAD2AB3B5CB}" type="slidenum">
              <a:rPr lang="en-US" smtClean="0"/>
              <a:t>‹#›</a:t>
            </a:fld>
            <a:endParaRPr lang="en-US"/>
          </a:p>
        </p:txBody>
      </p:sp>
    </p:spTree>
    <p:extLst>
      <p:ext uri="{BB962C8B-B14F-4D97-AF65-F5344CB8AC3E}">
        <p14:creationId xmlns:p14="http://schemas.microsoft.com/office/powerpoint/2010/main" val="933421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21B2EA-964B-4FAA-97D5-FB7F0FB91EA1}"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330790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21B2EA-964B-4FAA-97D5-FB7F0FB91EA1}"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22403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21B2EA-964B-4FAA-97D5-FB7F0FB91EA1}"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2044001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21B2EA-964B-4FAA-97D5-FB7F0FB91EA1}"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85103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21B2EA-964B-4FAA-97D5-FB7F0FB91EA1}" type="datetimeFigureOut">
              <a:rPr lang="en-US" smtClean="0"/>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144378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21B2EA-964B-4FAA-97D5-FB7F0FB91EA1}" type="datetimeFigureOut">
              <a:rPr lang="en-US" smtClean="0"/>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348027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21B2EA-964B-4FAA-97D5-FB7F0FB91EA1}" type="datetimeFigureOut">
              <a:rPr lang="en-US" smtClean="0"/>
              <a:t>10/17/2013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279163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21B2EA-964B-4FAA-97D5-FB7F0FB91EA1}" type="datetimeFigureOut">
              <a:rPr lang="en-US" smtClean="0"/>
              <a:t>10/17/2013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102228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1B2EA-964B-4FAA-97D5-FB7F0FB91EA1}" type="datetimeFigureOut">
              <a:rPr lang="en-US" smtClean="0"/>
              <a:t>10/17/2013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313710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21B2EA-964B-4FAA-97D5-FB7F0FB91EA1}" type="datetimeFigureOut">
              <a:rPr lang="en-US" smtClean="0"/>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242683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21B2EA-964B-4FAA-97D5-FB7F0FB91EA1}" type="datetimeFigureOut">
              <a:rPr lang="en-US" smtClean="0"/>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B92D3-3C33-49C7-9F7B-1A8C82D66F6D}" type="slidenum">
              <a:rPr lang="en-US" smtClean="0"/>
              <a:t>‹#›</a:t>
            </a:fld>
            <a:endParaRPr lang="en-US"/>
          </a:p>
        </p:txBody>
      </p:sp>
    </p:spTree>
    <p:extLst>
      <p:ext uri="{BB962C8B-B14F-4D97-AF65-F5344CB8AC3E}">
        <p14:creationId xmlns:p14="http://schemas.microsoft.com/office/powerpoint/2010/main" val="166374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21B2EA-964B-4FAA-97D5-FB7F0FB91EA1}" type="datetimeFigureOut">
              <a:rPr lang="en-US" smtClean="0"/>
              <a:t>10/17/2013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B92D3-3C33-49C7-9F7B-1A8C82D66F6D}" type="slidenum">
              <a:rPr lang="en-US" smtClean="0"/>
              <a:t>‹#›</a:t>
            </a:fld>
            <a:endParaRPr lang="en-US"/>
          </a:p>
        </p:txBody>
      </p:sp>
    </p:spTree>
    <p:extLst>
      <p:ext uri="{BB962C8B-B14F-4D97-AF65-F5344CB8AC3E}">
        <p14:creationId xmlns:p14="http://schemas.microsoft.com/office/powerpoint/2010/main" val="420416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6.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WorldMap"/>
          <p:cNvPicPr>
            <a:picLocks noChangeAspect="1" noChangeArrowheads="1"/>
          </p:cNvPicPr>
          <p:nvPr/>
        </p:nvPicPr>
        <p:blipFill>
          <a:blip r:embed="rId2">
            <a:extLst>
              <a:ext uri="{28A0092B-C50C-407E-A947-70E740481C1C}">
                <a14:useLocalDpi xmlns:a14="http://schemas.microsoft.com/office/drawing/2010/main" val="0"/>
              </a:ext>
            </a:extLst>
          </a:blip>
          <a:srcRect l="15707" t="26485" r="15707" b="30751"/>
          <a:stretch>
            <a:fillRect/>
          </a:stretch>
        </p:blipFill>
        <p:spPr bwMode="auto">
          <a:xfrm>
            <a:off x="88900" y="1235075"/>
            <a:ext cx="8994775" cy="396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Title"/>
          <p:cNvSpPr>
            <a:spLocks noGrp="1"/>
          </p:cNvSpPr>
          <p:nvPr>
            <p:ph type="title"/>
          </p:nvPr>
        </p:nvSpPr>
        <p:spPr>
          <a:xfrm>
            <a:off x="457200" y="-76200"/>
            <a:ext cx="8229600" cy="1143000"/>
          </a:xfrm>
        </p:spPr>
        <p:txBody>
          <a:bodyPr/>
          <a:lstStyle/>
          <a:p>
            <a:pPr eaLnBrk="1" hangingPunct="1"/>
            <a:r>
              <a:rPr lang="en-US" sz="2400" dirty="0" smtClean="0">
                <a:latin typeface="Arial" charset="0"/>
              </a:rPr>
              <a:t>Measles Surveillance System Sensitivity</a:t>
            </a:r>
            <a:br>
              <a:rPr lang="en-US" sz="2400" dirty="0" smtClean="0">
                <a:latin typeface="Arial" charset="0"/>
              </a:rPr>
            </a:br>
            <a:r>
              <a:rPr lang="en-US" sz="2400" dirty="0" smtClean="0">
                <a:latin typeface="Arial" charset="0"/>
              </a:rPr>
              <a:t>Sep 2012 to Aug 2013 (12M period)</a:t>
            </a:r>
          </a:p>
        </p:txBody>
      </p:sp>
      <p:sp>
        <p:nvSpPr>
          <p:cNvPr id="5124" name="SubTitle"/>
          <p:cNvSpPr txBox="1">
            <a:spLocks noChangeArrowheads="1"/>
          </p:cNvSpPr>
          <p:nvPr/>
        </p:nvSpPr>
        <p:spPr bwMode="auto">
          <a:xfrm>
            <a:off x="685800" y="908050"/>
            <a:ext cx="7772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2000">
                <a:latin typeface="Arial" charset="0"/>
              </a:rPr>
              <a:t>reporting rate of discarded cases* per 100'000 population**</a:t>
            </a:r>
          </a:p>
        </p:txBody>
      </p:sp>
      <p:sp>
        <p:nvSpPr>
          <p:cNvPr id="5125" name="DataSource"/>
          <p:cNvSpPr txBox="1">
            <a:spLocks noChangeArrowheads="1"/>
          </p:cNvSpPr>
          <p:nvPr/>
        </p:nvSpPr>
        <p:spPr bwMode="auto">
          <a:xfrm>
            <a:off x="0" y="6510338"/>
            <a:ext cx="2540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900">
                <a:latin typeface="Arial" charset="0"/>
              </a:rPr>
              <a:t>Data source: surveillance DEF file</a:t>
            </a:r>
            <a:endParaRPr lang="en-US" sz="900">
              <a:latin typeface="Arial" charset="0"/>
            </a:endParaRPr>
          </a:p>
        </p:txBody>
      </p:sp>
      <p:sp>
        <p:nvSpPr>
          <p:cNvPr id="5126" name="Timestamp"/>
          <p:cNvSpPr txBox="1">
            <a:spLocks noChangeArrowheads="1"/>
          </p:cNvSpPr>
          <p:nvPr/>
        </p:nvSpPr>
        <p:spPr bwMode="auto">
          <a:xfrm>
            <a:off x="0" y="6653213"/>
            <a:ext cx="2540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Data in HQ as of 8 October 2013</a:t>
            </a:r>
          </a:p>
        </p:txBody>
      </p:sp>
      <p:sp>
        <p:nvSpPr>
          <p:cNvPr id="5127" name="Disclaimer"/>
          <p:cNvSpPr txBox="1">
            <a:spLocks noChangeArrowheads="1"/>
          </p:cNvSpPr>
          <p:nvPr/>
        </p:nvSpPr>
        <p:spPr bwMode="auto">
          <a:xfrm>
            <a:off x="5772150" y="6240463"/>
            <a:ext cx="3048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600">
                <a:latin typeface="Times New Roman" pitchFamily="18" charset="0"/>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©WHO 2013. All rights reserved.</a:t>
            </a:r>
          </a:p>
        </p:txBody>
      </p:sp>
      <p:pic>
        <p:nvPicPr>
          <p:cNvPr id="5128" name="WHOlogo"/>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8780463" y="6381750"/>
            <a:ext cx="3302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0" y="4787900"/>
            <a:ext cx="1211263"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0" name="Footnote"/>
          <p:cNvSpPr txBox="1">
            <a:spLocks noChangeArrowheads="1"/>
          </p:cNvSpPr>
          <p:nvPr/>
        </p:nvSpPr>
        <p:spPr bwMode="auto">
          <a:xfrm>
            <a:off x="0" y="5432425"/>
            <a:ext cx="35401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800">
                <a:latin typeface="Arial" charset="0"/>
              </a:rPr>
              <a:t>Target: at least 2 discarded cases per 100'000 population by country in last 12 month period.
</a:t>
            </a:r>
          </a:p>
          <a:p>
            <a:pPr eaLnBrk="1" hangingPunct="1"/>
            <a:r>
              <a:rPr lang="en-US" sz="800">
                <a:latin typeface="Arial" charset="0"/>
              </a:rPr>
              <a:t>*discarded cases are suspected measles cases which have been investigated and discarded as non-measles cases using laboratory testing and/or epidemiological-linkage.
</a:t>
            </a:r>
          </a:p>
          <a:p>
            <a:pPr eaLnBrk="1" hangingPunct="1"/>
            <a:r>
              <a:rPr lang="en-US" sz="800">
                <a:latin typeface="Arial" charset="0"/>
              </a:rPr>
              <a:t>** World population prospects, 2012 revision.</a:t>
            </a:r>
          </a:p>
        </p:txBody>
      </p:sp>
      <p:sp>
        <p:nvSpPr>
          <p:cNvPr id="25" name="rect_legend"/>
          <p:cNvSpPr/>
          <p:nvPr/>
        </p:nvSpPr>
        <p:spPr>
          <a:xfrm>
            <a:off x="3708400" y="4748213"/>
            <a:ext cx="2500313" cy="1339850"/>
          </a:xfrm>
          <a:prstGeom prst="rect">
            <a:avLst/>
          </a:prstGeom>
          <a:noFill/>
          <a:ln w="6350" cap="flat" cmpd="sng" algn="ctr">
            <a:solidFill>
              <a:srgbClr val="000000"/>
            </a:solidFill>
            <a:prstDash val="solid"/>
          </a:ln>
          <a:effectLst/>
          <a:extLst>
            <a:ext uri="{909E8E84-426E-40DD-AFC4-6F175D3DCCD1}">
              <a14:hiddenFill xmlns:a14="http://schemas.microsoft.com/office/drawing/2010/main">
                <a:solidFill>
                  <a:srgbClr val="0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6" name="rect_green"/>
          <p:cNvSpPr/>
          <p:nvPr/>
        </p:nvSpPr>
        <p:spPr>
          <a:xfrm>
            <a:off x="3794125" y="4816475"/>
            <a:ext cx="508000" cy="139700"/>
          </a:xfrm>
          <a:prstGeom prst="rect">
            <a:avLst/>
          </a:prstGeom>
          <a:solidFill>
            <a:srgbClr val="0080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133" name="text_green"/>
          <p:cNvSpPr txBox="1">
            <a:spLocks noChangeArrowheads="1"/>
          </p:cNvSpPr>
          <p:nvPr/>
        </p:nvSpPr>
        <p:spPr bwMode="auto">
          <a:xfrm>
            <a:off x="4340225" y="4778375"/>
            <a:ext cx="8477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≥2</a:t>
            </a:r>
          </a:p>
        </p:txBody>
      </p:sp>
      <p:sp>
        <p:nvSpPr>
          <p:cNvPr id="5134" name="legend_green"/>
          <p:cNvSpPr txBox="1">
            <a:spLocks noChangeArrowheads="1"/>
          </p:cNvSpPr>
          <p:nvPr/>
        </p:nvSpPr>
        <p:spPr bwMode="auto">
          <a:xfrm>
            <a:off x="4838700" y="4778375"/>
            <a:ext cx="18097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(57 countries or 29%)</a:t>
            </a:r>
          </a:p>
        </p:txBody>
      </p:sp>
      <p:sp>
        <p:nvSpPr>
          <p:cNvPr id="29" name="rect_yellow"/>
          <p:cNvSpPr/>
          <p:nvPr/>
        </p:nvSpPr>
        <p:spPr>
          <a:xfrm>
            <a:off x="3794125" y="5006975"/>
            <a:ext cx="508000" cy="139700"/>
          </a:xfrm>
          <a:prstGeom prst="rect">
            <a:avLst/>
          </a:prstGeom>
          <a:solidFill>
            <a:srgbClr val="FFFF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136" name="text_yellow"/>
          <p:cNvSpPr txBox="1">
            <a:spLocks noChangeArrowheads="1"/>
          </p:cNvSpPr>
          <p:nvPr/>
        </p:nvSpPr>
        <p:spPr bwMode="auto">
          <a:xfrm>
            <a:off x="4340225" y="4968875"/>
            <a:ext cx="8477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&gt;1 - &lt;2</a:t>
            </a:r>
          </a:p>
        </p:txBody>
      </p:sp>
      <p:sp>
        <p:nvSpPr>
          <p:cNvPr id="5137" name="legend_yellow"/>
          <p:cNvSpPr txBox="1">
            <a:spLocks noChangeArrowheads="1"/>
          </p:cNvSpPr>
          <p:nvPr/>
        </p:nvSpPr>
        <p:spPr bwMode="auto">
          <a:xfrm>
            <a:off x="4838700" y="4968875"/>
            <a:ext cx="18097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(20 countries or 10%)</a:t>
            </a:r>
          </a:p>
        </p:txBody>
      </p:sp>
      <p:sp>
        <p:nvSpPr>
          <p:cNvPr id="32" name="rect_red"/>
          <p:cNvSpPr/>
          <p:nvPr/>
        </p:nvSpPr>
        <p:spPr>
          <a:xfrm>
            <a:off x="3794125" y="5197475"/>
            <a:ext cx="508000" cy="139700"/>
          </a:xfrm>
          <a:prstGeom prst="rect">
            <a:avLst/>
          </a:prstGeom>
          <a:solidFill>
            <a:srgbClr val="FF00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139" name="text_red"/>
          <p:cNvSpPr txBox="1">
            <a:spLocks noChangeArrowheads="1"/>
          </p:cNvSpPr>
          <p:nvPr/>
        </p:nvSpPr>
        <p:spPr bwMode="auto">
          <a:xfrm>
            <a:off x="4340225" y="5159375"/>
            <a:ext cx="8477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≤1</a:t>
            </a:r>
          </a:p>
        </p:txBody>
      </p:sp>
      <p:sp>
        <p:nvSpPr>
          <p:cNvPr id="5140" name="legend_red"/>
          <p:cNvSpPr txBox="1">
            <a:spLocks noChangeArrowheads="1"/>
          </p:cNvSpPr>
          <p:nvPr/>
        </p:nvSpPr>
        <p:spPr bwMode="auto">
          <a:xfrm>
            <a:off x="4838700" y="5159375"/>
            <a:ext cx="18097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(51 countries or 26%)</a:t>
            </a:r>
          </a:p>
        </p:txBody>
      </p:sp>
      <p:sp>
        <p:nvSpPr>
          <p:cNvPr id="35" name="rect_grey"/>
          <p:cNvSpPr/>
          <p:nvPr/>
        </p:nvSpPr>
        <p:spPr>
          <a:xfrm>
            <a:off x="3794125" y="5387975"/>
            <a:ext cx="508000" cy="139700"/>
          </a:xfrm>
          <a:prstGeom prst="rect">
            <a:avLst/>
          </a:prstGeom>
          <a:solidFill>
            <a:srgbClr val="B2B2B2"/>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142" name="text_grey"/>
          <p:cNvSpPr txBox="1">
            <a:spLocks noChangeArrowheads="1"/>
          </p:cNvSpPr>
          <p:nvPr/>
        </p:nvSpPr>
        <p:spPr bwMode="auto">
          <a:xfrm>
            <a:off x="4340225" y="5349875"/>
            <a:ext cx="1868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No case based surveillance or No or insufficient data reported</a:t>
            </a:r>
          </a:p>
        </p:txBody>
      </p:sp>
      <p:sp>
        <p:nvSpPr>
          <p:cNvPr id="5143" name="legend_grey"/>
          <p:cNvSpPr txBox="1">
            <a:spLocks noChangeArrowheads="1"/>
          </p:cNvSpPr>
          <p:nvPr/>
        </p:nvSpPr>
        <p:spPr bwMode="auto">
          <a:xfrm>
            <a:off x="4475163" y="5627688"/>
            <a:ext cx="18097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(18 countries or 9%)</a:t>
            </a:r>
          </a:p>
        </p:txBody>
      </p:sp>
      <p:sp>
        <p:nvSpPr>
          <p:cNvPr id="5144" name="text_grey"/>
          <p:cNvSpPr txBox="1">
            <a:spLocks noChangeArrowheads="1"/>
          </p:cNvSpPr>
          <p:nvPr/>
        </p:nvSpPr>
        <p:spPr bwMode="auto">
          <a:xfrm>
            <a:off x="4395788" y="5834063"/>
            <a:ext cx="18129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900">
                <a:latin typeface="Arial" charset="0"/>
              </a:rPr>
              <a:t>Not applicable</a:t>
            </a:r>
          </a:p>
        </p:txBody>
      </p:sp>
      <p:sp>
        <p:nvSpPr>
          <p:cNvPr id="5145" name="rect_grey"/>
          <p:cNvSpPr>
            <a:spLocks noChangeArrowheads="1"/>
          </p:cNvSpPr>
          <p:nvPr/>
        </p:nvSpPr>
        <p:spPr bwMode="auto">
          <a:xfrm>
            <a:off x="3794125" y="5880100"/>
            <a:ext cx="501650" cy="142875"/>
          </a:xfrm>
          <a:prstGeom prst="rect">
            <a:avLst/>
          </a:prstGeom>
          <a:solidFill>
            <a:srgbClr val="828282"/>
          </a:solidFill>
          <a:ln w="6350">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2389561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174</Words>
  <Application>Microsoft Office PowerPoint</Application>
  <PresentationFormat>On-screen Show (4:3)</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Measles Surveillance System Sensitivity Sep 2012 to Aug 2013 (12M period)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Measles Surveillance System Sensitivity Sep 2012 to Aug 2013 (12M period)</dc:title>
  <dc:creator>Pacis, Ms. Carmelita Lucia (WDC)</dc:creator>
  <cp:lastModifiedBy>Pacis, Ms. Carmelita Lucia (WDC)</cp:lastModifiedBy>
  <cp:revision>8</cp:revision>
  <dcterms:created xsi:type="dcterms:W3CDTF">2013-10-17T19:03:13Z</dcterms:created>
  <dcterms:modified xsi:type="dcterms:W3CDTF">2013-10-17T20:36:30Z</dcterms:modified>
</cp:coreProperties>
</file>