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085326139788084E-2"/>
          <c:y val="9.6067237989373219E-3"/>
          <c:w val="0.92703424224749686"/>
          <c:h val="0.925755910168055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MMR1-2015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3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4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5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6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7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0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38"/>
            <c:invertIfNegative val="0"/>
            <c:bubble3D val="0"/>
          </c:dPt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Sheet1!$A$2:$A$44</c:f>
              <c:strCache>
                <c:ptCount val="43"/>
                <c:pt idx="0">
                  <c:v>HTI</c:v>
                </c:pt>
                <c:pt idx="1">
                  <c:v>PRY</c:v>
                </c:pt>
                <c:pt idx="2">
                  <c:v>CYM</c:v>
                </c:pt>
                <c:pt idx="3">
                  <c:v>ECU</c:v>
                </c:pt>
                <c:pt idx="4">
                  <c:v>BMU</c:v>
                </c:pt>
                <c:pt idx="5">
                  <c:v>ARG</c:v>
                </c:pt>
                <c:pt idx="6">
                  <c:v>TTO</c:v>
                </c:pt>
                <c:pt idx="7">
                  <c:v>DOM</c:v>
                </c:pt>
                <c:pt idx="8">
                  <c:v>CAN</c:v>
                </c:pt>
                <c:pt idx="9">
                  <c:v>JAM</c:v>
                </c:pt>
                <c:pt idx="10">
                  <c:v>USA</c:v>
                </c:pt>
                <c:pt idx="11">
                  <c:v>VEN</c:v>
                </c:pt>
                <c:pt idx="12">
                  <c:v>ABW</c:v>
                </c:pt>
                <c:pt idx="13">
                  <c:v>PER</c:v>
                </c:pt>
                <c:pt idx="14">
                  <c:v>CRI</c:v>
                </c:pt>
                <c:pt idx="15">
                  <c:v>BHS</c:v>
                </c:pt>
                <c:pt idx="16">
                  <c:v>COL</c:v>
                </c:pt>
                <c:pt idx="17">
                  <c:v>SUR</c:v>
                </c:pt>
                <c:pt idx="18">
                  <c:v>TCA</c:v>
                </c:pt>
                <c:pt idx="19">
                  <c:v>BOL</c:v>
                </c:pt>
                <c:pt idx="20">
                  <c:v>SLV</c:v>
                </c:pt>
                <c:pt idx="21">
                  <c:v>KNA</c:v>
                </c:pt>
                <c:pt idx="22">
                  <c:v>URY</c:v>
                </c:pt>
                <c:pt idx="23">
                  <c:v>BRA</c:v>
                </c:pt>
                <c:pt idx="24">
                  <c:v>BRB</c:v>
                </c:pt>
                <c:pt idx="25">
                  <c:v>CHL</c:v>
                </c:pt>
                <c:pt idx="26">
                  <c:v>BLZ</c:v>
                </c:pt>
                <c:pt idx="27">
                  <c:v>DMA</c:v>
                </c:pt>
                <c:pt idx="28">
                  <c:v>LCA</c:v>
                </c:pt>
                <c:pt idx="29">
                  <c:v>AIA</c:v>
                </c:pt>
                <c:pt idx="30">
                  <c:v>SXM</c:v>
                </c:pt>
                <c:pt idx="31">
                  <c:v>HND</c:v>
                </c:pt>
                <c:pt idx="32">
                  <c:v>GRD</c:v>
                </c:pt>
                <c:pt idx="33">
                  <c:v>GTM</c:v>
                </c:pt>
                <c:pt idx="34">
                  <c:v>ATG</c:v>
                </c:pt>
                <c:pt idx="35">
                  <c:v>CUB</c:v>
                </c:pt>
                <c:pt idx="36">
                  <c:v>GUY</c:v>
                </c:pt>
                <c:pt idx="37">
                  <c:v>MEX</c:v>
                </c:pt>
                <c:pt idx="38">
                  <c:v>MSR</c:v>
                </c:pt>
                <c:pt idx="39">
                  <c:v>NIC</c:v>
                </c:pt>
                <c:pt idx="40">
                  <c:v>PAN</c:v>
                </c:pt>
                <c:pt idx="41">
                  <c:v>VCT</c:v>
                </c:pt>
                <c:pt idx="42">
                  <c:v>VGB</c:v>
                </c:pt>
              </c:strCache>
            </c:strRef>
          </c:cat>
          <c:val>
            <c:numRef>
              <c:f>Sheet1!$B$2:$B$44</c:f>
              <c:numCache>
                <c:formatCode>#,##0</c:formatCode>
                <c:ptCount val="43"/>
                <c:pt idx="0">
                  <c:v>64</c:v>
                </c:pt>
                <c:pt idx="1">
                  <c:v>66</c:v>
                </c:pt>
                <c:pt idx="2">
                  <c:v>80.724450194049197</c:v>
                </c:pt>
                <c:pt idx="3">
                  <c:v>83.579330327251995</c:v>
                </c:pt>
                <c:pt idx="4">
                  <c:v>88.977635782747598</c:v>
                </c:pt>
                <c:pt idx="5">
                  <c:v>89</c:v>
                </c:pt>
                <c:pt idx="6">
                  <c:v>89.044959666046097</c:v>
                </c:pt>
                <c:pt idx="7">
                  <c:v>89.8290435596804</c:v>
                </c:pt>
                <c:pt idx="8">
                  <c:v>90</c:v>
                </c:pt>
                <c:pt idx="9">
                  <c:v>91</c:v>
                </c:pt>
                <c:pt idx="10">
                  <c:v>92</c:v>
                </c:pt>
                <c:pt idx="11">
                  <c:v>92</c:v>
                </c:pt>
                <c:pt idx="12">
                  <c:v>92</c:v>
                </c:pt>
                <c:pt idx="13">
                  <c:v>92</c:v>
                </c:pt>
                <c:pt idx="14">
                  <c:v>93</c:v>
                </c:pt>
                <c:pt idx="15">
                  <c:v>94</c:v>
                </c:pt>
                <c:pt idx="16">
                  <c:v>94</c:v>
                </c:pt>
                <c:pt idx="17">
                  <c:v>94</c:v>
                </c:pt>
                <c:pt idx="18">
                  <c:v>95</c:v>
                </c:pt>
                <c:pt idx="19">
                  <c:v>95</c:v>
                </c:pt>
                <c:pt idx="20">
                  <c:v>95</c:v>
                </c:pt>
                <c:pt idx="21">
                  <c:v>95</c:v>
                </c:pt>
                <c:pt idx="22">
                  <c:v>95</c:v>
                </c:pt>
                <c:pt idx="23">
                  <c:v>96.072569706727194</c:v>
                </c:pt>
                <c:pt idx="24">
                  <c:v>96.221837088388199</c:v>
                </c:pt>
                <c:pt idx="25">
                  <c:v>96.398468984791094</c:v>
                </c:pt>
                <c:pt idx="26">
                  <c:v>96.408878835006405</c:v>
                </c:pt>
                <c:pt idx="27">
                  <c:v>96.478873239436595</c:v>
                </c:pt>
                <c:pt idx="28">
                  <c:v>96.521739130434796</c:v>
                </c:pt>
                <c:pt idx="29">
                  <c:v>96.913580246913597</c:v>
                </c:pt>
                <c:pt idx="30">
                  <c:v>97.514340344168303</c:v>
                </c:pt>
                <c:pt idx="31">
                  <c:v>98</c:v>
                </c:pt>
                <c:pt idx="32">
                  <c:v>99</c:v>
                </c:pt>
                <c:pt idx="33">
                  <c:v>99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axId val="116435456"/>
        <c:axId val="98312192"/>
      </c:barChart>
      <c:catAx>
        <c:axId val="1164354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98312192"/>
        <c:crosses val="autoZero"/>
        <c:auto val="1"/>
        <c:lblAlgn val="ctr"/>
        <c:lblOffset val="100"/>
        <c:noMultiLvlLbl val="0"/>
      </c:catAx>
      <c:valAx>
        <c:axId val="98312192"/>
        <c:scaling>
          <c:orientation val="minMax"/>
          <c:max val="1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16435456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7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3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8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1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1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6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9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2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DDAA8-9DCB-4170-A611-80E8C6A4FAEE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8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095727"/>
              </p:ext>
            </p:extLst>
          </p:nvPr>
        </p:nvGraphicFramePr>
        <p:xfrm>
          <a:off x="457200" y="750194"/>
          <a:ext cx="8229600" cy="5497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8060009" y="685801"/>
            <a:ext cx="0" cy="5505100"/>
          </a:xfrm>
          <a:prstGeom prst="line">
            <a:avLst/>
          </a:prstGeom>
          <a:ln w="1905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2"/>
          <p:cNvSpPr txBox="1"/>
          <p:nvPr/>
        </p:nvSpPr>
        <p:spPr>
          <a:xfrm>
            <a:off x="7796601" y="6190901"/>
            <a:ext cx="508710" cy="2608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/>
              <a:t>95%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-6036" y="33196"/>
            <a:ext cx="9144000" cy="725879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Cobertura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vacunación</a:t>
            </a:r>
            <a:r>
              <a:rPr lang="en-US" sz="2400" b="1" dirty="0" smtClean="0"/>
              <a:t> de la </a:t>
            </a:r>
            <a:r>
              <a:rPr lang="en-US" sz="2400" b="1" dirty="0" err="1" smtClean="0"/>
              <a:t>vacuna</a:t>
            </a:r>
            <a:r>
              <a:rPr lang="en-US" sz="2400" b="1" dirty="0" smtClean="0"/>
              <a:t> SRP1 </a:t>
            </a:r>
            <a:r>
              <a:rPr lang="en-US" sz="2400" b="1" dirty="0" err="1" smtClean="0"/>
              <a:t>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niños</a:t>
            </a:r>
            <a:r>
              <a:rPr lang="en-US" sz="2400" b="1" dirty="0" smtClean="0"/>
              <a:t> de</a:t>
            </a:r>
            <a:br>
              <a:rPr lang="en-US" sz="2400" b="1" dirty="0" smtClean="0"/>
            </a:br>
            <a:r>
              <a:rPr lang="en-US" sz="2400" b="1" dirty="0" smtClean="0"/>
              <a:t>1 </a:t>
            </a:r>
            <a:r>
              <a:rPr lang="en-US" sz="2400" b="1" dirty="0" err="1" smtClean="0"/>
              <a:t>año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edad</a:t>
            </a:r>
            <a:r>
              <a:rPr lang="en-US" sz="2400" b="1" dirty="0" smtClean="0"/>
              <a:t>, Las </a:t>
            </a:r>
            <a:r>
              <a:rPr lang="en-US" sz="2400" b="1" dirty="0" err="1" smtClean="0"/>
              <a:t>América</a:t>
            </a:r>
            <a:r>
              <a:rPr lang="en-US" sz="2400" b="1" dirty="0" smtClean="0"/>
              <a:t>, 2015</a:t>
            </a:r>
            <a:endParaRPr lang="en-US" sz="24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 rot="10800000" flipV="1">
            <a:off x="2971801" y="6131500"/>
            <a:ext cx="3489325" cy="261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100" dirty="0" err="1" smtClean="0"/>
              <a:t>Cobertura</a:t>
            </a:r>
            <a:r>
              <a:rPr lang="en-US" sz="1100" dirty="0" smtClean="0"/>
              <a:t> SRP1 (%)</a:t>
            </a:r>
            <a:endParaRPr lang="en-US" sz="11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09314" y="6477000"/>
            <a:ext cx="7331075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PE" sz="1050" i="1" dirty="0" smtClean="0"/>
              <a:t>Fuente: Reporte de país a través de las tablas conjuntas OPS-OMS/UNICEF (JRF)</a:t>
            </a:r>
            <a:r>
              <a:rPr lang="es-PE" sz="1050" dirty="0" smtClean="0"/>
              <a:t>, 2016.</a:t>
            </a:r>
            <a:endParaRPr lang="es-PE" sz="1050" dirty="0"/>
          </a:p>
        </p:txBody>
      </p:sp>
    </p:spTree>
    <p:extLst>
      <p:ext uri="{BB962C8B-B14F-4D97-AF65-F5344CB8AC3E}">
        <p14:creationId xmlns:p14="http://schemas.microsoft.com/office/powerpoint/2010/main" val="33498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Cobertura de vacunación de la vacuna SRP1 en niños de 1 año de edad, Las América,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of municipalities with MMR1 vaccination coverage ≥95% in children 1 year of age, Latin America, 2014</dc:title>
  <dc:creator>Pacis, Ms. Carmelita Lucia (WDC)</dc:creator>
  <cp:lastModifiedBy>Pacis, Ms. Carmelita Lucia (WDC)</cp:lastModifiedBy>
  <cp:revision>17</cp:revision>
  <cp:lastPrinted>2015-11-06T19:37:46Z</cp:lastPrinted>
  <dcterms:created xsi:type="dcterms:W3CDTF">2015-11-04T23:19:39Z</dcterms:created>
  <dcterms:modified xsi:type="dcterms:W3CDTF">2016-11-23T17:50:15Z</dcterms:modified>
</cp:coreProperties>
</file>