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95" t="7777" r="33644" b="9291"/>
          <a:stretch/>
        </p:blipFill>
        <p:spPr>
          <a:xfrm>
            <a:off x="423884" y="904627"/>
            <a:ext cx="5319993" cy="5434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6" t="19115" r="20487" b="5329"/>
          <a:stretch/>
        </p:blipFill>
        <p:spPr>
          <a:xfrm>
            <a:off x="5503817" y="1200819"/>
            <a:ext cx="3485185" cy="23533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Line 9"/>
          <p:cNvSpPr>
            <a:spLocks noChangeShapeType="1"/>
          </p:cNvSpPr>
          <p:nvPr/>
        </p:nvSpPr>
        <p:spPr bwMode="auto">
          <a:xfrm flipH="1">
            <a:off x="3330801" y="3896174"/>
            <a:ext cx="683259" cy="2221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flipV="1">
            <a:off x="3781586" y="1199939"/>
            <a:ext cx="1722230" cy="21150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1"/>
          <p:cNvSpPr>
            <a:spLocks noChangeShapeType="1"/>
          </p:cNvSpPr>
          <p:nvPr/>
        </p:nvSpPr>
        <p:spPr bwMode="auto">
          <a:xfrm flipV="1">
            <a:off x="4626244" y="3554163"/>
            <a:ext cx="877572" cy="218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H="1">
            <a:off x="745841" y="3469969"/>
            <a:ext cx="2857513" cy="7225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745842" y="107122"/>
            <a:ext cx="75039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b="1" dirty="0"/>
              <a:t>Reported </a:t>
            </a:r>
            <a:r>
              <a:rPr lang="en-US" sz="2400" b="1" dirty="0" smtClean="0"/>
              <a:t>MMR1 </a:t>
            </a:r>
            <a:r>
              <a:rPr lang="en-US" sz="2400" b="1" dirty="0"/>
              <a:t>coverage in </a:t>
            </a:r>
            <a:r>
              <a:rPr lang="en-US" sz="2400" b="1" dirty="0" smtClean="0"/>
              <a:t>children aged </a:t>
            </a:r>
            <a:r>
              <a:rPr lang="en-US" sz="2400" b="1" dirty="0"/>
              <a:t>1 year*</a:t>
            </a:r>
          </a:p>
          <a:p>
            <a:pPr algn="ctr"/>
            <a:r>
              <a:rPr lang="en-US" sz="2400" b="1" dirty="0" smtClean="0"/>
              <a:t>Region of the Americas, 2015</a:t>
            </a:r>
            <a:endParaRPr lang="en-US" sz="2400" b="1" dirty="0"/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725964" y="6330980"/>
            <a:ext cx="56220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/>
              <a:t>* </a:t>
            </a:r>
            <a:r>
              <a:rPr lang="en-US" sz="1000" dirty="0" smtClean="0"/>
              <a:t>In Haiti, measles </a:t>
            </a:r>
            <a:r>
              <a:rPr lang="en-US" sz="1000" dirty="0"/>
              <a:t>coverage in children </a:t>
            </a:r>
            <a:r>
              <a:rPr lang="en-US" sz="1000" dirty="0" smtClean="0"/>
              <a:t>&lt;1 year of age.</a:t>
            </a:r>
            <a:endParaRPr lang="en-US" sz="1000" dirty="0"/>
          </a:p>
          <a:p>
            <a:r>
              <a:rPr lang="en-US" sz="1000" dirty="0"/>
              <a:t>Source: </a:t>
            </a:r>
            <a:r>
              <a:rPr lang="en-US" sz="1000" dirty="0" smtClean="0"/>
              <a:t>Country reports through the PAHO-WHO/UNICEF </a:t>
            </a:r>
            <a:r>
              <a:rPr lang="en-US" sz="1000" dirty="0"/>
              <a:t>Joint Reporting Forms </a:t>
            </a:r>
            <a:r>
              <a:rPr lang="en-US" sz="1000" dirty="0" smtClean="0"/>
              <a:t>(JRF), 2016.</a:t>
            </a:r>
            <a:endParaRPr lang="en-US" sz="1000" dirty="0"/>
          </a:p>
        </p:txBody>
      </p: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6394452" y="4505325"/>
            <a:ext cx="1462088" cy="1250950"/>
            <a:chOff x="4028" y="2838"/>
            <a:chExt cx="921" cy="788"/>
          </a:xfrm>
        </p:grpSpPr>
        <p:sp>
          <p:nvSpPr>
            <p:cNvPr id="47" name="Rectangle 14" descr="Dark upward diagonal"/>
            <p:cNvSpPr>
              <a:spLocks noChangeArrowheads="1"/>
            </p:cNvSpPr>
            <p:nvPr/>
          </p:nvSpPr>
          <p:spPr bwMode="auto">
            <a:xfrm>
              <a:off x="4086" y="3033"/>
              <a:ext cx="99" cy="9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15"/>
            <p:cNvSpPr>
              <a:spLocks noChangeArrowheads="1"/>
            </p:cNvSpPr>
            <p:nvPr/>
          </p:nvSpPr>
          <p:spPr bwMode="auto">
            <a:xfrm>
              <a:off x="4086" y="3151"/>
              <a:ext cx="99" cy="9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4086" y="3270"/>
              <a:ext cx="99" cy="90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4086" y="3388"/>
              <a:ext cx="99" cy="9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Rectangle 18"/>
            <p:cNvSpPr>
              <a:spLocks noChangeArrowheads="1"/>
            </p:cNvSpPr>
            <p:nvPr/>
          </p:nvSpPr>
          <p:spPr bwMode="auto">
            <a:xfrm>
              <a:off x="4086" y="3507"/>
              <a:ext cx="99" cy="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Text Box 19"/>
            <p:cNvSpPr txBox="1">
              <a:spLocks noChangeArrowheads="1"/>
            </p:cNvSpPr>
            <p:nvPr/>
          </p:nvSpPr>
          <p:spPr bwMode="auto">
            <a:xfrm>
              <a:off x="4190" y="3007"/>
              <a:ext cx="759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 dirty="0" smtClean="0"/>
                <a:t>Data not available</a:t>
              </a:r>
              <a:endParaRPr lang="en-US" sz="1000" dirty="0"/>
            </a:p>
          </p:txBody>
        </p:sp>
        <p:sp>
          <p:nvSpPr>
            <p:cNvPr id="53" name="Text Box 20"/>
            <p:cNvSpPr txBox="1">
              <a:spLocks noChangeArrowheads="1"/>
            </p:cNvSpPr>
            <p:nvPr/>
          </p:nvSpPr>
          <p:spPr bwMode="auto">
            <a:xfrm>
              <a:off x="4190" y="3240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80-89%</a:t>
              </a:r>
            </a:p>
          </p:txBody>
        </p:sp>
        <p:sp>
          <p:nvSpPr>
            <p:cNvPr id="54" name="Text Box 21"/>
            <p:cNvSpPr txBox="1">
              <a:spLocks noChangeArrowheads="1"/>
            </p:cNvSpPr>
            <p:nvPr/>
          </p:nvSpPr>
          <p:spPr bwMode="auto">
            <a:xfrm>
              <a:off x="4190" y="3124"/>
              <a:ext cx="32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&lt;80%</a:t>
              </a:r>
            </a:p>
          </p:txBody>
        </p:sp>
        <p:sp>
          <p:nvSpPr>
            <p:cNvPr id="55" name="Text Box 22"/>
            <p:cNvSpPr txBox="1">
              <a:spLocks noChangeArrowheads="1"/>
            </p:cNvSpPr>
            <p:nvPr/>
          </p:nvSpPr>
          <p:spPr bwMode="auto">
            <a:xfrm>
              <a:off x="4190" y="3356"/>
              <a:ext cx="3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/>
                <a:t>90-94%</a:t>
              </a:r>
            </a:p>
          </p:txBody>
        </p:sp>
        <p:sp>
          <p:nvSpPr>
            <p:cNvPr id="56" name="Text Box 23"/>
            <p:cNvSpPr txBox="1">
              <a:spLocks noChangeArrowheads="1"/>
            </p:cNvSpPr>
            <p:nvPr/>
          </p:nvSpPr>
          <p:spPr bwMode="auto">
            <a:xfrm>
              <a:off x="4190" y="3472"/>
              <a:ext cx="31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000">
                  <a:cs typeface="Arial" charset="0"/>
                </a:rPr>
                <a:t>≥95</a:t>
              </a:r>
              <a:r>
                <a:rPr lang="en-US" sz="1000"/>
                <a:t>%</a:t>
              </a:r>
            </a:p>
          </p:txBody>
        </p:sp>
        <p:sp>
          <p:nvSpPr>
            <p:cNvPr id="57" name="Text Box 25"/>
            <p:cNvSpPr txBox="1">
              <a:spLocks noChangeArrowheads="1"/>
            </p:cNvSpPr>
            <p:nvPr/>
          </p:nvSpPr>
          <p:spPr bwMode="auto">
            <a:xfrm>
              <a:off x="4028" y="2838"/>
              <a:ext cx="43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u="sng"/>
                <a:t>Legend</a:t>
              </a: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1" t="22357" r="35109" b="25758"/>
          <a:stretch/>
        </p:blipFill>
        <p:spPr>
          <a:xfrm>
            <a:off x="745842" y="4192543"/>
            <a:ext cx="2584961" cy="197253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63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58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28</cp:revision>
  <dcterms:created xsi:type="dcterms:W3CDTF">2008-07-10T18:15:04Z</dcterms:created>
  <dcterms:modified xsi:type="dcterms:W3CDTF">2016-07-29T14:00:28Z</dcterms:modified>
</cp:coreProperties>
</file>