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Sheet1!$A$2:$A$28</c:f>
              <c:strCache>
                <c:ptCount val="24"/>
                <c:pt idx="0">
                  <c:v>CUB*</c:v>
                </c:pt>
                <c:pt idx="1">
                  <c:v>MEX*</c:v>
                </c:pt>
                <c:pt idx="2">
                  <c:v>PRY*</c:v>
                </c:pt>
                <c:pt idx="3">
                  <c:v>COL*</c:v>
                </c:pt>
                <c:pt idx="4">
                  <c:v>HND*</c:v>
                </c:pt>
                <c:pt idx="5">
                  <c:v>CHL</c:v>
                </c:pt>
                <c:pt idx="6">
                  <c:v>CAR</c:v>
                </c:pt>
                <c:pt idx="7">
                  <c:v>SLV</c:v>
                </c:pt>
                <c:pt idx="8">
                  <c:v>BRA</c:v>
                </c:pt>
                <c:pt idx="9">
                  <c:v>NIC</c:v>
                </c:pt>
                <c:pt idx="10">
                  <c:v>PAN</c:v>
                </c:pt>
                <c:pt idx="11">
                  <c:v>PER</c:v>
                </c:pt>
                <c:pt idx="12">
                  <c:v>ECU</c:v>
                </c:pt>
                <c:pt idx="13">
                  <c:v>VEN</c:v>
                </c:pt>
                <c:pt idx="14">
                  <c:v>HTI</c:v>
                </c:pt>
                <c:pt idx="15">
                  <c:v>GTM</c:v>
                </c:pt>
                <c:pt idx="16">
                  <c:v>CRI</c:v>
                </c:pt>
                <c:pt idx="17">
                  <c:v>ARG</c:v>
                </c:pt>
                <c:pt idx="18">
                  <c:v>BOL</c:v>
                </c:pt>
                <c:pt idx="19">
                  <c:v>GUF</c:v>
                </c:pt>
                <c:pt idx="20">
                  <c:v>DOM</c:v>
                </c:pt>
                <c:pt idx="21">
                  <c:v>GLP</c:v>
                </c:pt>
                <c:pt idx="22">
                  <c:v>URY</c:v>
                </c:pt>
                <c:pt idx="23">
                  <c:v>MTQ</c:v>
                </c:pt>
              </c:strCache>
            </c:strRef>
          </c:cat>
          <c:val>
            <c:numRef>
              <c:f>Sheet1!$B$2:$B$28</c:f>
              <c:numCache>
                <c:formatCode>[$-10409]0.0;\(0.0\)</c:formatCode>
                <c:ptCount val="24"/>
                <c:pt idx="0">
                  <c:v>12.4</c:v>
                </c:pt>
                <c:pt idx="1">
                  <c:v>8.1999999999999993</c:v>
                </c:pt>
                <c:pt idx="2">
                  <c:v>7.9</c:v>
                </c:pt>
                <c:pt idx="3">
                  <c:v>4.5</c:v>
                </c:pt>
                <c:pt idx="4">
                  <c:v>4.3</c:v>
                </c:pt>
                <c:pt idx="5">
                  <c:v>3.7</c:v>
                </c:pt>
                <c:pt idx="6">
                  <c:v>3.6</c:v>
                </c:pt>
                <c:pt idx="7">
                  <c:v>2.9</c:v>
                </c:pt>
                <c:pt idx="8">
                  <c:v>2.7</c:v>
                </c:pt>
                <c:pt idx="9">
                  <c:v>2.6</c:v>
                </c:pt>
                <c:pt idx="10">
                  <c:v>2.1</c:v>
                </c:pt>
                <c:pt idx="11">
                  <c:v>2</c:v>
                </c:pt>
                <c:pt idx="12">
                  <c:v>1.9</c:v>
                </c:pt>
                <c:pt idx="13">
                  <c:v>1.9</c:v>
                </c:pt>
                <c:pt idx="14">
                  <c:v>1.7</c:v>
                </c:pt>
                <c:pt idx="15">
                  <c:v>1.1000000000000001</c:v>
                </c:pt>
                <c:pt idx="16">
                  <c:v>1</c:v>
                </c:pt>
                <c:pt idx="17">
                  <c:v>1</c:v>
                </c:pt>
                <c:pt idx="18">
                  <c:v>0.9</c:v>
                </c:pt>
                <c:pt idx="19">
                  <c:v>0.9</c:v>
                </c:pt>
                <c:pt idx="20">
                  <c:v>0.4</c:v>
                </c:pt>
                <c:pt idx="21">
                  <c:v>0.2</c:v>
                </c:pt>
                <c:pt idx="22">
                  <c:v>0.2</c:v>
                </c:pt>
                <c:pt idx="2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axId val="109331968"/>
        <c:axId val="82804736"/>
      </c:barChart>
      <c:catAx>
        <c:axId val="109331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2804736"/>
        <c:crosses val="autoZero"/>
        <c:auto val="1"/>
        <c:lblAlgn val="ctr"/>
        <c:lblOffset val="100"/>
        <c:noMultiLvlLbl val="0"/>
      </c:catAx>
      <c:valAx>
        <c:axId val="82804736"/>
        <c:scaling>
          <c:orientation val="minMax"/>
          <c:max val="4"/>
        </c:scaling>
        <c:delete val="0"/>
        <c:axPos val="l"/>
        <c:majorGridlines/>
        <c:numFmt formatCode="[$-10409]0.0;\(0.0\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9331968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61F-5978-4226-B84B-242DC4D963A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3CE7-57E4-4065-803D-854F1BE3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9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61F-5978-4226-B84B-242DC4D963A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3CE7-57E4-4065-803D-854F1BE3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7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61F-5978-4226-B84B-242DC4D963A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3CE7-57E4-4065-803D-854F1BE3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0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61F-5978-4226-B84B-242DC4D963A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3CE7-57E4-4065-803D-854F1BE3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3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61F-5978-4226-B84B-242DC4D963A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3CE7-57E4-4065-803D-854F1BE3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0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61F-5978-4226-B84B-242DC4D963A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3CE7-57E4-4065-803D-854F1BE3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3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61F-5978-4226-B84B-242DC4D963A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3CE7-57E4-4065-803D-854F1BE3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4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61F-5978-4226-B84B-242DC4D963A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3CE7-57E4-4065-803D-854F1BE3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0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61F-5978-4226-B84B-242DC4D963A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3CE7-57E4-4065-803D-854F1BE3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4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61F-5978-4226-B84B-242DC4D963A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3CE7-57E4-4065-803D-854F1BE3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8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361F-5978-4226-B84B-242DC4D963A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3CE7-57E4-4065-803D-854F1BE3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0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2361F-5978-4226-B84B-242DC4D963AA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D3CE7-57E4-4065-803D-854F1BE3E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0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770752366"/>
              </p:ext>
            </p:extLst>
          </p:nvPr>
        </p:nvGraphicFramePr>
        <p:xfrm>
          <a:off x="685799" y="1417638"/>
          <a:ext cx="7924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57200" y="6019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err="1" smtClean="0"/>
              <a:t>Fuente</a:t>
            </a:r>
            <a:r>
              <a:rPr lang="en-US" sz="1200" dirty="0" smtClean="0"/>
              <a:t>: </a:t>
            </a:r>
            <a:r>
              <a:rPr lang="en-US" sz="1200" dirty="0" err="1" smtClean="0"/>
              <a:t>Informe</a:t>
            </a:r>
            <a:r>
              <a:rPr lang="en-US" sz="1200" dirty="0" smtClean="0"/>
              <a:t> de los </a:t>
            </a:r>
            <a:r>
              <a:rPr lang="en-US" sz="1200" dirty="0" err="1" smtClean="0"/>
              <a:t>paises</a:t>
            </a:r>
            <a:r>
              <a:rPr lang="en-US" sz="1200" dirty="0" smtClean="0"/>
              <a:t>.</a:t>
            </a:r>
          </a:p>
          <a:p>
            <a:pPr algn="l"/>
            <a:r>
              <a:rPr lang="en-US" sz="1200" dirty="0" smtClean="0"/>
              <a:t>*</a:t>
            </a:r>
            <a:r>
              <a:rPr lang="en-US" sz="1200" dirty="0" err="1" smtClean="0"/>
              <a:t>Tasa</a:t>
            </a:r>
            <a:r>
              <a:rPr lang="en-US" sz="1200" dirty="0" smtClean="0"/>
              <a:t> &gt;4 </a:t>
            </a:r>
            <a:r>
              <a:rPr lang="en-US" sz="1200" dirty="0" err="1" smtClean="0"/>
              <a:t>por</a:t>
            </a:r>
            <a:r>
              <a:rPr lang="en-US" sz="1200" dirty="0" smtClean="0"/>
              <a:t> 100.000 </a:t>
            </a:r>
            <a:r>
              <a:rPr lang="en-US" sz="1200" dirty="0" err="1" smtClean="0"/>
              <a:t>población</a:t>
            </a:r>
            <a:r>
              <a:rPr lang="en-US" sz="1200" dirty="0" smtClean="0"/>
              <a:t>; </a:t>
            </a:r>
            <a:r>
              <a:rPr lang="en-US" sz="1200" baseline="30000" dirty="0" smtClean="0"/>
              <a:t># </a:t>
            </a:r>
            <a:r>
              <a:rPr lang="en-US" sz="1200" dirty="0" err="1" smtClean="0"/>
              <a:t>Datos</a:t>
            </a:r>
            <a:r>
              <a:rPr lang="en-US" sz="1200" dirty="0" smtClean="0"/>
              <a:t> de </a:t>
            </a:r>
            <a:r>
              <a:rPr lang="en-US" sz="1200" dirty="0" err="1" smtClean="0"/>
              <a:t>las</a:t>
            </a:r>
            <a:r>
              <a:rPr lang="en-US" sz="1200" dirty="0" smtClean="0"/>
              <a:t> </a:t>
            </a:r>
            <a:r>
              <a:rPr lang="en-US" sz="1200" dirty="0" err="1" smtClean="0"/>
              <a:t>últimas</a:t>
            </a:r>
            <a:r>
              <a:rPr lang="en-US" sz="1200" dirty="0" smtClean="0"/>
              <a:t> 52 </a:t>
            </a:r>
            <a:r>
              <a:rPr lang="en-US" sz="1200" dirty="0" err="1" smtClean="0"/>
              <a:t>semanas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027602" y="3490558"/>
            <a:ext cx="7467600" cy="0"/>
          </a:xfrm>
          <a:prstGeom prst="line">
            <a:avLst/>
          </a:prstGeom>
          <a:ln w="317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7924800" y="3048000"/>
            <a:ext cx="914400" cy="3641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err="1" smtClean="0"/>
              <a:t>Tasa</a:t>
            </a:r>
            <a:endParaRPr lang="en-US" sz="1200" b="1" dirty="0" smtClean="0"/>
          </a:p>
          <a:p>
            <a:r>
              <a:rPr lang="en-US" sz="1200" b="1" dirty="0" err="1" smtClean="0"/>
              <a:t>esperada</a:t>
            </a:r>
            <a:endParaRPr lang="en-US" sz="12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/>
              <a:t>Tasa de casos sospechosos de sarampión/rubéola</a:t>
            </a:r>
          </a:p>
          <a:p>
            <a:r>
              <a:rPr lang="es-ES" sz="3200" dirty="0" smtClean="0"/>
              <a:t>América Latina y el Caribe, </a:t>
            </a:r>
            <a:r>
              <a:rPr lang="en-US" sz="3200" dirty="0"/>
              <a:t>2015</a:t>
            </a:r>
            <a:r>
              <a:rPr lang="en-US" sz="3200" baseline="30000" dirty="0"/>
              <a:t>#</a:t>
            </a:r>
            <a:endParaRPr lang="es-ES" sz="32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426465" y="3291935"/>
            <a:ext cx="1922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Tasa</a:t>
            </a:r>
            <a:r>
              <a:rPr lang="en-US" sz="1400" dirty="0" smtClean="0"/>
              <a:t>/100.000 </a:t>
            </a:r>
            <a:r>
              <a:rPr lang="en-US" sz="1400" dirty="0" err="1" smtClean="0"/>
              <a:t>población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128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12</cp:revision>
  <dcterms:created xsi:type="dcterms:W3CDTF">2015-11-11T22:24:10Z</dcterms:created>
  <dcterms:modified xsi:type="dcterms:W3CDTF">2015-11-12T21:46:19Z</dcterms:modified>
</cp:coreProperties>
</file>