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0000"/>
    <a:srgbClr val="FF66FF"/>
    <a:srgbClr val="669900"/>
    <a:srgbClr val="33CC33"/>
    <a:srgbClr val="00CC99"/>
    <a:srgbClr val="009900"/>
    <a:srgbClr val="FF7C80"/>
    <a:srgbClr val="FF505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Rubella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Sheet1!$A$2:$A$11</c:f>
              <c:strCache>
                <c:ptCount val="5"/>
                <c:pt idx="0">
                  <c:v>2009</c:v>
                </c:pt>
                <c:pt idx="1">
                  <c:v>2010**</c:v>
                </c:pt>
                <c:pt idx="2">
                  <c:v>2011**</c:v>
                </c:pt>
                <c:pt idx="3">
                  <c:v>2012**</c:v>
                </c:pt>
                <c:pt idx="4">
                  <c:v>2013**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5"/>
                <c:pt idx="0">
                  <c:v>18</c:v>
                </c:pt>
                <c:pt idx="1">
                  <c:v>18</c:v>
                </c:pt>
                <c:pt idx="2">
                  <c:v>8</c:v>
                </c:pt>
                <c:pt idx="3">
                  <c:v>15</c:v>
                </c:pt>
                <c:pt idx="4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CRS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Sheet1!$A$2:$A$11</c:f>
              <c:strCache>
                <c:ptCount val="5"/>
                <c:pt idx="0">
                  <c:v>2009</c:v>
                </c:pt>
                <c:pt idx="1">
                  <c:v>2010**</c:v>
                </c:pt>
                <c:pt idx="2">
                  <c:v>2011**</c:v>
                </c:pt>
                <c:pt idx="3">
                  <c:v>2012**</c:v>
                </c:pt>
                <c:pt idx="4">
                  <c:v>2013**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5"/>
                <c:pt idx="0">
                  <c:v>30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26144"/>
        <c:axId val="86727680"/>
      </c:barChart>
      <c:catAx>
        <c:axId val="8672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727680"/>
        <c:crosses val="autoZero"/>
        <c:auto val="1"/>
        <c:lblAlgn val="ctr"/>
        <c:lblOffset val="100"/>
        <c:noMultiLvlLbl val="0"/>
      </c:catAx>
      <c:valAx>
        <c:axId val="86727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/>
                </a:pPr>
                <a:r>
                  <a:rPr lang="en-US" sz="1400" b="0" dirty="0" smtClean="0"/>
                  <a:t>Number of cases</a:t>
                </a:r>
                <a:endParaRPr lang="en-US" sz="1400" b="0" dirty="0"/>
              </a:p>
            </c:rich>
          </c:tx>
          <c:layout>
            <c:manualLayout>
              <c:xMode val="edge"/>
              <c:yMode val="edge"/>
              <c:x val="3.0303030303030303E-3"/>
              <c:y val="0.274318636718859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67261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5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8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6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3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0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4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626BE-B9FC-452B-AEEB-30C44B7F52E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2B00B-0FA5-432B-A99B-728BE3621D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65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431159"/>
              </p:ext>
            </p:extLst>
          </p:nvPr>
        </p:nvGraphicFramePr>
        <p:xfrm>
          <a:off x="457200" y="1600200"/>
          <a:ext cx="8382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Distribution of confirmed rubella and CRS cases</a:t>
            </a:r>
            <a:br>
              <a:rPr lang="en-US" sz="2400" b="1" dirty="0" smtClean="0"/>
            </a:br>
            <a:r>
              <a:rPr lang="en-US" sz="2400" b="1" dirty="0" smtClean="0"/>
              <a:t>following the interruption of endemic transmission</a:t>
            </a:r>
            <a:br>
              <a:rPr lang="en-US" sz="2400" b="1" dirty="0" smtClean="0"/>
            </a:br>
            <a:r>
              <a:rPr lang="en-US" sz="2400" b="1" dirty="0" smtClean="0"/>
              <a:t>Region of the Americas, 2009-2013*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9417" y="6013102"/>
            <a:ext cx="2776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Country reports to FGL-IM/PAHO.</a:t>
            </a:r>
          </a:p>
          <a:p>
            <a:r>
              <a:rPr lang="en-US" sz="1200" dirty="0" smtClean="0"/>
              <a:t>*Data as of 5 December 2013</a:t>
            </a:r>
          </a:p>
          <a:p>
            <a:r>
              <a:rPr lang="en-US" sz="1200" dirty="0" smtClean="0"/>
              <a:t>** imported cases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2209800"/>
            <a:ext cx="2918792" cy="7386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Last endemic case in the Americas:</a:t>
            </a:r>
          </a:p>
          <a:p>
            <a:r>
              <a:rPr lang="en-US" sz="1400" dirty="0" smtClean="0"/>
              <a:t>CRS: Brazil, 29 August 2009</a:t>
            </a:r>
            <a:endParaRPr lang="en-US" sz="1400" dirty="0"/>
          </a:p>
          <a:p>
            <a:r>
              <a:rPr lang="en-US" sz="1400" dirty="0" smtClean="0"/>
              <a:t>Rubella: Argentina</a:t>
            </a:r>
            <a:r>
              <a:rPr lang="en-US" sz="1400" dirty="0"/>
              <a:t>: </a:t>
            </a:r>
            <a:r>
              <a:rPr lang="en-US" sz="1400" dirty="0" smtClean="0"/>
              <a:t>February 2009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179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47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Distribution of confirmed rubella and CRS cases following the interruption of endemic transmission Region of the Americas, 2009-2013*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41</cp:revision>
  <dcterms:created xsi:type="dcterms:W3CDTF">2013-03-11T20:12:45Z</dcterms:created>
  <dcterms:modified xsi:type="dcterms:W3CDTF">2013-12-06T20:30:25Z</dcterms:modified>
</cp:coreProperties>
</file>