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2835959221499"/>
          <c:y val="5.5649241146711645E-2"/>
          <c:w val="0.87117701575532891"/>
          <c:h val="0.752107925801011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Adeq Inves</c:v>
                </c:pt>
              </c:strCache>
            </c:strRef>
          </c:tx>
          <c:spPr>
            <a:solidFill>
              <a:srgbClr val="FF99CC"/>
            </a:solidFill>
            <a:ln w="1267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BOL</c:v>
                </c:pt>
                <c:pt idx="2">
                  <c:v>BRA</c:v>
                </c:pt>
                <c:pt idx="3">
                  <c:v>MEX</c:v>
                </c:pt>
                <c:pt idx="4">
                  <c:v>NIC</c:v>
                </c:pt>
                <c:pt idx="5">
                  <c:v>PER</c:v>
                </c:pt>
                <c:pt idx="6">
                  <c:v>HTI</c:v>
                </c:pt>
                <c:pt idx="7">
                  <c:v>PAN</c:v>
                </c:pt>
                <c:pt idx="8">
                  <c:v>PRY</c:v>
                </c:pt>
                <c:pt idx="9">
                  <c:v>COL</c:v>
                </c:pt>
                <c:pt idx="10">
                  <c:v>VEN</c:v>
                </c:pt>
                <c:pt idx="11">
                  <c:v>CHL</c:v>
                </c:pt>
                <c:pt idx="12">
                  <c:v>HND</c:v>
                </c:pt>
                <c:pt idx="13">
                  <c:v>CRI</c:v>
                </c:pt>
                <c:pt idx="14">
                  <c:v>SLV</c:v>
                </c:pt>
                <c:pt idx="15">
                  <c:v>ARG</c:v>
                </c:pt>
                <c:pt idx="16">
                  <c:v>CAR</c:v>
                </c:pt>
                <c:pt idx="17">
                  <c:v>DOM</c:v>
                </c:pt>
                <c:pt idx="18">
                  <c:v>GTM</c:v>
                </c:pt>
                <c:pt idx="19">
                  <c:v>URY</c:v>
                </c:pt>
                <c:pt idx="20">
                  <c:v>ECU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100</c:v>
                </c:pt>
                <c:pt idx="1">
                  <c:v>99</c:v>
                </c:pt>
                <c:pt idx="2">
                  <c:v>99</c:v>
                </c:pt>
                <c:pt idx="3">
                  <c:v>98</c:v>
                </c:pt>
                <c:pt idx="4">
                  <c:v>92</c:v>
                </c:pt>
                <c:pt idx="5">
                  <c:v>91</c:v>
                </c:pt>
                <c:pt idx="6">
                  <c:v>90</c:v>
                </c:pt>
                <c:pt idx="7">
                  <c:v>83</c:v>
                </c:pt>
                <c:pt idx="8">
                  <c:v>83</c:v>
                </c:pt>
                <c:pt idx="9">
                  <c:v>78</c:v>
                </c:pt>
                <c:pt idx="10">
                  <c:v>76</c:v>
                </c:pt>
                <c:pt idx="11">
                  <c:v>53</c:v>
                </c:pt>
                <c:pt idx="12">
                  <c:v>41</c:v>
                </c:pt>
                <c:pt idx="13">
                  <c:v>31</c:v>
                </c:pt>
                <c:pt idx="14">
                  <c:v>21</c:v>
                </c:pt>
                <c:pt idx="15">
                  <c:v>13</c:v>
                </c:pt>
                <c:pt idx="16">
                  <c:v>10</c:v>
                </c:pt>
                <c:pt idx="17">
                  <c:v>9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7584896"/>
        <c:axId val="107586688"/>
      </c:barChart>
      <c:catAx>
        <c:axId val="10758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19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86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586688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19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Porcentaje (%)</a:t>
                </a:r>
              </a:p>
            </c:rich>
          </c:tx>
          <c:layout>
            <c:manualLayout>
              <c:xMode val="edge"/>
              <c:yMode val="edge"/>
              <c:x val="2.780352177942539E-2"/>
              <c:y val="0.30860033726812819"/>
            </c:manualLayout>
          </c:layout>
          <c:overlay val="0"/>
          <c:spPr>
            <a:noFill/>
            <a:ln w="2534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584896"/>
        <c:crosses val="autoZero"/>
        <c:crossBetween val="between"/>
        <c:majorUnit val="20"/>
        <c:minorUnit val="10"/>
      </c:valAx>
      <c:spPr>
        <a:noFill/>
        <a:ln w="2534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84EAF-6946-46FF-A4C1-8CE354718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3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59E93-8497-40F4-BE66-A16AA6372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9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FE3E7-31D2-44D5-873E-D56A04F87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43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D11BA-DBD8-440C-8B10-C2EB4288D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7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AEA3B-6189-430E-8959-D0CCC16C1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1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7C9C8-AD7A-4146-B9B1-842D1E582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8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DFED2-0B57-4E9C-8FF3-1895E1F17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C82D3-5594-49C7-BCE1-B246806A4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9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06D58-78C1-43E1-920E-BC753477D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8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AE56F-F747-452C-91EA-64D7FE29E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4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4C900-A7D1-48ED-A53A-C711A6E1E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5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3243-01C5-456E-BF54-53570B766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0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F5A25A-C8DF-4889-8097-5853903E4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978889441"/>
              </p:ext>
            </p:extLst>
          </p:nvPr>
        </p:nvGraphicFramePr>
        <p:xfrm>
          <a:off x="438150" y="1372637"/>
          <a:ext cx="8207375" cy="451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s-ES" sz="2400" b="1" dirty="0" smtClean="0"/>
              <a:t>Porcentaje de casos de sarampión/rubéola con</a:t>
            </a:r>
            <a:br>
              <a:rPr lang="es-ES" sz="2400" b="1" dirty="0" smtClean="0"/>
            </a:br>
            <a:r>
              <a:rPr lang="es-ES" sz="2400" b="1" dirty="0" smtClean="0"/>
              <a:t>investigación adecuada, Región de las Américas, 2013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04825" y="5755293"/>
            <a:ext cx="45432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i="1" dirty="0" err="1"/>
              <a:t>Fuente</a:t>
            </a:r>
            <a:r>
              <a:rPr lang="en-US" sz="1400" i="1" dirty="0"/>
              <a:t>:</a:t>
            </a:r>
            <a:r>
              <a:rPr lang="en-US" sz="1400" dirty="0"/>
              <a:t> MESS, ISIS e </a:t>
            </a:r>
            <a:r>
              <a:rPr lang="en-US" sz="1400" dirty="0" err="1"/>
              <a:t>informe</a:t>
            </a:r>
            <a:r>
              <a:rPr lang="en-US" sz="1400" dirty="0"/>
              <a:t> de los </a:t>
            </a:r>
            <a:r>
              <a:rPr lang="en-US" sz="1400" dirty="0" err="1"/>
              <a:t>países</a:t>
            </a:r>
            <a:r>
              <a:rPr lang="en-US" sz="1400" dirty="0"/>
              <a:t> a </a:t>
            </a:r>
            <a:r>
              <a:rPr lang="en-US" sz="1400" dirty="0" smtClean="0"/>
              <a:t>FGL-IM.</a:t>
            </a:r>
            <a:endParaRPr lang="en-US" sz="1400" dirty="0"/>
          </a:p>
          <a:p>
            <a:r>
              <a:rPr lang="en-US" sz="1400" dirty="0" smtClean="0"/>
              <a:t>ND – no </a:t>
            </a:r>
            <a:r>
              <a:rPr lang="en-US" sz="1400" dirty="0" err="1" smtClean="0"/>
              <a:t>datos</a:t>
            </a:r>
            <a:r>
              <a:rPr lang="en-US" sz="1400" dirty="0" smtClean="0"/>
              <a:t> </a:t>
            </a:r>
            <a:r>
              <a:rPr lang="en-US" sz="1400" dirty="0" err="1" smtClean="0"/>
              <a:t>recibidos</a:t>
            </a:r>
            <a:r>
              <a:rPr lang="en-US" sz="1400" dirty="0" smtClean="0"/>
              <a:t>; </a:t>
            </a:r>
            <a:r>
              <a:rPr lang="en-US" sz="1400" dirty="0" err="1" smtClean="0"/>
              <a:t>datos</a:t>
            </a:r>
            <a:r>
              <a:rPr lang="en-US" sz="1400" dirty="0" smtClean="0"/>
              <a:t> </a:t>
            </a:r>
            <a:r>
              <a:rPr lang="en-US" sz="1400" dirty="0"/>
              <a:t>al </a:t>
            </a:r>
            <a:r>
              <a:rPr lang="en-US" sz="1400" dirty="0" smtClean="0"/>
              <a:t>9 </a:t>
            </a:r>
            <a:r>
              <a:rPr lang="en-US" sz="1400" dirty="0"/>
              <a:t>de </a:t>
            </a:r>
            <a:r>
              <a:rPr lang="en-US" sz="1400" dirty="0" err="1"/>
              <a:t>enero</a:t>
            </a:r>
            <a:r>
              <a:rPr lang="en-US" sz="1400" dirty="0"/>
              <a:t> del </a:t>
            </a:r>
            <a:r>
              <a:rPr lang="en-US" sz="1400" dirty="0" smtClean="0"/>
              <a:t>2014.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8209721" y="4810537"/>
            <a:ext cx="3706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ND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Porcentaje de casos de sarampión/rubéola con investigación adecuada, Región de las Américas, 2013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Measles/Rubella Cases with Adequate Investigation Region of the Americas, 2010</dc:title>
  <dc:creator>Carilu</dc:creator>
  <cp:lastModifiedBy>Pacis, Ms. Carmelita Lucia (WDC)</cp:lastModifiedBy>
  <cp:revision>23</cp:revision>
  <dcterms:created xsi:type="dcterms:W3CDTF">2011-01-20T22:48:54Z</dcterms:created>
  <dcterms:modified xsi:type="dcterms:W3CDTF">2014-01-09T22:37:31Z</dcterms:modified>
</cp:coreProperties>
</file>