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R%20PT%20Panel%202010_2013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R%20PT%20Panel%202010_2013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'Accred Status'!$C$2</c:f>
              <c:strCache>
                <c:ptCount val="1"/>
                <c:pt idx="0">
                  <c:v>Accred</c:v>
                </c:pt>
              </c:strCache>
            </c:strRef>
          </c:tx>
          <c:spPr>
            <a:solidFill>
              <a:srgbClr val="339933"/>
            </a:solidFill>
          </c:spPr>
          <c:invertIfNegative val="0"/>
          <c:dLbls>
            <c:txPr>
              <a:bodyPr/>
              <a:lstStyle/>
              <a:p>
                <a:pPr>
                  <a:defRPr lang="es-MX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'Accred Status'!$B$3:$B$9</c:f>
              <c:strCache>
                <c:ptCount val="7"/>
                <c:pt idx="0">
                  <c:v>ANDEAN</c:v>
                </c:pt>
                <c:pt idx="1">
                  <c:v>BRA</c:v>
                </c:pt>
                <c:pt idx="2">
                  <c:v>CAP&amp;MEX</c:v>
                </c:pt>
                <c:pt idx="3">
                  <c:v>CAR</c:v>
                </c:pt>
                <c:pt idx="4">
                  <c:v>LAC</c:v>
                </c:pt>
                <c:pt idx="5">
                  <c:v>NOA</c:v>
                </c:pt>
                <c:pt idx="6">
                  <c:v>SOC</c:v>
                </c:pt>
              </c:strCache>
            </c:strRef>
          </c:cat>
          <c:val>
            <c:numRef>
              <c:f>'Accred Status'!$C$3:$C$9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'Accred Status'!$D$2</c:f>
              <c:strCache>
                <c:ptCount val="1"/>
                <c:pt idx="0">
                  <c:v>Prov Accred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lang="es-MX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'Accred Status'!$B$3:$B$9</c:f>
              <c:strCache>
                <c:ptCount val="7"/>
                <c:pt idx="0">
                  <c:v>ANDEAN</c:v>
                </c:pt>
                <c:pt idx="1">
                  <c:v>BRA</c:v>
                </c:pt>
                <c:pt idx="2">
                  <c:v>CAP&amp;MEX</c:v>
                </c:pt>
                <c:pt idx="3">
                  <c:v>CAR</c:v>
                </c:pt>
                <c:pt idx="4">
                  <c:v>LAC</c:v>
                </c:pt>
                <c:pt idx="5">
                  <c:v>NOA</c:v>
                </c:pt>
                <c:pt idx="6">
                  <c:v>SOC</c:v>
                </c:pt>
              </c:strCache>
            </c:strRef>
          </c:cat>
          <c:val>
            <c:numRef>
              <c:f>'Accred Status'!$D$3:$D$9</c:f>
              <c:numCache>
                <c:formatCode>General</c:formatCode>
                <c:ptCount val="7"/>
                <c:pt idx="0">
                  <c:v>2</c:v>
                </c:pt>
                <c:pt idx="2">
                  <c:v>1</c:v>
                </c:pt>
                <c:pt idx="4">
                  <c:v>2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'Accred Status'!$E$2</c:f>
              <c:strCache>
                <c:ptCount val="1"/>
                <c:pt idx="0">
                  <c:v>Not Accred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'Accred Status'!$B$3:$B$9</c:f>
              <c:strCache>
                <c:ptCount val="7"/>
                <c:pt idx="0">
                  <c:v>ANDEAN</c:v>
                </c:pt>
                <c:pt idx="1">
                  <c:v>BRA</c:v>
                </c:pt>
                <c:pt idx="2">
                  <c:v>CAP&amp;MEX</c:v>
                </c:pt>
                <c:pt idx="3">
                  <c:v>CAR</c:v>
                </c:pt>
                <c:pt idx="4">
                  <c:v>LAC</c:v>
                </c:pt>
                <c:pt idx="5">
                  <c:v>NOA</c:v>
                </c:pt>
                <c:pt idx="6">
                  <c:v>SOC</c:v>
                </c:pt>
              </c:strCache>
            </c:strRef>
          </c:cat>
          <c:val>
            <c:numRef>
              <c:f>'Accred Status'!$E$3:$E$9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044544"/>
        <c:axId val="98701696"/>
        <c:axId val="0"/>
      </c:bar3DChart>
      <c:catAx>
        <c:axId val="980445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lang="es-MX" sz="1200"/>
            </a:pPr>
            <a:endParaRPr lang="en-US"/>
          </a:p>
        </c:txPr>
        <c:crossAx val="98701696"/>
        <c:crosses val="autoZero"/>
        <c:auto val="1"/>
        <c:lblAlgn val="ctr"/>
        <c:lblOffset val="100"/>
        <c:noMultiLvlLbl val="0"/>
      </c:catAx>
      <c:valAx>
        <c:axId val="98701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MX"/>
            </a:pPr>
            <a:endParaRPr lang="en-US"/>
          </a:p>
        </c:txPr>
        <c:crossAx val="980445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075747118764699"/>
          <c:y val="1.8733852851802402E-2"/>
          <c:w val="0.43848505762470602"/>
          <c:h val="5.8660982589528399E-2"/>
        </c:manualLayout>
      </c:layout>
      <c:overlay val="0"/>
      <c:txPr>
        <a:bodyPr/>
        <a:lstStyle/>
        <a:p>
          <a:pPr>
            <a:defRPr lang="es-MX"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39933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18 (75%)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6</a:t>
                    </a:r>
                  </a:p>
                  <a:p>
                    <a:r>
                      <a:rPr lang="en-US" sz="1200" dirty="0" smtClean="0"/>
                      <a:t>(25%)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lang="es-MX"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'Accred Status'!$C$21:$E$21</c:f>
              <c:strCache>
                <c:ptCount val="3"/>
                <c:pt idx="0">
                  <c:v>Accred</c:v>
                </c:pt>
                <c:pt idx="1">
                  <c:v>Prov Accred</c:v>
                </c:pt>
                <c:pt idx="2">
                  <c:v>Not Accred</c:v>
                </c:pt>
              </c:strCache>
            </c:strRef>
          </c:cat>
          <c:val>
            <c:numRef>
              <c:f>'Accred Status'!$C$22:$E$22</c:f>
              <c:numCache>
                <c:formatCode>General</c:formatCode>
                <c:ptCount val="3"/>
                <c:pt idx="0">
                  <c:v>18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E61AF-F91F-4972-82A5-AB875D3FD2CC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38299-61EF-45DE-8B8A-7034223FF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76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4340" name="Header Placeholder 3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200" b="0">
                <a:solidFill>
                  <a:schemeClr val="tx1"/>
                </a:solidFill>
              </a:rPr>
              <a:t>World Health Organization</a:t>
            </a:r>
          </a:p>
        </p:txBody>
      </p:sp>
      <p:sp>
        <p:nvSpPr>
          <p:cNvPr id="14341" name="Date Placeholder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516E280-9A06-4333-9502-2D1BA6F1D024}" type="datetime1">
              <a:rPr lang="en-GB" altLang="en-US" sz="1200" b="0">
                <a:solidFill>
                  <a:schemeClr val="tx1"/>
                </a:solidFill>
              </a:rPr>
              <a:pPr eaLnBrk="1" hangingPunct="1"/>
              <a:t>16/05/2014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50E3667-C52B-44F9-A886-D394D45610B7}" type="slidenum">
              <a:rPr lang="en-GB" altLang="en-US" sz="1200" b="0">
                <a:solidFill>
                  <a:schemeClr val="tx1"/>
                </a:solidFill>
              </a:rPr>
              <a:pPr eaLnBrk="1" hangingPunct="1"/>
              <a:t>1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4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6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7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7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2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4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7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0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4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0" y="1515714"/>
          <a:ext cx="6444015" cy="4775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134269"/>
              </p:ext>
            </p:extLst>
          </p:nvPr>
        </p:nvGraphicFramePr>
        <p:xfrm>
          <a:off x="6236086" y="1873194"/>
          <a:ext cx="2907914" cy="25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435752" y="279331"/>
            <a:ext cx="8546708" cy="86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n-US" sz="2500" dirty="0" smtClean="0">
                <a:solidFill>
                  <a:srgbClr val="000090"/>
                </a:solidFill>
                <a:latin typeface="Calibri" pitchFamily="-107" charset="0"/>
              </a:rPr>
              <a:t>Situación de acreditación de los laboratorios nacionales de sarampión y rubéola, las Américas, 2014*</a:t>
            </a:r>
            <a:endParaRPr lang="es-ES" altLang="en-US" sz="2500" dirty="0">
              <a:solidFill>
                <a:srgbClr val="000090"/>
              </a:solidFill>
              <a:latin typeface="Calibri" pitchFamily="-107" charset="0"/>
            </a:endParaRP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0" y="6400800"/>
            <a:ext cx="9144000" cy="49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2" rIns="91424" bIns="45712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n-US" sz="800" dirty="0" smtClean="0">
                <a:solidFill>
                  <a:schemeClr val="tx1"/>
                </a:solidFill>
              </a:rPr>
              <a:t>* Datos a la semana epidemiológica 12, 2014</a:t>
            </a:r>
          </a:p>
          <a:p>
            <a:pPr eaLnBrk="1" hangingPunct="1"/>
            <a:r>
              <a:rPr lang="es-ES" altLang="en-US" sz="900" dirty="0" err="1" smtClean="0">
                <a:solidFill>
                  <a:schemeClr val="tx1"/>
                </a:solidFill>
              </a:rPr>
              <a:t>Accred</a:t>
            </a:r>
            <a:r>
              <a:rPr lang="es-ES" altLang="en-US" sz="900" dirty="0" smtClean="0">
                <a:solidFill>
                  <a:schemeClr val="tx1"/>
                </a:solidFill>
              </a:rPr>
              <a:t>: acreditado; </a:t>
            </a:r>
            <a:r>
              <a:rPr lang="es-ES" altLang="en-US" sz="900" dirty="0" err="1" smtClean="0">
                <a:solidFill>
                  <a:schemeClr val="tx1"/>
                </a:solidFill>
              </a:rPr>
              <a:t>Prov</a:t>
            </a:r>
            <a:r>
              <a:rPr lang="es-ES" altLang="en-US" sz="900" dirty="0" smtClean="0">
                <a:solidFill>
                  <a:schemeClr val="tx1"/>
                </a:solidFill>
              </a:rPr>
              <a:t> </a:t>
            </a:r>
            <a:r>
              <a:rPr lang="es-ES" altLang="en-US" sz="900" dirty="0" err="1" smtClean="0">
                <a:solidFill>
                  <a:schemeClr val="tx1"/>
                </a:solidFill>
              </a:rPr>
              <a:t>Accred</a:t>
            </a:r>
            <a:r>
              <a:rPr lang="es-ES" altLang="en-US" sz="900" dirty="0" smtClean="0">
                <a:solidFill>
                  <a:schemeClr val="tx1"/>
                </a:solidFill>
              </a:rPr>
              <a:t>: acreditado de formal provisoria </a:t>
            </a:r>
          </a:p>
          <a:p>
            <a:pPr eaLnBrk="1" hangingPunct="1"/>
            <a:r>
              <a:rPr lang="es-ES" altLang="en-US" sz="900" dirty="0" smtClean="0">
                <a:solidFill>
                  <a:schemeClr val="tx1"/>
                </a:solidFill>
              </a:rPr>
              <a:t>SOC: Cono Sur; NOA: Norte América; LAC: Caribe Latina; CAR: Caribe; CAP: América Central; MEX: México; BRA: Brasil. </a:t>
            </a:r>
            <a:endParaRPr lang="es-ES" altLang="en-US" sz="900" dirty="0">
              <a:solidFill>
                <a:schemeClr val="tx1"/>
              </a:solidFill>
            </a:endParaRP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6324600" y="3886200"/>
            <a:ext cx="2710802" cy="205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47" tIns="40074" rIns="80147" bIns="40074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n-US" sz="1600" u="sng" dirty="0" smtClean="0">
                <a:latin typeface="Calibri" pitchFamily="-107" charset="0"/>
              </a:rPr>
              <a:t>Principales asuntos a mejorar:</a:t>
            </a:r>
            <a:r>
              <a:rPr lang="es-ES" altLang="en-US" sz="1600" dirty="0" smtClean="0">
                <a:latin typeface="Calibri" pitchFamily="-107" charset="0"/>
              </a:rPr>
              <a:t>   </a:t>
            </a:r>
          </a:p>
          <a:p>
            <a:pPr marL="119063" indent="-119063" eaLnBrk="1" hangingPunct="1">
              <a:buFont typeface="Arial" charset="0"/>
              <a:buChar char="•"/>
            </a:pPr>
            <a:r>
              <a:rPr lang="es-ES" altLang="en-US" sz="1600" dirty="0" smtClean="0">
                <a:latin typeface="Calibri" pitchFamily="-107" charset="0"/>
              </a:rPr>
              <a:t>Reporte oportuno de resultados</a:t>
            </a:r>
          </a:p>
          <a:p>
            <a:pPr marL="119063" indent="-119063" eaLnBrk="1" hangingPunct="1">
              <a:buFont typeface="Arial" charset="0"/>
              <a:buChar char="•"/>
            </a:pPr>
            <a:r>
              <a:rPr lang="en-US" sz="1600" dirty="0" err="1">
                <a:latin typeface="Calibri" pitchFamily="-107" charset="0"/>
              </a:rPr>
              <a:t>Participación</a:t>
            </a:r>
            <a:r>
              <a:rPr lang="en-US" sz="1600" dirty="0">
                <a:latin typeface="Calibri" pitchFamily="-107" charset="0"/>
              </a:rPr>
              <a:t> en el </a:t>
            </a:r>
            <a:r>
              <a:rPr lang="en-US" sz="1600" dirty="0" err="1">
                <a:latin typeface="Calibri" pitchFamily="-107" charset="0"/>
              </a:rPr>
              <a:t>programa</a:t>
            </a:r>
            <a:r>
              <a:rPr lang="en-US" sz="1600" dirty="0">
                <a:latin typeface="Calibri" pitchFamily="-107" charset="0"/>
              </a:rPr>
              <a:t> de </a:t>
            </a:r>
            <a:r>
              <a:rPr lang="en-US" sz="1600" dirty="0" err="1">
                <a:latin typeface="Calibri" pitchFamily="-107" charset="0"/>
              </a:rPr>
              <a:t>evaluación</a:t>
            </a:r>
            <a:r>
              <a:rPr lang="en-US" sz="1600" dirty="0">
                <a:latin typeface="Calibri" pitchFamily="-107" charset="0"/>
              </a:rPr>
              <a:t> </a:t>
            </a:r>
            <a:r>
              <a:rPr lang="en-US" sz="1600" dirty="0" err="1">
                <a:latin typeface="Calibri" pitchFamily="-107" charset="0"/>
              </a:rPr>
              <a:t>externa</a:t>
            </a:r>
            <a:r>
              <a:rPr lang="en-US" sz="1600" dirty="0">
                <a:latin typeface="Calibri" pitchFamily="-107" charset="0"/>
              </a:rPr>
              <a:t> del </a:t>
            </a:r>
            <a:r>
              <a:rPr lang="en-US" sz="1600" dirty="0" err="1">
                <a:latin typeface="Calibri" pitchFamily="-107" charset="0"/>
              </a:rPr>
              <a:t>desempeño</a:t>
            </a:r>
            <a:r>
              <a:rPr lang="en-US" sz="1600" dirty="0">
                <a:latin typeface="Calibri" pitchFamily="-107" charset="0"/>
              </a:rPr>
              <a:t> de OMS</a:t>
            </a:r>
          </a:p>
          <a:p>
            <a:pPr marL="119063" indent="-119063" eaLnBrk="1" hangingPunct="1">
              <a:buFont typeface="Arial" charset="0"/>
              <a:buChar char="•"/>
            </a:pPr>
            <a:r>
              <a:rPr lang="es-ES" altLang="en-US" sz="1600" dirty="0" smtClean="0">
                <a:latin typeface="Calibri" pitchFamily="-107" charset="0"/>
              </a:rPr>
              <a:t>Referencia de muestras para control de calidad</a:t>
            </a:r>
            <a:endParaRPr lang="es-ES" altLang="en-US" sz="1600" dirty="0">
              <a:latin typeface="Calibri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08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Danovaro, Dr. Carolina (WDC)</dc:creator>
  <cp:lastModifiedBy>Pacis, Ms. Carmelita Lucia (WDC)</cp:lastModifiedBy>
  <cp:revision>8</cp:revision>
  <dcterms:created xsi:type="dcterms:W3CDTF">2014-05-15T18:09:36Z</dcterms:created>
  <dcterms:modified xsi:type="dcterms:W3CDTF">2014-05-16T14:55:24Z</dcterms:modified>
</cp:coreProperties>
</file>