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7" d="100"/>
          <a:sy n="77" d="100"/>
        </p:scale>
        <p:origin x="-93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rate</c:v>
                </c:pt>
              </c:strCache>
            </c:strRef>
          </c:tx>
          <c:spPr>
            <a:solidFill>
              <a:schemeClr val="accent1"/>
            </a:solidFill>
          </c:spPr>
          <c:invertIfNegative val="0"/>
          <c:cat>
            <c:strRef>
              <c:f>Sheet1!$A$2:$A$22</c:f>
              <c:strCache>
                <c:ptCount val="21"/>
                <c:pt idx="0">
                  <c:v>CAR</c:v>
                </c:pt>
                <c:pt idx="1">
                  <c:v>CUB</c:v>
                </c:pt>
                <c:pt idx="2">
                  <c:v>PRY</c:v>
                </c:pt>
                <c:pt idx="3">
                  <c:v>COL</c:v>
                </c:pt>
                <c:pt idx="4">
                  <c:v>MEX</c:v>
                </c:pt>
                <c:pt idx="5">
                  <c:v>SLV</c:v>
                </c:pt>
                <c:pt idx="6">
                  <c:v>NIC</c:v>
                </c:pt>
                <c:pt idx="7">
                  <c:v>VEN</c:v>
                </c:pt>
                <c:pt idx="8">
                  <c:v>ECU</c:v>
                </c:pt>
                <c:pt idx="9">
                  <c:v>PAN</c:v>
                </c:pt>
                <c:pt idx="10">
                  <c:v>PER</c:v>
                </c:pt>
                <c:pt idx="11">
                  <c:v>CHL</c:v>
                </c:pt>
                <c:pt idx="12">
                  <c:v>DOM</c:v>
                </c:pt>
                <c:pt idx="13">
                  <c:v>GTM</c:v>
                </c:pt>
                <c:pt idx="14">
                  <c:v>BRA</c:v>
                </c:pt>
                <c:pt idx="15">
                  <c:v>BOL</c:v>
                </c:pt>
                <c:pt idx="16">
                  <c:v>HND</c:v>
                </c:pt>
                <c:pt idx="17">
                  <c:v>CRI</c:v>
                </c:pt>
                <c:pt idx="18">
                  <c:v>ARG</c:v>
                </c:pt>
                <c:pt idx="19">
                  <c:v>HTI</c:v>
                </c:pt>
                <c:pt idx="20">
                  <c:v>URY</c:v>
                </c:pt>
              </c:strCache>
            </c:strRef>
          </c:cat>
          <c:val>
            <c:numRef>
              <c:f>Sheet1!$B$2:$B$22</c:f>
              <c:numCache>
                <c:formatCode>[$-10409]0.0;\(0.0\)</c:formatCode>
                <c:ptCount val="21"/>
                <c:pt idx="0">
                  <c:v>6.6</c:v>
                </c:pt>
                <c:pt idx="1">
                  <c:v>5.5</c:v>
                </c:pt>
                <c:pt idx="2">
                  <c:v>5.3</c:v>
                </c:pt>
                <c:pt idx="3">
                  <c:v>3</c:v>
                </c:pt>
                <c:pt idx="4">
                  <c:v>3</c:v>
                </c:pt>
                <c:pt idx="5">
                  <c:v>2.8</c:v>
                </c:pt>
                <c:pt idx="6">
                  <c:v>1.8</c:v>
                </c:pt>
                <c:pt idx="7">
                  <c:v>1.7</c:v>
                </c:pt>
                <c:pt idx="8">
                  <c:v>1.4</c:v>
                </c:pt>
                <c:pt idx="9">
                  <c:v>1.4</c:v>
                </c:pt>
                <c:pt idx="10">
                  <c:v>1.2</c:v>
                </c:pt>
                <c:pt idx="11">
                  <c:v>1.1000000000000001</c:v>
                </c:pt>
                <c:pt idx="12">
                  <c:v>1.1000000000000001</c:v>
                </c:pt>
                <c:pt idx="13">
                  <c:v>1.1000000000000001</c:v>
                </c:pt>
                <c:pt idx="14">
                  <c:v>1</c:v>
                </c:pt>
                <c:pt idx="15">
                  <c:v>0.9</c:v>
                </c:pt>
                <c:pt idx="16">
                  <c:v>0.8</c:v>
                </c:pt>
                <c:pt idx="17">
                  <c:v>0.6</c:v>
                </c:pt>
                <c:pt idx="18">
                  <c:v>0.6</c:v>
                </c:pt>
                <c:pt idx="19">
                  <c:v>0.5</c:v>
                </c:pt>
                <c:pt idx="20">
                  <c:v>0</c:v>
                </c:pt>
              </c:numCache>
            </c:numRef>
          </c:val>
        </c:ser>
        <c:dLbls>
          <c:showLegendKey val="0"/>
          <c:showVal val="0"/>
          <c:showCatName val="0"/>
          <c:showSerName val="0"/>
          <c:showPercent val="0"/>
          <c:showBubbleSize val="0"/>
        </c:dLbls>
        <c:gapWidth val="67"/>
        <c:axId val="130195968"/>
        <c:axId val="117893952"/>
      </c:barChart>
      <c:catAx>
        <c:axId val="130195968"/>
        <c:scaling>
          <c:orientation val="minMax"/>
        </c:scaling>
        <c:delete val="0"/>
        <c:axPos val="b"/>
        <c:majorTickMark val="out"/>
        <c:minorTickMark val="none"/>
        <c:tickLblPos val="nextTo"/>
        <c:txPr>
          <a:bodyPr/>
          <a:lstStyle/>
          <a:p>
            <a:pPr>
              <a:defRPr sz="1200"/>
            </a:pPr>
            <a:endParaRPr lang="en-US"/>
          </a:p>
        </c:txPr>
        <c:crossAx val="117893952"/>
        <c:crosses val="autoZero"/>
        <c:auto val="1"/>
        <c:lblAlgn val="ctr"/>
        <c:lblOffset val="100"/>
        <c:noMultiLvlLbl val="0"/>
      </c:catAx>
      <c:valAx>
        <c:axId val="117893952"/>
        <c:scaling>
          <c:orientation val="minMax"/>
          <c:max val="7"/>
        </c:scaling>
        <c:delete val="0"/>
        <c:axPos val="l"/>
        <c:majorGridlines/>
        <c:numFmt formatCode="[$-10409]0.0;\(0.0\)" sourceLinked="1"/>
        <c:majorTickMark val="out"/>
        <c:minorTickMark val="none"/>
        <c:tickLblPos val="nextTo"/>
        <c:txPr>
          <a:bodyPr/>
          <a:lstStyle/>
          <a:p>
            <a:pPr>
              <a:defRPr sz="1400"/>
            </a:pPr>
            <a:endParaRPr lang="en-US"/>
          </a:p>
        </c:txPr>
        <c:crossAx val="1301959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ADBBCA-C90B-4F46-A723-005612464334}" type="datetimeFigureOut">
              <a:rPr lang="es-ES" smtClean="0"/>
              <a:t>09/12/2016</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ACBB7B-B354-4AF3-8878-D02BD91D09CF}" type="slidenum">
              <a:rPr lang="es-ES" smtClean="0"/>
              <a:t>‹#›</a:t>
            </a:fld>
            <a:endParaRPr lang="es-ES"/>
          </a:p>
        </p:txBody>
      </p:sp>
    </p:spTree>
    <p:extLst>
      <p:ext uri="{BB962C8B-B14F-4D97-AF65-F5344CB8AC3E}">
        <p14:creationId xmlns:p14="http://schemas.microsoft.com/office/powerpoint/2010/main" val="186839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baseline="0" noProof="0" dirty="0" smtClean="0"/>
              <a:t>En </a:t>
            </a:r>
            <a:r>
              <a:rPr lang="es-ES" baseline="0" noProof="0" dirty="0" smtClean="0"/>
              <a:t>esta</a:t>
            </a:r>
            <a:r>
              <a:rPr lang="en-US" baseline="0" noProof="0" dirty="0" smtClean="0"/>
              <a:t> </a:t>
            </a:r>
            <a:r>
              <a:rPr lang="en-US" baseline="0" noProof="0" dirty="0" err="1" smtClean="0"/>
              <a:t>grafica</a:t>
            </a:r>
            <a:r>
              <a:rPr lang="en-US" baseline="0" noProof="0" dirty="0" smtClean="0"/>
              <a:t> </a:t>
            </a:r>
            <a:r>
              <a:rPr lang="en-US" baseline="0" noProof="0" dirty="0" err="1" smtClean="0"/>
              <a:t>pueden</a:t>
            </a:r>
            <a:r>
              <a:rPr lang="en-US" baseline="0" noProof="0" dirty="0" smtClean="0"/>
              <a:t> </a:t>
            </a:r>
            <a:r>
              <a:rPr lang="en-US" baseline="0" noProof="0" dirty="0" err="1" smtClean="0"/>
              <a:t>apreciar</a:t>
            </a:r>
            <a:r>
              <a:rPr lang="en-US" baseline="0" noProof="0" dirty="0" smtClean="0"/>
              <a:t> los </a:t>
            </a:r>
            <a:r>
              <a:rPr lang="en-US" baseline="0" noProof="0" dirty="0" err="1" smtClean="0"/>
              <a:t>paises</a:t>
            </a:r>
            <a:r>
              <a:rPr lang="en-US" baseline="0" noProof="0" dirty="0" smtClean="0"/>
              <a:t> de LAC y Caribe Ingles (CAR) </a:t>
            </a:r>
            <a:r>
              <a:rPr lang="en-US" baseline="0" noProof="0" dirty="0" err="1" smtClean="0"/>
              <a:t>que</a:t>
            </a:r>
            <a:r>
              <a:rPr lang="en-US" baseline="0" noProof="0" dirty="0" smtClean="0"/>
              <a:t> </a:t>
            </a:r>
            <a:r>
              <a:rPr lang="en-US" baseline="0" noProof="0" dirty="0" err="1" smtClean="0"/>
              <a:t>cumplen</a:t>
            </a:r>
            <a:r>
              <a:rPr lang="en-US" baseline="0" noProof="0" dirty="0" smtClean="0"/>
              <a:t> con la </a:t>
            </a:r>
            <a:r>
              <a:rPr lang="en-US" baseline="0" noProof="0" dirty="0" err="1" smtClean="0"/>
              <a:t>tasa</a:t>
            </a:r>
            <a:r>
              <a:rPr lang="en-US" baseline="0" noProof="0" dirty="0" smtClean="0"/>
              <a:t> </a:t>
            </a:r>
            <a:r>
              <a:rPr lang="en-US" baseline="0" noProof="0" dirty="0" err="1" smtClean="0"/>
              <a:t>nacional</a:t>
            </a:r>
            <a:r>
              <a:rPr lang="en-US" baseline="0" noProof="0" dirty="0" smtClean="0"/>
              <a:t> de </a:t>
            </a:r>
            <a:r>
              <a:rPr lang="en-US" baseline="0" noProof="0" dirty="0" err="1" smtClean="0"/>
              <a:t>notificación</a:t>
            </a:r>
            <a:r>
              <a:rPr lang="en-US" baseline="0" noProof="0" dirty="0" smtClean="0"/>
              <a:t> de </a:t>
            </a:r>
            <a:r>
              <a:rPr lang="en-US" baseline="0" noProof="0" dirty="0" err="1" smtClean="0"/>
              <a:t>casos</a:t>
            </a:r>
            <a:r>
              <a:rPr lang="en-US" baseline="0" noProof="0" dirty="0" smtClean="0"/>
              <a:t> </a:t>
            </a:r>
            <a:r>
              <a:rPr lang="en-US" baseline="0" noProof="0" dirty="0" err="1" smtClean="0"/>
              <a:t>sospechosos</a:t>
            </a:r>
            <a:r>
              <a:rPr lang="en-US" baseline="0" noProof="0" dirty="0" smtClean="0"/>
              <a:t> de </a:t>
            </a:r>
            <a:r>
              <a:rPr lang="en-US" baseline="0" noProof="0" dirty="0" err="1" smtClean="0"/>
              <a:t>Sarampión</a:t>
            </a:r>
            <a:r>
              <a:rPr lang="en-US" baseline="0" noProof="0" dirty="0" smtClean="0"/>
              <a:t> y </a:t>
            </a:r>
            <a:r>
              <a:rPr lang="en-US" baseline="0" noProof="0" dirty="0" err="1" smtClean="0"/>
              <a:t>Rubéola</a:t>
            </a:r>
            <a:r>
              <a:rPr lang="en-US" baseline="0" noProof="0" dirty="0" smtClean="0"/>
              <a:t> </a:t>
            </a:r>
            <a:r>
              <a:rPr lang="en-US" baseline="0" noProof="0" dirty="0" err="1" smtClean="0"/>
              <a:t>por</a:t>
            </a:r>
            <a:r>
              <a:rPr lang="en-US" baseline="0" noProof="0" dirty="0" smtClean="0"/>
              <a:t> 100,000 </a:t>
            </a:r>
            <a:r>
              <a:rPr lang="en-US" baseline="0" noProof="0" dirty="0" err="1" smtClean="0"/>
              <a:t>habitantes</a:t>
            </a:r>
            <a:r>
              <a:rPr lang="en-US" baseline="0" noProof="0" dirty="0" smtClean="0"/>
              <a:t>.</a:t>
            </a:r>
            <a:endParaRPr lang="es-ES" baseline="0" noProof="0" dirty="0" smtClean="0"/>
          </a:p>
          <a:p>
            <a:pPr defTabSz="897301">
              <a:defRPr/>
            </a:pPr>
            <a:endParaRPr lang="es-ES" baseline="0" noProof="0" dirty="0" smtClean="0"/>
          </a:p>
          <a:p>
            <a:pPr defTabSz="897301">
              <a:defRPr/>
            </a:pPr>
            <a:r>
              <a:rPr lang="es-ES" baseline="0" noProof="0" dirty="0" smtClean="0"/>
              <a:t>Cada país debe hacer su análisis de la tasa de casos sospechosos a nivel </a:t>
            </a:r>
            <a:r>
              <a:rPr lang="es-ES" baseline="0" noProof="0" dirty="0" err="1" smtClean="0"/>
              <a:t>subnacional</a:t>
            </a:r>
            <a:r>
              <a:rPr lang="es-ES" baseline="0" noProof="0" dirty="0" smtClean="0"/>
              <a:t> (departamentos, estados, provincias, regiones). Por otro lado, es importante que en todos los municipios del país, independientemente del tamaño poblacional, se notifique al menos un caso sospechoso al año. Las enfermedades exantemáticas de la infancia ocurren en todos los municipios por otros diagnósticos diferenciales y también hay enfermedades virales como el dengue, </a:t>
            </a:r>
            <a:r>
              <a:rPr lang="es-ES" baseline="0" noProof="0" dirty="0" err="1" smtClean="0"/>
              <a:t>chickungunya</a:t>
            </a:r>
            <a:r>
              <a:rPr lang="es-ES" baseline="0" noProof="0" dirty="0" smtClean="0"/>
              <a:t> y ahora el </a:t>
            </a:r>
            <a:r>
              <a:rPr lang="es-ES" baseline="0" noProof="0" dirty="0" err="1" smtClean="0"/>
              <a:t>Zika</a:t>
            </a:r>
            <a:r>
              <a:rPr lang="es-ES" baseline="0" noProof="0" dirty="0" smtClean="0"/>
              <a:t> que tienen fiebre  y un </a:t>
            </a:r>
            <a:r>
              <a:rPr lang="es-ES" baseline="0" noProof="0" dirty="0" err="1" smtClean="0"/>
              <a:t>rash</a:t>
            </a:r>
            <a:r>
              <a:rPr lang="es-ES" baseline="0" noProof="0" dirty="0" smtClean="0"/>
              <a:t> o erupción </a:t>
            </a:r>
            <a:r>
              <a:rPr lang="es-ES" baseline="0" noProof="0" dirty="0" err="1" smtClean="0"/>
              <a:t>maculopapular</a:t>
            </a:r>
            <a:r>
              <a:rPr lang="es-ES" baseline="0" noProof="0" dirty="0" smtClean="0"/>
              <a:t> muy parecidas al sarampión y rubeola.</a:t>
            </a:r>
            <a:endParaRPr lang="es-ES" noProof="0" dirty="0" smtClean="0"/>
          </a:p>
          <a:p>
            <a:endParaRPr lang="es-ES" dirty="0"/>
          </a:p>
        </p:txBody>
      </p:sp>
      <p:sp>
        <p:nvSpPr>
          <p:cNvPr id="4" name="Slide Number Placeholder 3"/>
          <p:cNvSpPr>
            <a:spLocks noGrp="1"/>
          </p:cNvSpPr>
          <p:nvPr>
            <p:ph type="sldNum" sz="quarter" idx="10"/>
          </p:nvPr>
        </p:nvSpPr>
        <p:spPr/>
        <p:txBody>
          <a:bodyPr/>
          <a:lstStyle/>
          <a:p>
            <a:fld id="{899B5927-D546-451B-8093-D66E97EAE456}" type="slidenum">
              <a:rPr lang="en-US" smtClean="0"/>
              <a:t>1</a:t>
            </a:fld>
            <a:endParaRPr lang="en-US"/>
          </a:p>
        </p:txBody>
      </p:sp>
    </p:spTree>
    <p:extLst>
      <p:ext uri="{BB962C8B-B14F-4D97-AF65-F5344CB8AC3E}">
        <p14:creationId xmlns:p14="http://schemas.microsoft.com/office/powerpoint/2010/main" val="250713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09/12/2016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67142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09/12/2016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215424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09/12/2016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4117815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F2BB9D-E8A0-4BDA-81B9-A87B8043A826}" type="slidenum">
              <a:rPr lang="en-US"/>
              <a:pPr>
                <a:defRPr/>
              </a:pPr>
              <a:t>‹#›</a:t>
            </a:fld>
            <a:endParaRPr lang="en-US"/>
          </a:p>
        </p:txBody>
      </p:sp>
    </p:spTree>
    <p:extLst>
      <p:ext uri="{BB962C8B-B14F-4D97-AF65-F5344CB8AC3E}">
        <p14:creationId xmlns:p14="http://schemas.microsoft.com/office/powerpoint/2010/main" val="257192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09/12/2016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57249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A09C4A-30EC-4B09-A9E5-F4851D2A6FC9}" type="datetimeFigureOut">
              <a:rPr lang="es-ES" smtClean="0"/>
              <a:t>09/12/2016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97982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F5A09C4A-30EC-4B09-A9E5-F4851D2A6FC9}" type="datetimeFigureOut">
              <a:rPr lang="es-ES" smtClean="0"/>
              <a:t>09/12/2016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314644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F5A09C4A-30EC-4B09-A9E5-F4851D2A6FC9}" type="datetimeFigureOut">
              <a:rPr lang="es-ES" smtClean="0"/>
              <a:t>09/12/2016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71954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F5A09C4A-30EC-4B09-A9E5-F4851D2A6FC9}" type="datetimeFigureOut">
              <a:rPr lang="es-ES" smtClean="0"/>
              <a:t>09/12/2016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11735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09C4A-30EC-4B09-A9E5-F4851D2A6FC9}" type="datetimeFigureOut">
              <a:rPr lang="es-ES" smtClean="0"/>
              <a:t>09/12/2016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421779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09C4A-30EC-4B09-A9E5-F4851D2A6FC9}" type="datetimeFigureOut">
              <a:rPr lang="es-ES" smtClean="0"/>
              <a:t>09/12/2016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890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09C4A-30EC-4B09-A9E5-F4851D2A6FC9}" type="datetimeFigureOut">
              <a:rPr lang="es-ES" smtClean="0"/>
              <a:t>09/12/2016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82839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09C4A-30EC-4B09-A9E5-F4851D2A6FC9}" type="datetimeFigureOut">
              <a:rPr lang="es-ES" smtClean="0"/>
              <a:t>09/12/2016</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E1671-256D-4C32-B9E4-7DC5F36CE712}" type="slidenum">
              <a:rPr lang="es-ES" smtClean="0"/>
              <a:t>‹#›</a:t>
            </a:fld>
            <a:endParaRPr lang="es-ES"/>
          </a:p>
        </p:txBody>
      </p:sp>
    </p:spTree>
    <p:extLst>
      <p:ext uri="{BB962C8B-B14F-4D97-AF65-F5344CB8AC3E}">
        <p14:creationId xmlns:p14="http://schemas.microsoft.com/office/powerpoint/2010/main" val="1131962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3"/>
          <p:cNvGraphicFramePr>
            <a:graphicFrameLocks noGrp="1"/>
          </p:cNvGraphicFramePr>
          <p:nvPr>
            <p:ph type="chart" idx="1"/>
            <p:extLst>
              <p:ext uri="{D42A27DB-BD31-4B8C-83A1-F6EECF244321}">
                <p14:modId xmlns:p14="http://schemas.microsoft.com/office/powerpoint/2010/main" val="2318817146"/>
              </p:ext>
            </p:extLst>
          </p:nvPr>
        </p:nvGraphicFramePr>
        <p:xfrm>
          <a:off x="707841" y="1371600"/>
          <a:ext cx="7998823" cy="4462825"/>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Straight Arrow Connector 2"/>
          <p:cNvCxnSpPr/>
          <p:nvPr/>
        </p:nvCxnSpPr>
        <p:spPr>
          <a:xfrm>
            <a:off x="1107990" y="4351638"/>
            <a:ext cx="7538484" cy="10632"/>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17418" y="203886"/>
            <a:ext cx="9083040" cy="1143000"/>
          </a:xfrm>
        </p:spPr>
        <p:txBody>
          <a:bodyPr>
            <a:noAutofit/>
          </a:bodyPr>
          <a:lstStyle/>
          <a:p>
            <a:r>
              <a:rPr lang="en-US" sz="2400" b="1" dirty="0" smtClean="0"/>
              <a:t>Rate of suspected measles and rubella cases per 100,000</a:t>
            </a:r>
            <a:br>
              <a:rPr lang="en-US" sz="2400" b="1" dirty="0" smtClean="0"/>
            </a:br>
            <a:r>
              <a:rPr lang="en-US" sz="2400" b="1" dirty="0" smtClean="0"/>
              <a:t>population by country, the Americas</a:t>
            </a:r>
            <a:r>
              <a:rPr lang="en-US" sz="2400" b="1" dirty="0"/>
              <a:t>, </a:t>
            </a:r>
            <a:r>
              <a:rPr lang="en-US" sz="2400" b="1" dirty="0" smtClean="0"/>
              <a:t>last </a:t>
            </a:r>
            <a:r>
              <a:rPr lang="en-US" sz="2400" b="1" dirty="0"/>
              <a:t>52 </a:t>
            </a:r>
            <a:r>
              <a:rPr lang="en-US" sz="2400" b="1" dirty="0" smtClean="0"/>
              <a:t>weeks</a:t>
            </a:r>
            <a:br>
              <a:rPr lang="en-US" sz="2400" b="1" dirty="0" smtClean="0"/>
            </a:br>
            <a:r>
              <a:rPr lang="en-US" sz="2400" b="1" dirty="0" smtClean="0"/>
              <a:t>(</a:t>
            </a:r>
            <a:r>
              <a:rPr lang="en-US" sz="2400" b="1" dirty="0"/>
              <a:t>2015/49-2016/48)</a:t>
            </a:r>
          </a:p>
        </p:txBody>
      </p:sp>
      <p:sp>
        <p:nvSpPr>
          <p:cNvPr id="10" name="Text Box 7"/>
          <p:cNvSpPr txBox="1">
            <a:spLocks noChangeArrowheads="1"/>
          </p:cNvSpPr>
          <p:nvPr/>
        </p:nvSpPr>
        <p:spPr bwMode="auto">
          <a:xfrm rot="16200000">
            <a:off x="-349167" y="3351622"/>
            <a:ext cx="172194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100" dirty="0" smtClean="0"/>
              <a:t>Rate/100,000 population</a:t>
            </a:r>
            <a:endParaRPr lang="en-US" sz="1100" dirty="0"/>
          </a:p>
        </p:txBody>
      </p:sp>
      <p:sp>
        <p:nvSpPr>
          <p:cNvPr id="11" name="Text Box 7"/>
          <p:cNvSpPr txBox="1">
            <a:spLocks noChangeArrowheads="1"/>
          </p:cNvSpPr>
          <p:nvPr/>
        </p:nvSpPr>
        <p:spPr bwMode="auto">
          <a:xfrm>
            <a:off x="426675" y="6122313"/>
            <a:ext cx="276550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100" i="1" dirty="0" smtClean="0"/>
              <a:t>Source</a:t>
            </a:r>
            <a:r>
              <a:rPr lang="en-US" sz="1100" i="1" smtClean="0"/>
              <a:t>:</a:t>
            </a:r>
            <a:r>
              <a:rPr lang="en-US" sz="1100" smtClean="0"/>
              <a:t> Country </a:t>
            </a:r>
            <a:r>
              <a:rPr lang="en-US" sz="1100" dirty="0" smtClean="0"/>
              <a:t>reports to PAHO/WHO.</a:t>
            </a:r>
          </a:p>
          <a:p>
            <a:r>
              <a:rPr lang="en-US" sz="1100" dirty="0" smtClean="0"/>
              <a:t>*Data as of 8 December 2016</a:t>
            </a:r>
            <a:endParaRPr lang="en-US" sz="1100" dirty="0"/>
          </a:p>
        </p:txBody>
      </p:sp>
    </p:spTree>
    <p:extLst>
      <p:ext uri="{BB962C8B-B14F-4D97-AF65-F5344CB8AC3E}">
        <p14:creationId xmlns:p14="http://schemas.microsoft.com/office/powerpoint/2010/main" val="1823826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158</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Rate of suspected measles and rubella cases per 100,000 population by country, the Americas, last 52 weeks (2015/49-2016/48)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25</cp:revision>
  <dcterms:created xsi:type="dcterms:W3CDTF">2016-02-18T22:13:22Z</dcterms:created>
  <dcterms:modified xsi:type="dcterms:W3CDTF">2016-12-09T21:52:43Z</dcterms:modified>
</cp:coreProperties>
</file>