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871026538349371E-2"/>
          <c:y val="3.8007601918089037E-2"/>
          <c:w val="0.87057341790609521"/>
          <c:h val="0.8215458235076159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BRA (2010-2014)</c:v>
                </c:pt>
              </c:strCache>
            </c:strRef>
          </c:tx>
          <c:spPr>
            <a:ln w="3175">
              <a:noFill/>
            </a:ln>
          </c:spPr>
          <c:invertIfNegative val="0"/>
          <c:cat>
            <c:strRef>
              <c:f>Sheet1!$B$1:$J$1</c:f>
              <c:strCache>
                <c:ptCount val="8"/>
                <c:pt idx="0">
                  <c:v>&lt; 6 meses</c:v>
                </c:pt>
                <c:pt idx="1">
                  <c:v>6-11 meses</c:v>
                </c:pt>
                <c:pt idx="2">
                  <c:v>1-4</c:v>
                </c:pt>
                <c:pt idx="3">
                  <c:v>5-9</c:v>
                </c:pt>
                <c:pt idx="4">
                  <c:v>10-19</c:v>
                </c:pt>
                <c:pt idx="5">
                  <c:v>20-39</c:v>
                </c:pt>
                <c:pt idx="6">
                  <c:v>&gt;40</c:v>
                </c:pt>
                <c:pt idx="7">
                  <c:v>Desconocido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8"/>
                <c:pt idx="0">
                  <c:v>45</c:v>
                </c:pt>
                <c:pt idx="1">
                  <c:v>152</c:v>
                </c:pt>
                <c:pt idx="2">
                  <c:v>102</c:v>
                </c:pt>
                <c:pt idx="3">
                  <c:v>20</c:v>
                </c:pt>
                <c:pt idx="4">
                  <c:v>69</c:v>
                </c:pt>
                <c:pt idx="5">
                  <c:v>117</c:v>
                </c:pt>
                <c:pt idx="6">
                  <c:v>22</c:v>
                </c:pt>
                <c:pt idx="7">
                  <c:v>24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CAN (2010-2014)</c:v>
                </c:pt>
              </c:strCache>
            </c:strRef>
          </c:tx>
          <c:invertIfNegative val="0"/>
          <c:cat>
            <c:strRef>
              <c:f>Sheet1!$B$1:$J$1</c:f>
              <c:strCache>
                <c:ptCount val="8"/>
                <c:pt idx="0">
                  <c:v>&lt; 6 meses</c:v>
                </c:pt>
                <c:pt idx="1">
                  <c:v>6-11 meses</c:v>
                </c:pt>
                <c:pt idx="2">
                  <c:v>1-4</c:v>
                </c:pt>
                <c:pt idx="3">
                  <c:v>5-9</c:v>
                </c:pt>
                <c:pt idx="4">
                  <c:v>10-19</c:v>
                </c:pt>
                <c:pt idx="5">
                  <c:v>20-39</c:v>
                </c:pt>
                <c:pt idx="6">
                  <c:v>&gt;40</c:v>
                </c:pt>
                <c:pt idx="7">
                  <c:v>Desconocido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8"/>
                <c:pt idx="0">
                  <c:v>15</c:v>
                </c:pt>
                <c:pt idx="1">
                  <c:v>41</c:v>
                </c:pt>
                <c:pt idx="2">
                  <c:v>123</c:v>
                </c:pt>
                <c:pt idx="3">
                  <c:v>94</c:v>
                </c:pt>
                <c:pt idx="4">
                  <c:v>570</c:v>
                </c:pt>
                <c:pt idx="5">
                  <c:v>211</c:v>
                </c:pt>
                <c:pt idx="6">
                  <c:v>53</c:v>
                </c:pt>
                <c:pt idx="7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ECU (2011-2012)</c:v>
                </c:pt>
              </c:strCache>
            </c:strRef>
          </c:tx>
          <c:invertIfNegative val="0"/>
          <c:cat>
            <c:strRef>
              <c:f>Sheet1!$B$1:$J$1</c:f>
              <c:strCache>
                <c:ptCount val="8"/>
                <c:pt idx="0">
                  <c:v>&lt; 6 meses</c:v>
                </c:pt>
                <c:pt idx="1">
                  <c:v>6-11 meses</c:v>
                </c:pt>
                <c:pt idx="2">
                  <c:v>1-4</c:v>
                </c:pt>
                <c:pt idx="3">
                  <c:v>5-9</c:v>
                </c:pt>
                <c:pt idx="4">
                  <c:v>10-19</c:v>
                </c:pt>
                <c:pt idx="5">
                  <c:v>20-39</c:v>
                </c:pt>
                <c:pt idx="6">
                  <c:v>&gt;40</c:v>
                </c:pt>
                <c:pt idx="7">
                  <c:v>Desconocido</c:v>
                </c:pt>
              </c:strCache>
            </c:strRef>
          </c:cat>
          <c:val>
            <c:numRef>
              <c:f>Sheet1!$B$4:$J$4</c:f>
              <c:numCache>
                <c:formatCode>General</c:formatCode>
                <c:ptCount val="8"/>
                <c:pt idx="0">
                  <c:v>31</c:v>
                </c:pt>
                <c:pt idx="1">
                  <c:v>66</c:v>
                </c:pt>
                <c:pt idx="2">
                  <c:v>109</c:v>
                </c:pt>
                <c:pt idx="3">
                  <c:v>37</c:v>
                </c:pt>
                <c:pt idx="4">
                  <c:v>58</c:v>
                </c:pt>
                <c:pt idx="5">
                  <c:v>23</c:v>
                </c:pt>
                <c:pt idx="6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US (2006-2014)</c:v>
                </c:pt>
              </c:strCache>
            </c:strRef>
          </c:tx>
          <c:invertIfNegative val="0"/>
          <c:cat>
            <c:strRef>
              <c:f>Sheet1!$B$1:$J$1</c:f>
              <c:strCache>
                <c:ptCount val="8"/>
                <c:pt idx="0">
                  <c:v>&lt; 6 meses</c:v>
                </c:pt>
                <c:pt idx="1">
                  <c:v>6-11 meses</c:v>
                </c:pt>
                <c:pt idx="2">
                  <c:v>1-4</c:v>
                </c:pt>
                <c:pt idx="3">
                  <c:v>5-9</c:v>
                </c:pt>
                <c:pt idx="4">
                  <c:v>10-19</c:v>
                </c:pt>
                <c:pt idx="5">
                  <c:v>20-39</c:v>
                </c:pt>
                <c:pt idx="6">
                  <c:v>&gt;40</c:v>
                </c:pt>
                <c:pt idx="7">
                  <c:v>Desconocido</c:v>
                </c:pt>
              </c:strCache>
            </c:strRef>
          </c:cat>
          <c:val>
            <c:numRef>
              <c:f>Sheet1!$B$5:$J$5</c:f>
              <c:numCache>
                <c:formatCode>General</c:formatCode>
                <c:ptCount val="8"/>
                <c:pt idx="0">
                  <c:v>26</c:v>
                </c:pt>
                <c:pt idx="1">
                  <c:v>109</c:v>
                </c:pt>
                <c:pt idx="2">
                  <c:v>275</c:v>
                </c:pt>
                <c:pt idx="3">
                  <c:v>146</c:v>
                </c:pt>
                <c:pt idx="4">
                  <c:v>266</c:v>
                </c:pt>
                <c:pt idx="5">
                  <c:v>374</c:v>
                </c:pt>
                <c:pt idx="6">
                  <c:v>157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Otros países (2006-2014)</c:v>
                </c:pt>
              </c:strCache>
            </c:strRef>
          </c:tx>
          <c:invertIfNegative val="0"/>
          <c:cat>
            <c:strRef>
              <c:f>Sheet1!$B$1:$J$1</c:f>
              <c:strCache>
                <c:ptCount val="8"/>
                <c:pt idx="0">
                  <c:v>&lt; 6 meses</c:v>
                </c:pt>
                <c:pt idx="1">
                  <c:v>6-11 meses</c:v>
                </c:pt>
                <c:pt idx="2">
                  <c:v>1-4</c:v>
                </c:pt>
                <c:pt idx="3">
                  <c:v>5-9</c:v>
                </c:pt>
                <c:pt idx="4">
                  <c:v>10-19</c:v>
                </c:pt>
                <c:pt idx="5">
                  <c:v>20-39</c:v>
                </c:pt>
                <c:pt idx="6">
                  <c:v>&gt;40</c:v>
                </c:pt>
                <c:pt idx="7">
                  <c:v>Desconocido</c:v>
                </c:pt>
              </c:strCache>
            </c:strRef>
          </c:cat>
          <c:val>
            <c:numRef>
              <c:f>Sheet1!$B$6:$J$6</c:f>
              <c:numCache>
                <c:formatCode>General</c:formatCode>
                <c:ptCount val="8"/>
                <c:pt idx="0">
                  <c:v>20</c:v>
                </c:pt>
                <c:pt idx="1">
                  <c:v>19</c:v>
                </c:pt>
                <c:pt idx="2">
                  <c:v>63</c:v>
                </c:pt>
                <c:pt idx="3">
                  <c:v>23</c:v>
                </c:pt>
                <c:pt idx="4">
                  <c:v>45</c:v>
                </c:pt>
                <c:pt idx="5">
                  <c:v>51</c:v>
                </c:pt>
                <c:pt idx="6">
                  <c:v>15</c:v>
                </c:pt>
                <c:pt idx="7">
                  <c:v>2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Sheet1!$B$1:$J$1</c:f>
              <c:strCache>
                <c:ptCount val="8"/>
                <c:pt idx="0">
                  <c:v>&lt; 6 meses</c:v>
                </c:pt>
                <c:pt idx="1">
                  <c:v>6-11 meses</c:v>
                </c:pt>
                <c:pt idx="2">
                  <c:v>1-4</c:v>
                </c:pt>
                <c:pt idx="3">
                  <c:v>5-9</c:v>
                </c:pt>
                <c:pt idx="4">
                  <c:v>10-19</c:v>
                </c:pt>
                <c:pt idx="5">
                  <c:v>20-39</c:v>
                </c:pt>
                <c:pt idx="6">
                  <c:v>&gt;40</c:v>
                </c:pt>
                <c:pt idx="7">
                  <c:v>Desconocido</c:v>
                </c:pt>
              </c:strCache>
            </c:strRef>
          </c:cat>
          <c:val>
            <c:numRef>
              <c:f>Sheet1!$B$7:$J$7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5968000"/>
        <c:axId val="105969536"/>
      </c:barChart>
      <c:catAx>
        <c:axId val="105968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05969536"/>
        <c:crosses val="autoZero"/>
        <c:auto val="1"/>
        <c:lblAlgn val="ctr"/>
        <c:lblOffset val="100"/>
        <c:noMultiLvlLbl val="0"/>
      </c:catAx>
      <c:valAx>
        <c:axId val="105969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5968000"/>
        <c:crosses val="autoZero"/>
        <c:crossBetween val="between"/>
      </c:valAx>
    </c:plotArea>
    <c:legend>
      <c:legendPos val="b"/>
      <c:layout/>
      <c:overlay val="1"/>
      <c:spPr>
        <a:solidFill>
          <a:schemeClr val="bg1"/>
        </a:solidFill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29968-C6BF-4FDF-B35D-27860523E9D5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DD146-0C03-4E1F-9B93-41355D72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71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734027-0C60-4EA3-9050-1CE9E8E25E1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60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E16F-0AC5-4F17-B86C-C6ABEEF4F12F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4BAC-01EC-478D-9D8A-71C9F765F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0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E16F-0AC5-4F17-B86C-C6ABEEF4F12F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4BAC-01EC-478D-9D8A-71C9F765F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70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E16F-0AC5-4F17-B86C-C6ABEEF4F12F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4BAC-01EC-478D-9D8A-71C9F765F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3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E16F-0AC5-4F17-B86C-C6ABEEF4F12F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4BAC-01EC-478D-9D8A-71C9F765F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03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E16F-0AC5-4F17-B86C-C6ABEEF4F12F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4BAC-01EC-478D-9D8A-71C9F765F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3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E16F-0AC5-4F17-B86C-C6ABEEF4F12F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4BAC-01EC-478D-9D8A-71C9F765F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3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E16F-0AC5-4F17-B86C-C6ABEEF4F12F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4BAC-01EC-478D-9D8A-71C9F765F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4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E16F-0AC5-4F17-B86C-C6ABEEF4F12F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4BAC-01EC-478D-9D8A-71C9F765F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73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E16F-0AC5-4F17-B86C-C6ABEEF4F12F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4BAC-01EC-478D-9D8A-71C9F765F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1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E16F-0AC5-4F17-B86C-C6ABEEF4F12F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4BAC-01EC-478D-9D8A-71C9F765F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33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E16F-0AC5-4F17-B86C-C6ABEEF4F12F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4BAC-01EC-478D-9D8A-71C9F765F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9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1E16F-0AC5-4F17-B86C-C6ABEEF4F12F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A4BAC-01EC-478D-9D8A-71C9F765F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7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rmAutofit/>
          </a:bodyPr>
          <a:lstStyle/>
          <a:p>
            <a:r>
              <a:rPr lang="es-PE" sz="2800" b="1" dirty="0" smtClean="0"/>
              <a:t>Distribución de casos confirmados de sarampión por grupo de edad. Las Américas, 2006-2014</a:t>
            </a:r>
            <a:r>
              <a:rPr lang="en-US" sz="2800" b="1" dirty="0" smtClean="0"/>
              <a:t>*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208635"/>
              </p:ext>
            </p:extLst>
          </p:nvPr>
        </p:nvGraphicFramePr>
        <p:xfrm>
          <a:off x="536377" y="1447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912912" y="3046511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dirty="0" smtClean="0"/>
              <a:t>Casos confirmados de sarampión</a:t>
            </a:r>
            <a:endParaRPr lang="es-PE" sz="1400" dirty="0"/>
          </a:p>
        </p:txBody>
      </p:sp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372276" y="6174557"/>
            <a:ext cx="681513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 sz="1100" b="1" dirty="0" smtClean="0"/>
              <a:t>Fuente: Reporte de países a OPS.</a:t>
            </a:r>
          </a:p>
          <a:p>
            <a:r>
              <a:rPr lang="es-ES_tradnl" sz="1100" b="1" dirty="0" smtClean="0"/>
              <a:t>*Información hasta el 27 </a:t>
            </a:r>
            <a:r>
              <a:rPr lang="es-ES_tradnl" sz="1100" b="1" smtClean="0"/>
              <a:t>de junio </a:t>
            </a:r>
            <a:r>
              <a:rPr lang="es-ES_tradnl" sz="1100" b="1" dirty="0" smtClean="0"/>
              <a:t>de 2014</a:t>
            </a:r>
            <a:endParaRPr lang="es-ES_tradnl" sz="11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728793" y="1732002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N=3.582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518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39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Distribución de casos confirmados de sarampión por grupo de edad. Las Américas, 2006-2014*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Distribución de casos confirmados de sarampión por grupo de edad. Las Américas, 2006-2014*</dc:title>
  <dc:creator>Bravo, Ms. Pamela (WDC)</dc:creator>
  <cp:lastModifiedBy>Pacis, Ms. Carmelita Lucia (WDC)</cp:lastModifiedBy>
  <cp:revision>6</cp:revision>
  <dcterms:created xsi:type="dcterms:W3CDTF">2014-07-17T16:46:19Z</dcterms:created>
  <dcterms:modified xsi:type="dcterms:W3CDTF">2014-07-17T21:25:20Z</dcterms:modified>
</cp:coreProperties>
</file>