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</c:v>
                </c:pt>
              </c:strCache>
            </c:strRef>
          </c:tx>
          <c:invertIfNegative val="0"/>
          <c:cat>
            <c:strRef>
              <c:f>Sheet1!$A$2:$A$26</c:f>
              <c:strCache>
                <c:ptCount val="25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77</c:v>
                </c:pt>
                <c:pt idx="1">
                  <c:v>82</c:v>
                </c:pt>
                <c:pt idx="2">
                  <c:v>83</c:v>
                </c:pt>
                <c:pt idx="3">
                  <c:v>83</c:v>
                </c:pt>
                <c:pt idx="4">
                  <c:v>80</c:v>
                </c:pt>
                <c:pt idx="5">
                  <c:v>88</c:v>
                </c:pt>
                <c:pt idx="6">
                  <c:v>86</c:v>
                </c:pt>
                <c:pt idx="7">
                  <c:v>88</c:v>
                </c:pt>
                <c:pt idx="8">
                  <c:v>92</c:v>
                </c:pt>
                <c:pt idx="9">
                  <c:v>91</c:v>
                </c:pt>
                <c:pt idx="10">
                  <c:v>93</c:v>
                </c:pt>
                <c:pt idx="11">
                  <c:v>94</c:v>
                </c:pt>
                <c:pt idx="12">
                  <c:v>91</c:v>
                </c:pt>
                <c:pt idx="13">
                  <c:v>94</c:v>
                </c:pt>
                <c:pt idx="14">
                  <c:v>93</c:v>
                </c:pt>
                <c:pt idx="15">
                  <c:v>93</c:v>
                </c:pt>
                <c:pt idx="16">
                  <c:v>94</c:v>
                </c:pt>
                <c:pt idx="17">
                  <c:v>93</c:v>
                </c:pt>
                <c:pt idx="18">
                  <c:v>94</c:v>
                </c:pt>
                <c:pt idx="19">
                  <c:v>94</c:v>
                </c:pt>
                <c:pt idx="20">
                  <c:v>92</c:v>
                </c:pt>
                <c:pt idx="21">
                  <c:v>94</c:v>
                </c:pt>
                <c:pt idx="22">
                  <c:v>94</c:v>
                </c:pt>
                <c:pt idx="23">
                  <c:v>92</c:v>
                </c:pt>
                <c:pt idx="24">
                  <c:v>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MMR2</c:v>
                </c:pt>
              </c:strCache>
            </c:strRef>
          </c:tx>
          <c:invertIfNegative val="0"/>
          <c:cat>
            <c:strRef>
              <c:f>Sheet1!$A$2:$A$26</c:f>
              <c:strCache>
                <c:ptCount val="25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</c:strCache>
            </c:strRef>
          </c:cat>
          <c:val>
            <c:numRef>
              <c:f>Sheet1!$C$2:$C$26</c:f>
              <c:numCache>
                <c:formatCode>General</c:formatCode>
                <c:ptCount val="25"/>
                <c:pt idx="19">
                  <c:v>73</c:v>
                </c:pt>
                <c:pt idx="20">
                  <c:v>70</c:v>
                </c:pt>
                <c:pt idx="21">
                  <c:v>83</c:v>
                </c:pt>
                <c:pt idx="22">
                  <c:v>77</c:v>
                </c:pt>
                <c:pt idx="23">
                  <c:v>71</c:v>
                </c:pt>
                <c:pt idx="24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axId val="164681728"/>
        <c:axId val="94963392"/>
      </c:barChart>
      <c:catAx>
        <c:axId val="164681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1200" b="0" dirty="0" smtClean="0"/>
                  <a:t>Year</a:t>
                </a:r>
                <a:endParaRPr lang="en-US" sz="1200" b="0" dirty="0"/>
              </a:p>
            </c:rich>
          </c:tx>
          <c:layout>
            <c:manualLayout>
              <c:xMode val="edge"/>
              <c:yMode val="edge"/>
              <c:x val="0.48215915718868468"/>
              <c:y val="0.824888979428245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4963392"/>
        <c:crosses val="autoZero"/>
        <c:auto val="1"/>
        <c:lblAlgn val="ctr"/>
        <c:lblOffset val="100"/>
        <c:noMultiLvlLbl val="0"/>
      </c:catAx>
      <c:valAx>
        <c:axId val="94963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4681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902923592884223"/>
          <c:y val="0.91089388048466147"/>
          <c:w val="0.25725017011762419"/>
          <c:h val="7.788198887176055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7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1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8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6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3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1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6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9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974194"/>
              </p:ext>
            </p:extLst>
          </p:nvPr>
        </p:nvGraphicFramePr>
        <p:xfrm>
          <a:off x="5334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Vaccination coverage of MMR1 and MMR2 vaccines</a:t>
            </a:r>
            <a:br>
              <a:rPr lang="en-US" sz="2800" b="1" dirty="0" smtClean="0"/>
            </a:br>
            <a:r>
              <a:rPr lang="en-US" sz="2800" b="1" dirty="0" smtClean="0"/>
              <a:t>Region of the America, 1990-2014</a:t>
            </a:r>
            <a:endParaRPr lang="en-US" sz="28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16200000">
            <a:off x="-265056" y="3163944"/>
            <a:ext cx="128913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 smtClean="0"/>
              <a:t>Coverage (%)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172200"/>
            <a:ext cx="5480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Country reports through the PAHO-WHO/UNICEF Joint Reporting Forms (JRF)</a:t>
            </a:r>
          </a:p>
        </p:txBody>
      </p:sp>
    </p:spTree>
    <p:extLst>
      <p:ext uri="{BB962C8B-B14F-4D97-AF65-F5344CB8AC3E}">
        <p14:creationId xmlns:p14="http://schemas.microsoft.com/office/powerpoint/2010/main" val="225688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Vaccination coverage of MMR1 and MMR2 vaccines Region of the America, 1990-2014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 coverage of MMR1 and MMR2 vaccines Region of the America, 1990-2014</dc:title>
  <dc:creator>Pacis, Ms. Carmelita Lucia (WDC)</dc:creator>
  <cp:lastModifiedBy>Pacis, Ms. Carmelita Lucia (WDC)</cp:lastModifiedBy>
  <cp:revision>3</cp:revision>
  <dcterms:created xsi:type="dcterms:W3CDTF">2016-05-05T22:10:08Z</dcterms:created>
  <dcterms:modified xsi:type="dcterms:W3CDTF">2016-05-05T22:57:05Z</dcterms:modified>
</cp:coreProperties>
</file>