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-504" y="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731202120044472"/>
          <c:y val="5.8988764044943819E-2"/>
          <c:w val="0.88264932454042844"/>
          <c:h val="0.787950929886399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LT5Days</c:v>
                </c:pt>
              </c:strCache>
            </c:strRef>
          </c:tx>
          <c:spPr>
            <a:solidFill>
              <a:schemeClr val="folHlink"/>
            </a:solidFill>
            <a:ln w="12674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Sheet1!$A$2:$A$22</c:f>
              <c:strCache>
                <c:ptCount val="21"/>
                <c:pt idx="0">
                  <c:v>CUB</c:v>
                </c:pt>
                <c:pt idx="1">
                  <c:v>URY</c:v>
                </c:pt>
                <c:pt idx="2">
                  <c:v>CHL</c:v>
                </c:pt>
                <c:pt idx="3">
                  <c:v>ECU</c:v>
                </c:pt>
                <c:pt idx="4">
                  <c:v>PRY</c:v>
                </c:pt>
                <c:pt idx="5">
                  <c:v>COL</c:v>
                </c:pt>
                <c:pt idx="6">
                  <c:v>MEX</c:v>
                </c:pt>
                <c:pt idx="7">
                  <c:v>NIC</c:v>
                </c:pt>
                <c:pt idx="8">
                  <c:v>SLV</c:v>
                </c:pt>
                <c:pt idx="9">
                  <c:v>BOL</c:v>
                </c:pt>
                <c:pt idx="10">
                  <c:v>HTI</c:v>
                </c:pt>
                <c:pt idx="11">
                  <c:v>CRI</c:v>
                </c:pt>
                <c:pt idx="12">
                  <c:v>VEN</c:v>
                </c:pt>
                <c:pt idx="13">
                  <c:v>HND</c:v>
                </c:pt>
                <c:pt idx="14">
                  <c:v>PAN</c:v>
                </c:pt>
                <c:pt idx="15">
                  <c:v>PER</c:v>
                </c:pt>
                <c:pt idx="16">
                  <c:v>ARG</c:v>
                </c:pt>
                <c:pt idx="17">
                  <c:v>GTM</c:v>
                </c:pt>
                <c:pt idx="18">
                  <c:v>BRA</c:v>
                </c:pt>
                <c:pt idx="19">
                  <c:v>DOM</c:v>
                </c:pt>
                <c:pt idx="20">
                  <c:v>CAR</c:v>
                </c:pt>
              </c:strCache>
            </c:strRef>
          </c:cat>
          <c:val>
            <c:numRef>
              <c:f>Sheet1!$B$2:$B$22</c:f>
              <c:numCache>
                <c:formatCode>General</c:formatCode>
                <c:ptCount val="21"/>
                <c:pt idx="0">
                  <c:v>100</c:v>
                </c:pt>
                <c:pt idx="1">
                  <c:v>100</c:v>
                </c:pt>
                <c:pt idx="2">
                  <c:v>95</c:v>
                </c:pt>
                <c:pt idx="3">
                  <c:v>92</c:v>
                </c:pt>
                <c:pt idx="4">
                  <c:v>91</c:v>
                </c:pt>
                <c:pt idx="5">
                  <c:v>90</c:v>
                </c:pt>
                <c:pt idx="6">
                  <c:v>90</c:v>
                </c:pt>
                <c:pt idx="7">
                  <c:v>90</c:v>
                </c:pt>
                <c:pt idx="8">
                  <c:v>87</c:v>
                </c:pt>
                <c:pt idx="9">
                  <c:v>79</c:v>
                </c:pt>
                <c:pt idx="10">
                  <c:v>78</c:v>
                </c:pt>
                <c:pt idx="11">
                  <c:v>77</c:v>
                </c:pt>
                <c:pt idx="12">
                  <c:v>76</c:v>
                </c:pt>
                <c:pt idx="13">
                  <c:v>72</c:v>
                </c:pt>
                <c:pt idx="14">
                  <c:v>72</c:v>
                </c:pt>
                <c:pt idx="15">
                  <c:v>72</c:v>
                </c:pt>
                <c:pt idx="16">
                  <c:v>65</c:v>
                </c:pt>
                <c:pt idx="17">
                  <c:v>59</c:v>
                </c:pt>
                <c:pt idx="18">
                  <c:v>58</c:v>
                </c:pt>
                <c:pt idx="19">
                  <c:v>42</c:v>
                </c:pt>
                <c:pt idx="20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05810944"/>
        <c:axId val="95657280"/>
      </c:barChart>
      <c:catAx>
        <c:axId val="105810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19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6572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5657280"/>
        <c:scaling>
          <c:orientation val="minMax"/>
          <c:max val="100"/>
        </c:scaling>
        <c:delete val="0"/>
        <c:axPos val="l"/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400" dirty="0" smtClean="0"/>
                  <a:t>Percentage (%)</a:t>
                </a:r>
                <a:endParaRPr lang="en-US" sz="1400" dirty="0"/>
              </a:p>
            </c:rich>
          </c:tx>
          <c:layout>
            <c:manualLayout>
              <c:xMode val="edge"/>
              <c:yMode val="edge"/>
              <c:x val="1.3097488539271082E-2"/>
              <c:y val="0.31601529429341363"/>
            </c:manualLayout>
          </c:layout>
          <c:overlay val="0"/>
          <c:spPr>
            <a:noFill/>
            <a:ln w="25348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5810944"/>
        <c:crosses val="autoZero"/>
        <c:crossBetween val="between"/>
        <c:majorUnit val="20"/>
        <c:minorUnit val="10"/>
      </c:valAx>
      <c:spPr>
        <a:noFill/>
        <a:ln w="25348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21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9B2C7-D365-48CD-A12F-1A2BBB6CF3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673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A02D51-8656-4C62-B06F-8F2CB1FCBB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994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D47787-A8F5-428B-8206-73E60190C1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0375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E35EF1-FB22-494C-B235-5874990641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543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AD68C6-E90A-445E-A55D-1E22770616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505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2399E3-3EF5-4E0F-96FD-A6BEAF117E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2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70A922-540F-4EF1-80BD-E9F30740E4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539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8C4B32-CDDD-4CF6-AB74-62A5910D18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169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4D04E4-9E47-46C5-92C0-77E50D59C3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099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9349B2-2F15-4E4E-85BF-30850B6B0D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264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F67518-6D0A-4028-A1F0-190C4197D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504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93C517-6ED2-47D0-B96F-94809EA24C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32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D3A586F-F3D5-40BE-B146-CD3F28764B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>
          <a:xfrm>
            <a:off x="107950" y="152400"/>
            <a:ext cx="8931275" cy="1143000"/>
          </a:xfrm>
          <a:noFill/>
        </p:spPr>
        <p:txBody>
          <a:bodyPr/>
          <a:lstStyle/>
          <a:p>
            <a:pPr eaLnBrk="1" hangingPunct="1"/>
            <a:r>
              <a:rPr lang="en-US" sz="2400" b="1" dirty="0" smtClean="0"/>
              <a:t>Percent of Blood Samples for Suspected Measles/Rubella</a:t>
            </a:r>
            <a:br>
              <a:rPr lang="en-US" sz="2400" b="1" dirty="0" smtClean="0"/>
            </a:br>
            <a:r>
              <a:rPr lang="en-US" sz="2400" b="1" dirty="0" smtClean="0"/>
              <a:t>Cases Received in Laboratory in </a:t>
            </a:r>
            <a:r>
              <a:rPr lang="en-US" sz="2400" b="1" dirty="0" smtClean="0">
                <a:cs typeface="Arial" charset="0"/>
              </a:rPr>
              <a:t>≤5 days</a:t>
            </a:r>
            <a:br>
              <a:rPr lang="en-US" sz="2400" b="1" dirty="0" smtClean="0">
                <a:cs typeface="Arial" charset="0"/>
              </a:rPr>
            </a:br>
            <a:r>
              <a:rPr lang="en-US" sz="2400" b="1" dirty="0" smtClean="0"/>
              <a:t>Region of the Americas, 2015</a:t>
            </a:r>
          </a:p>
        </p:txBody>
      </p:sp>
      <p:sp>
        <p:nvSpPr>
          <p:cNvPr id="2052" name="Text Box 7"/>
          <p:cNvSpPr txBox="1">
            <a:spLocks noChangeArrowheads="1"/>
          </p:cNvSpPr>
          <p:nvPr/>
        </p:nvSpPr>
        <p:spPr bwMode="auto">
          <a:xfrm>
            <a:off x="595313" y="5964238"/>
            <a:ext cx="37687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400" i="1"/>
              <a:t>Source:</a:t>
            </a:r>
            <a:r>
              <a:rPr lang="en-US" sz="1400"/>
              <a:t> Country reports to FGL-IM.</a:t>
            </a:r>
          </a:p>
          <a:p>
            <a:r>
              <a:rPr lang="en-US" sz="1200"/>
              <a:t>ND – No data received; data as of 21 January 2016.</a:t>
            </a:r>
          </a:p>
        </p:txBody>
      </p:sp>
      <p:graphicFrame>
        <p:nvGraphicFramePr>
          <p:cNvPr id="9" name="Object 2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4175261848"/>
              </p:ext>
            </p:extLst>
          </p:nvPr>
        </p:nvGraphicFramePr>
        <p:xfrm>
          <a:off x="438150" y="1462088"/>
          <a:ext cx="8207375" cy="4518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1262472" y="2442417"/>
            <a:ext cx="7227380" cy="0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1199</TotalTime>
  <Words>29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Percent of Blood Samples for Suspected Measles/Rubella Cases Received in Laboratory in ≤5 days Region of the Americas, 2015</vt:lpstr>
    </vt:vector>
  </TitlesOfParts>
  <Company>Pan American Health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Percent Measles/Rubella Cases with Adequate Investigation Region of the Americas, 2010</dc:title>
  <dc:creator>Carilu</dc:creator>
  <cp:lastModifiedBy>Pacis, Ms. Carmelita Lucia (WDC)</cp:lastModifiedBy>
  <cp:revision>22</cp:revision>
  <dcterms:created xsi:type="dcterms:W3CDTF">2011-01-20T22:48:54Z</dcterms:created>
  <dcterms:modified xsi:type="dcterms:W3CDTF">2016-01-21T22:47:40Z</dcterms:modified>
</cp:coreProperties>
</file>