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91358024691358"/>
          <c:y val="2.9878650022129555E-2"/>
          <c:w val="0.87628331438068374"/>
          <c:h val="0.77349212712950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AdeqSamp</c:v>
                </c:pt>
              </c:strCache>
            </c:strRef>
          </c:tx>
          <c:spPr>
            <a:solidFill>
              <a:srgbClr val="FF9900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HND</c:v>
                </c:pt>
                <c:pt idx="4">
                  <c:v>NIC</c:v>
                </c:pt>
                <c:pt idx="5">
                  <c:v>PAN</c:v>
                </c:pt>
                <c:pt idx="6">
                  <c:v>SLV</c:v>
                </c:pt>
                <c:pt idx="7">
                  <c:v>VEN</c:v>
                </c:pt>
                <c:pt idx="8">
                  <c:v>ECU</c:v>
                </c:pt>
                <c:pt idx="9">
                  <c:v>CAR</c:v>
                </c:pt>
                <c:pt idx="10">
                  <c:v>GTM</c:v>
                </c:pt>
                <c:pt idx="11">
                  <c:v>MEX</c:v>
                </c:pt>
                <c:pt idx="12">
                  <c:v>BOL</c:v>
                </c:pt>
                <c:pt idx="13">
                  <c:v>COL</c:v>
                </c:pt>
                <c:pt idx="14">
                  <c:v>HTI</c:v>
                </c:pt>
                <c:pt idx="15">
                  <c:v>PRY</c:v>
                </c:pt>
                <c:pt idx="16">
                  <c:v>PER</c:v>
                </c:pt>
                <c:pt idx="17">
                  <c:v>CHL</c:v>
                </c:pt>
                <c:pt idx="18">
                  <c:v>ARG</c:v>
                </c:pt>
                <c:pt idx="19">
                  <c:v>BRA</c:v>
                </c:pt>
                <c:pt idx="20">
                  <c:v>URY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98</c:v>
                </c:pt>
                <c:pt idx="9">
                  <c:v>97</c:v>
                </c:pt>
                <c:pt idx="10">
                  <c:v>97</c:v>
                </c:pt>
                <c:pt idx="11">
                  <c:v>96</c:v>
                </c:pt>
                <c:pt idx="12">
                  <c:v>95</c:v>
                </c:pt>
                <c:pt idx="13">
                  <c:v>95</c:v>
                </c:pt>
                <c:pt idx="14">
                  <c:v>94</c:v>
                </c:pt>
                <c:pt idx="15">
                  <c:v>94</c:v>
                </c:pt>
                <c:pt idx="16">
                  <c:v>91</c:v>
                </c:pt>
                <c:pt idx="17">
                  <c:v>89</c:v>
                </c:pt>
                <c:pt idx="18">
                  <c:v>84</c:v>
                </c:pt>
                <c:pt idx="19">
                  <c:v>33</c:v>
                </c:pt>
                <c:pt idx="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475328"/>
        <c:axId val="61326464"/>
      </c:barChart>
      <c:catAx>
        <c:axId val="8547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2646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6132646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1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Porcentaje (%)</a:t>
                </a:r>
              </a:p>
            </c:rich>
          </c:tx>
          <c:layout>
            <c:manualLayout>
              <c:xMode val="edge"/>
              <c:yMode val="edge"/>
              <c:x val="3.0864193285882933E-2"/>
              <c:y val="0.31039328417281176"/>
            </c:manualLayout>
          </c:layout>
          <c:overlay val="0"/>
          <c:spPr>
            <a:noFill/>
            <a:ln w="2534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75328"/>
        <c:crosses val="autoZero"/>
        <c:crossBetween val="between"/>
        <c:majorUnit val="20"/>
        <c:minorUnit val="10"/>
      </c:valAx>
      <c:spPr>
        <a:noFill/>
        <a:ln w="254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116A-9E60-41AD-BCF8-94334100F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9C6C5-8C49-481F-8F63-FEDDC1DC5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6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5A4D-0A72-4C29-A018-7B69F7567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2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64798-39BE-43E0-9085-151802AB5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9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9EB1B-4E53-45E6-9ACD-AE9DA81B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3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DE1D-44FD-4FF8-8A74-BE5D1F3FF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8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C72E0-5998-4ECE-A8EA-55C59DDF2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4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7E39-1B19-4382-BB74-660595E70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8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E29C-3BCE-40D7-A3C9-136C40B78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CE86E-26F5-488B-A107-973EFFFB5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B49B4-917D-4571-84CB-85BE1B578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9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5A754-52E0-43CB-B85E-FF7985398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757A35-FCD0-4976-A850-7590AF992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61221814"/>
              </p:ext>
            </p:extLst>
          </p:nvPr>
        </p:nvGraphicFramePr>
        <p:xfrm>
          <a:off x="98425" y="1462088"/>
          <a:ext cx="8728075" cy="479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3825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s-ES" sz="2600" b="1" dirty="0" smtClean="0"/>
              <a:t>Porcentaje de casos sospechosos de sarampión/rubéola con muestras adecuadas, Región de las Américas, 2016*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4825" y="6075765"/>
            <a:ext cx="45432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 err="1"/>
              <a:t>Fuente</a:t>
            </a:r>
            <a:r>
              <a:rPr lang="en-US" sz="1400" i="1" dirty="0"/>
              <a:t>:</a:t>
            </a:r>
            <a:r>
              <a:rPr lang="en-US" sz="1400" dirty="0"/>
              <a:t> MESS, ISIS e </a:t>
            </a:r>
            <a:r>
              <a:rPr lang="en-US" sz="1400" dirty="0" err="1"/>
              <a:t>informe</a:t>
            </a:r>
            <a:r>
              <a:rPr lang="en-US" sz="1400" dirty="0"/>
              <a:t> de los </a:t>
            </a:r>
            <a:r>
              <a:rPr lang="en-US" sz="1400" dirty="0" err="1"/>
              <a:t>países</a:t>
            </a:r>
            <a:r>
              <a:rPr lang="en-US" sz="1400" dirty="0"/>
              <a:t> a </a:t>
            </a:r>
            <a:r>
              <a:rPr lang="en-US" sz="1400" dirty="0" smtClean="0"/>
              <a:t>FGL-IM.</a:t>
            </a:r>
            <a:endParaRPr lang="en-US" sz="1400" dirty="0"/>
          </a:p>
          <a:p>
            <a:r>
              <a:rPr lang="en-US" sz="1400" dirty="0" smtClean="0"/>
              <a:t>*</a:t>
            </a:r>
            <a:r>
              <a:rPr lang="en-US" sz="1400" dirty="0" err="1" smtClean="0"/>
              <a:t>Datos</a:t>
            </a:r>
            <a:r>
              <a:rPr lang="en-US" sz="1400" dirty="0" smtClean="0"/>
              <a:t> </a:t>
            </a:r>
            <a:r>
              <a:rPr lang="en-US" sz="1400" dirty="0"/>
              <a:t>al </a:t>
            </a:r>
            <a:r>
              <a:rPr lang="en-US" sz="1400" dirty="0" smtClean="0"/>
              <a:t>23 </a:t>
            </a:r>
            <a:r>
              <a:rPr lang="en-US" sz="1400" dirty="0"/>
              <a:t>de </a:t>
            </a:r>
            <a:r>
              <a:rPr lang="en-US" sz="1400" dirty="0" err="1" smtClean="0"/>
              <a:t>junio</a:t>
            </a:r>
            <a:r>
              <a:rPr lang="en-US" sz="1400" dirty="0" smtClean="0"/>
              <a:t> del 2016.</a:t>
            </a:r>
            <a:endParaRPr lang="en-US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32113" y="2342606"/>
            <a:ext cx="74022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41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Porcentaje de casos sospechosos de sarampión/rubéola con muestras adecuadas, Región de las Américas, 2016*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33</cp:revision>
  <dcterms:created xsi:type="dcterms:W3CDTF">2011-01-20T22:48:54Z</dcterms:created>
  <dcterms:modified xsi:type="dcterms:W3CDTF">2016-06-23T21:32:48Z</dcterms:modified>
</cp:coreProperties>
</file>