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804" y="1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torresc\Desktop\En%20proceso\Informe%20Campa&#241;a%202015\CAMPA&#209;A%20SR-Datos%20al%2030-08-15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800"/>
            </a:pPr>
            <a:r>
              <a:rPr lang="es-PY" sz="1600" dirty="0"/>
              <a:t>Cobertura</a:t>
            </a:r>
            <a:r>
              <a:rPr lang="es-PY" sz="1600" baseline="0" dirty="0"/>
              <a:t> de </a:t>
            </a:r>
            <a:r>
              <a:rPr lang="es-PY" sz="1600" baseline="0" dirty="0" smtClean="0"/>
              <a:t>vacunación por edad y región </a:t>
            </a:r>
            <a:r>
              <a:rPr lang="es-PY" sz="1600" baseline="0" dirty="0"/>
              <a:t>de </a:t>
            </a:r>
            <a:r>
              <a:rPr lang="es-PY" sz="1600" baseline="0" dirty="0" smtClean="0"/>
              <a:t>salud</a:t>
            </a:r>
            <a:endParaRPr lang="es-PY" sz="1600" baseline="0" dirty="0"/>
          </a:p>
          <a:p>
            <a:pPr>
              <a:defRPr sz="1800"/>
            </a:pPr>
            <a:r>
              <a:rPr lang="es-PY" sz="1600" baseline="0" dirty="0"/>
              <a:t>Jornada Nacional de Vacunación - República Dominicana, 2015</a:t>
            </a:r>
            <a:endParaRPr lang="es-PY" sz="1600" dirty="0"/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'Cobertura por edad'!$L$10</c:f>
              <c:strCache>
                <c:ptCount val="1"/>
                <c:pt idx="0">
                  <c:v>1 Año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strRef>
              <c:f>'Cobertura por edad'!$A$272:$A$281</c:f>
              <c:strCache>
                <c:ptCount val="10"/>
                <c:pt idx="0">
                  <c:v>REGION 0</c:v>
                </c:pt>
                <c:pt idx="1">
                  <c:v>REGION I</c:v>
                </c:pt>
                <c:pt idx="2">
                  <c:v>REGION II</c:v>
                </c:pt>
                <c:pt idx="3">
                  <c:v>REGION III</c:v>
                </c:pt>
                <c:pt idx="4">
                  <c:v>REGION IV</c:v>
                </c:pt>
                <c:pt idx="5">
                  <c:v>REGION V</c:v>
                </c:pt>
                <c:pt idx="6">
                  <c:v>REGION VI</c:v>
                </c:pt>
                <c:pt idx="7">
                  <c:v>REGION VII</c:v>
                </c:pt>
                <c:pt idx="8">
                  <c:v>REGION VIII</c:v>
                </c:pt>
                <c:pt idx="9">
                  <c:v>TOTAL PAIS</c:v>
                </c:pt>
              </c:strCache>
            </c:strRef>
          </c:cat>
          <c:val>
            <c:numRef>
              <c:f>'Cobertura por edad'!$L$272:$L$281</c:f>
              <c:numCache>
                <c:formatCode>0.0%</c:formatCode>
                <c:ptCount val="10"/>
                <c:pt idx="0">
                  <c:v>0.8844796691936595</c:v>
                </c:pt>
                <c:pt idx="1">
                  <c:v>1.0097916293510061</c:v>
                </c:pt>
                <c:pt idx="2">
                  <c:v>0.94388032928665233</c:v>
                </c:pt>
                <c:pt idx="3">
                  <c:v>0.86180317658050454</c:v>
                </c:pt>
                <c:pt idx="4">
                  <c:v>1.0342736620089639</c:v>
                </c:pt>
                <c:pt idx="5">
                  <c:v>1.0032168662773433</c:v>
                </c:pt>
                <c:pt idx="6">
                  <c:v>1.0098216839897016</c:v>
                </c:pt>
                <c:pt idx="7">
                  <c:v>1.0064126279442596</c:v>
                </c:pt>
                <c:pt idx="8">
                  <c:v>0.93388938264852672</c:v>
                </c:pt>
                <c:pt idx="9">
                  <c:v>0.93707588860822011</c:v>
                </c:pt>
              </c:numCache>
            </c:numRef>
          </c:val>
        </c:ser>
        <c:ser>
          <c:idx val="1"/>
          <c:order val="1"/>
          <c:tx>
            <c:strRef>
              <c:f>'Cobertura por edad'!$M$10</c:f>
              <c:strCache>
                <c:ptCount val="1"/>
                <c:pt idx="0">
                  <c:v>2 Años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cat>
            <c:strRef>
              <c:f>'Cobertura por edad'!$A$272:$A$281</c:f>
              <c:strCache>
                <c:ptCount val="10"/>
                <c:pt idx="0">
                  <c:v>REGION 0</c:v>
                </c:pt>
                <c:pt idx="1">
                  <c:v>REGION I</c:v>
                </c:pt>
                <c:pt idx="2">
                  <c:v>REGION II</c:v>
                </c:pt>
                <c:pt idx="3">
                  <c:v>REGION III</c:v>
                </c:pt>
                <c:pt idx="4">
                  <c:v>REGION IV</c:v>
                </c:pt>
                <c:pt idx="5">
                  <c:v>REGION V</c:v>
                </c:pt>
                <c:pt idx="6">
                  <c:v>REGION VI</c:v>
                </c:pt>
                <c:pt idx="7">
                  <c:v>REGION VII</c:v>
                </c:pt>
                <c:pt idx="8">
                  <c:v>REGION VIII</c:v>
                </c:pt>
                <c:pt idx="9">
                  <c:v>TOTAL PAIS</c:v>
                </c:pt>
              </c:strCache>
            </c:strRef>
          </c:cat>
          <c:val>
            <c:numRef>
              <c:f>'Cobertura por edad'!$M$272:$M$281</c:f>
              <c:numCache>
                <c:formatCode>0.0%</c:formatCode>
                <c:ptCount val="10"/>
                <c:pt idx="0">
                  <c:v>0.90447679209008514</c:v>
                </c:pt>
                <c:pt idx="1">
                  <c:v>0.95817219015886235</c:v>
                </c:pt>
                <c:pt idx="2">
                  <c:v>0.84680688092426515</c:v>
                </c:pt>
                <c:pt idx="3">
                  <c:v>0.84470989761092152</c:v>
                </c:pt>
                <c:pt idx="4">
                  <c:v>0.99014713610089333</c:v>
                </c:pt>
                <c:pt idx="5">
                  <c:v>0.98027516149711524</c:v>
                </c:pt>
                <c:pt idx="6">
                  <c:v>0.99287410926365793</c:v>
                </c:pt>
                <c:pt idx="7">
                  <c:v>0.96019656019656019</c:v>
                </c:pt>
                <c:pt idx="8">
                  <c:v>0.98569482288828336</c:v>
                </c:pt>
                <c:pt idx="9">
                  <c:v>0.92031801033379812</c:v>
                </c:pt>
              </c:numCache>
            </c:numRef>
          </c:val>
        </c:ser>
        <c:ser>
          <c:idx val="2"/>
          <c:order val="2"/>
          <c:tx>
            <c:strRef>
              <c:f>'Cobertura por edad'!$N$10</c:f>
              <c:strCache>
                <c:ptCount val="1"/>
                <c:pt idx="0">
                  <c:v>3 Años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cat>
            <c:strRef>
              <c:f>'Cobertura por edad'!$A$272:$A$281</c:f>
              <c:strCache>
                <c:ptCount val="10"/>
                <c:pt idx="0">
                  <c:v>REGION 0</c:v>
                </c:pt>
                <c:pt idx="1">
                  <c:v>REGION I</c:v>
                </c:pt>
                <c:pt idx="2">
                  <c:v>REGION II</c:v>
                </c:pt>
                <c:pt idx="3">
                  <c:v>REGION III</c:v>
                </c:pt>
                <c:pt idx="4">
                  <c:v>REGION IV</c:v>
                </c:pt>
                <c:pt idx="5">
                  <c:v>REGION V</c:v>
                </c:pt>
                <c:pt idx="6">
                  <c:v>REGION VI</c:v>
                </c:pt>
                <c:pt idx="7">
                  <c:v>REGION VII</c:v>
                </c:pt>
                <c:pt idx="8">
                  <c:v>REGION VIII</c:v>
                </c:pt>
                <c:pt idx="9">
                  <c:v>TOTAL PAIS</c:v>
                </c:pt>
              </c:strCache>
            </c:strRef>
          </c:cat>
          <c:val>
            <c:numRef>
              <c:f>'Cobertura por edad'!$N$272:$N$281</c:f>
              <c:numCache>
                <c:formatCode>0.0%</c:formatCode>
                <c:ptCount val="10"/>
                <c:pt idx="0">
                  <c:v>0.96181883200836249</c:v>
                </c:pt>
                <c:pt idx="1">
                  <c:v>0.9858172933674989</c:v>
                </c:pt>
                <c:pt idx="2">
                  <c:v>0.89188670801099679</c:v>
                </c:pt>
                <c:pt idx="3">
                  <c:v>0.9042032476109082</c:v>
                </c:pt>
                <c:pt idx="4">
                  <c:v>1.0123684210526316</c:v>
                </c:pt>
                <c:pt idx="5">
                  <c:v>0.99031811894882438</c:v>
                </c:pt>
                <c:pt idx="6">
                  <c:v>1.0210295936816063</c:v>
                </c:pt>
                <c:pt idx="7">
                  <c:v>0.97538461538461541</c:v>
                </c:pt>
                <c:pt idx="8">
                  <c:v>0.98901548748038481</c:v>
                </c:pt>
                <c:pt idx="9">
                  <c:v>0.95958926967013225</c:v>
                </c:pt>
              </c:numCache>
            </c:numRef>
          </c:val>
        </c:ser>
        <c:ser>
          <c:idx val="3"/>
          <c:order val="3"/>
          <c:tx>
            <c:strRef>
              <c:f>'Cobertura por edad'!$O$10</c:f>
              <c:strCache>
                <c:ptCount val="1"/>
                <c:pt idx="0">
                  <c:v>4 Años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cat>
            <c:strRef>
              <c:f>'Cobertura por edad'!$A$272:$A$281</c:f>
              <c:strCache>
                <c:ptCount val="10"/>
                <c:pt idx="0">
                  <c:v>REGION 0</c:v>
                </c:pt>
                <c:pt idx="1">
                  <c:v>REGION I</c:v>
                </c:pt>
                <c:pt idx="2">
                  <c:v>REGION II</c:v>
                </c:pt>
                <c:pt idx="3">
                  <c:v>REGION III</c:v>
                </c:pt>
                <c:pt idx="4">
                  <c:v>REGION IV</c:v>
                </c:pt>
                <c:pt idx="5">
                  <c:v>REGION V</c:v>
                </c:pt>
                <c:pt idx="6">
                  <c:v>REGION VI</c:v>
                </c:pt>
                <c:pt idx="7">
                  <c:v>REGION VII</c:v>
                </c:pt>
                <c:pt idx="8">
                  <c:v>REGION VIII</c:v>
                </c:pt>
                <c:pt idx="9">
                  <c:v>TOTAL PAIS</c:v>
                </c:pt>
              </c:strCache>
            </c:strRef>
          </c:cat>
          <c:val>
            <c:numRef>
              <c:f>'Cobertura por edad'!$O$272:$O$281</c:f>
              <c:numCache>
                <c:formatCode>0.0%</c:formatCode>
                <c:ptCount val="10"/>
                <c:pt idx="0">
                  <c:v>1.0322212128719686</c:v>
                </c:pt>
                <c:pt idx="1">
                  <c:v>0.97173524150268331</c:v>
                </c:pt>
                <c:pt idx="2">
                  <c:v>0.94657880426090013</c:v>
                </c:pt>
                <c:pt idx="3">
                  <c:v>0.88383484954513647</c:v>
                </c:pt>
                <c:pt idx="4">
                  <c:v>1.0242264647794601</c:v>
                </c:pt>
                <c:pt idx="5">
                  <c:v>0.99881358445795643</c:v>
                </c:pt>
                <c:pt idx="6">
                  <c:v>1.0686535897924205</c:v>
                </c:pt>
                <c:pt idx="7">
                  <c:v>0.96194112575440327</c:v>
                </c:pt>
                <c:pt idx="8">
                  <c:v>1.0195261828360755</c:v>
                </c:pt>
                <c:pt idx="9">
                  <c:v>0.99774453087269699</c:v>
                </c:pt>
              </c:numCache>
            </c:numRef>
          </c:val>
        </c:ser>
        <c:ser>
          <c:idx val="4"/>
          <c:order val="4"/>
          <c:tx>
            <c:strRef>
              <c:f>'Cobertura por edad'!$P$10</c:f>
              <c:strCache>
                <c:ptCount val="1"/>
                <c:pt idx="0">
                  <c:v>Total 1 a 4 Años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cat>
            <c:strRef>
              <c:f>'Cobertura por edad'!$A$272:$A$281</c:f>
              <c:strCache>
                <c:ptCount val="10"/>
                <c:pt idx="0">
                  <c:v>REGION 0</c:v>
                </c:pt>
                <c:pt idx="1">
                  <c:v>REGION I</c:v>
                </c:pt>
                <c:pt idx="2">
                  <c:v>REGION II</c:v>
                </c:pt>
                <c:pt idx="3">
                  <c:v>REGION III</c:v>
                </c:pt>
                <c:pt idx="4">
                  <c:v>REGION IV</c:v>
                </c:pt>
                <c:pt idx="5">
                  <c:v>REGION V</c:v>
                </c:pt>
                <c:pt idx="6">
                  <c:v>REGION VI</c:v>
                </c:pt>
                <c:pt idx="7">
                  <c:v>REGION VII</c:v>
                </c:pt>
                <c:pt idx="8">
                  <c:v>REGION VIII</c:v>
                </c:pt>
                <c:pt idx="9">
                  <c:v>TOTAL PAIS</c:v>
                </c:pt>
              </c:strCache>
            </c:strRef>
          </c:cat>
          <c:val>
            <c:numRef>
              <c:f>'Cobertura por edad'!$P$272:$P$281</c:f>
              <c:numCache>
                <c:formatCode>0.0%</c:formatCode>
                <c:ptCount val="10"/>
                <c:pt idx="0">
                  <c:v>0.9457503525607952</c:v>
                </c:pt>
                <c:pt idx="1">
                  <c:v>0.98135812955429391</c:v>
                </c:pt>
                <c:pt idx="2">
                  <c:v>0.90723849874095686</c:v>
                </c:pt>
                <c:pt idx="3">
                  <c:v>0.87363021683376074</c:v>
                </c:pt>
                <c:pt idx="4">
                  <c:v>1.0152337709340966</c:v>
                </c:pt>
                <c:pt idx="5">
                  <c:v>0.99314459349292228</c:v>
                </c:pt>
                <c:pt idx="6">
                  <c:v>1.0230825976251101</c:v>
                </c:pt>
                <c:pt idx="7">
                  <c:v>0.97596405379620221</c:v>
                </c:pt>
                <c:pt idx="8">
                  <c:v>0.98205115080786887</c:v>
                </c:pt>
                <c:pt idx="9">
                  <c:v>0.95366925243748057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4915584"/>
        <c:axId val="103497024"/>
      </c:barChart>
      <c:catAx>
        <c:axId val="134915584"/>
        <c:scaling>
          <c:orientation val="minMax"/>
        </c:scaling>
        <c:delete val="0"/>
        <c:axPos val="b"/>
        <c:majorTickMark val="out"/>
        <c:minorTickMark val="none"/>
        <c:tickLblPos val="nextTo"/>
        <c:crossAx val="103497024"/>
        <c:crosses val="autoZero"/>
        <c:auto val="1"/>
        <c:lblAlgn val="ctr"/>
        <c:lblOffset val="100"/>
        <c:noMultiLvlLbl val="0"/>
      </c:catAx>
      <c:valAx>
        <c:axId val="103497024"/>
        <c:scaling>
          <c:orientation val="minMax"/>
          <c:max val="1.1000000000000001"/>
          <c:min val="0"/>
        </c:scaling>
        <c:delete val="0"/>
        <c:axPos val="l"/>
        <c:majorGridlines/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 sz="1000"/>
            </a:pPr>
            <a:endParaRPr lang="en-US"/>
          </a:p>
        </c:txPr>
        <c:crossAx val="134915584"/>
        <c:crosses val="autoZero"/>
        <c:crossBetween val="between"/>
        <c:majorUnit val="0.1"/>
      </c:valAx>
      <c:spPr>
        <a:ln>
          <a:solidFill>
            <a:schemeClr val="bg1">
              <a:lumMod val="50000"/>
            </a:schemeClr>
          </a:solidFill>
        </a:ln>
      </c:spPr>
    </c:plotArea>
    <c:legend>
      <c:legendPos val="b"/>
      <c:layout>
        <c:manualLayout>
          <c:xMode val="edge"/>
          <c:yMode val="edge"/>
          <c:x val="0.16013651043390698"/>
          <c:y val="0.94859042862962817"/>
          <c:w val="0.71055993000874895"/>
          <c:h val="3.3082463081490425E-2"/>
        </c:manualLayout>
      </c:layout>
      <c:overlay val="0"/>
      <c:spPr>
        <a:ln>
          <a:solidFill>
            <a:schemeClr val="bg1">
              <a:lumMod val="50000"/>
            </a:schemeClr>
          </a:solidFill>
        </a:ln>
      </c:spPr>
      <c:txPr>
        <a:bodyPr/>
        <a:lstStyle/>
        <a:p>
          <a:pPr>
            <a:defRPr sz="1050"/>
          </a:pPr>
          <a:endParaRPr lang="en-US"/>
        </a:p>
      </c:txPr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900"/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C30A0-2741-4B03-B169-A4E6CC1DE1E6}" type="datetimeFigureOut">
              <a:rPr lang="en-US" smtClean="0"/>
              <a:t>11/9/2015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D7D7D-F0B8-4A15-9C02-518BA27CA1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67512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C30A0-2741-4B03-B169-A4E6CC1DE1E6}" type="datetimeFigureOut">
              <a:rPr lang="en-US" smtClean="0"/>
              <a:t>11/9/2015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D7D7D-F0B8-4A15-9C02-518BA27CA1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5135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C30A0-2741-4B03-B169-A4E6CC1DE1E6}" type="datetimeFigureOut">
              <a:rPr lang="en-US" smtClean="0"/>
              <a:t>11/9/2015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D7D7D-F0B8-4A15-9C02-518BA27CA1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81730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C30A0-2741-4B03-B169-A4E6CC1DE1E6}" type="datetimeFigureOut">
              <a:rPr lang="en-US" smtClean="0"/>
              <a:t>11/9/2015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D7D7D-F0B8-4A15-9C02-518BA27CA1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0881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C30A0-2741-4B03-B169-A4E6CC1DE1E6}" type="datetimeFigureOut">
              <a:rPr lang="en-US" smtClean="0"/>
              <a:t>11/9/2015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D7D7D-F0B8-4A15-9C02-518BA27CA1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75111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C30A0-2741-4B03-B169-A4E6CC1DE1E6}" type="datetimeFigureOut">
              <a:rPr lang="en-US" smtClean="0"/>
              <a:t>11/9/2015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D7D7D-F0B8-4A15-9C02-518BA27CA1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7760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C30A0-2741-4B03-B169-A4E6CC1DE1E6}" type="datetimeFigureOut">
              <a:rPr lang="en-US" smtClean="0"/>
              <a:t>11/9/2015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D7D7D-F0B8-4A15-9C02-518BA27CA1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32213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C30A0-2741-4B03-B169-A4E6CC1DE1E6}" type="datetimeFigureOut">
              <a:rPr lang="en-US" smtClean="0"/>
              <a:t>11/9/2015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D7D7D-F0B8-4A15-9C02-518BA27CA1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1206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C30A0-2741-4B03-B169-A4E6CC1DE1E6}" type="datetimeFigureOut">
              <a:rPr lang="en-US" smtClean="0"/>
              <a:t>11/9/2015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D7D7D-F0B8-4A15-9C02-518BA27CA1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0448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C30A0-2741-4B03-B169-A4E6CC1DE1E6}" type="datetimeFigureOut">
              <a:rPr lang="en-US" smtClean="0"/>
              <a:t>11/9/2015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D7D7D-F0B8-4A15-9C02-518BA27CA1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84129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C30A0-2741-4B03-B169-A4E6CC1DE1E6}" type="datetimeFigureOut">
              <a:rPr lang="en-US" smtClean="0"/>
              <a:t>11/9/2015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D7D7D-F0B8-4A15-9C02-518BA27CA1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0773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0C30A0-2741-4B03-B169-A4E6CC1DE1E6}" type="datetimeFigureOut">
              <a:rPr lang="en-US" smtClean="0"/>
              <a:t>11/9/2015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ED7D7D-F0B8-4A15-9C02-518BA27CA1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914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4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50427849"/>
              </p:ext>
            </p:extLst>
          </p:nvPr>
        </p:nvGraphicFramePr>
        <p:xfrm>
          <a:off x="76200" y="609599"/>
          <a:ext cx="7119352" cy="58158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3 CuadroTexto"/>
          <p:cNvSpPr txBox="1"/>
          <p:nvPr/>
        </p:nvSpPr>
        <p:spPr>
          <a:xfrm>
            <a:off x="7260299" y="4005064"/>
            <a:ext cx="1600178" cy="1384995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s-PY" sz="1400" dirty="0" smtClean="0"/>
              <a:t>Vacunados:</a:t>
            </a:r>
          </a:p>
          <a:p>
            <a:pPr marL="174625" indent="-174625">
              <a:buFont typeface="Arial" pitchFamily="34" charset="0"/>
              <a:buChar char="•"/>
            </a:pPr>
            <a:r>
              <a:rPr lang="es-PY" sz="1400" dirty="0" smtClean="0"/>
              <a:t>1 año:   182.146</a:t>
            </a:r>
          </a:p>
          <a:p>
            <a:pPr marL="174625" indent="-174625">
              <a:buFont typeface="Arial" pitchFamily="34" charset="0"/>
              <a:buChar char="•"/>
            </a:pPr>
            <a:r>
              <a:rPr lang="es-PY" sz="1400" dirty="0" smtClean="0"/>
              <a:t>2 años: 179.543</a:t>
            </a:r>
          </a:p>
          <a:p>
            <a:pPr marL="174625" indent="-174625">
              <a:buFont typeface="Arial" pitchFamily="34" charset="0"/>
              <a:buChar char="•"/>
            </a:pPr>
            <a:r>
              <a:rPr lang="es-PY" sz="1400" dirty="0" smtClean="0"/>
              <a:t>3 años: 186.904</a:t>
            </a:r>
          </a:p>
          <a:p>
            <a:pPr marL="174625" indent="-174625">
              <a:buFont typeface="Arial" pitchFamily="34" charset="0"/>
              <a:buChar char="•"/>
            </a:pPr>
            <a:r>
              <a:rPr lang="es-PY" sz="1400" dirty="0" smtClean="0"/>
              <a:t>4 años: 194.199</a:t>
            </a:r>
          </a:p>
          <a:p>
            <a:pPr marL="174625" indent="-174625">
              <a:buFont typeface="Arial" pitchFamily="34" charset="0"/>
              <a:buChar char="•"/>
            </a:pPr>
            <a:r>
              <a:rPr lang="es-PY" sz="1400" dirty="0" smtClean="0"/>
              <a:t>Total:     742.792</a:t>
            </a:r>
            <a:endParaRPr lang="es-PY" sz="1400" dirty="0"/>
          </a:p>
        </p:txBody>
      </p:sp>
      <p:sp>
        <p:nvSpPr>
          <p:cNvPr id="5" name="4 CuadroTexto"/>
          <p:cNvSpPr txBox="1"/>
          <p:nvPr/>
        </p:nvSpPr>
        <p:spPr>
          <a:xfrm>
            <a:off x="6705600" y="6400800"/>
            <a:ext cx="24109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sz="900" dirty="0" smtClean="0"/>
              <a:t>Fuente: Reporte de país enviado a FGL/OPS</a:t>
            </a:r>
          </a:p>
          <a:p>
            <a:r>
              <a:rPr lang="es-PE" sz="900" dirty="0" smtClean="0"/>
              <a:t>Fecha de actualización: 30/08/15</a:t>
            </a:r>
            <a:endParaRPr lang="es-PE" sz="900" dirty="0"/>
          </a:p>
        </p:txBody>
      </p:sp>
      <p:cxnSp>
        <p:nvCxnSpPr>
          <p:cNvPr id="6" name="5 Conector recto de flecha"/>
          <p:cNvCxnSpPr/>
          <p:nvPr/>
        </p:nvCxnSpPr>
        <p:spPr>
          <a:xfrm flipH="1">
            <a:off x="539552" y="1977792"/>
            <a:ext cx="6656000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55320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52</Words>
  <Application>Microsoft Office PowerPoint</Application>
  <PresentationFormat>On-screen Show (4:3)</PresentationFormat>
  <Paragraphs>10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Bravo, Ms. Pamela (WDC)</dc:creator>
  <cp:lastModifiedBy>Pacis, Ms. Carmelita Lucia (WDC)</cp:lastModifiedBy>
  <cp:revision>5</cp:revision>
  <dcterms:created xsi:type="dcterms:W3CDTF">2015-10-29T16:03:37Z</dcterms:created>
  <dcterms:modified xsi:type="dcterms:W3CDTF">2015-11-09T16:06:29Z</dcterms:modified>
</cp:coreProperties>
</file>