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4" r:id="rId4"/>
    <p:sldId id="260" r:id="rId5"/>
    <p:sldId id="259" r:id="rId6"/>
    <p:sldId id="262" r:id="rId7"/>
    <p:sldId id="261" r:id="rId8"/>
    <p:sldId id="263" r:id="rId9"/>
    <p:sldId id="265" r:id="rId10"/>
    <p:sldId id="267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7E357-8F7F-4C49-A6C2-B7ABA10D06BD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FB3FD-F763-604C-8EAB-0911878EE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69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FB3FD-F763-604C-8EAB-0911878EE7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85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FB3FD-F763-604C-8EAB-0911878EE7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0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9D9-6CC3-4DB1-A5F7-73F8546BC3C4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Host Country IHR NFP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65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D6B9-EC4A-4D47-BD7B-94FE6729B843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Host Country IHR NFP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7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79F2-24C3-4684-84C1-7C85C615DB4B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Host Country IHR NFP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6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DDD-EABE-49E9-8502-DC70E5302A06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Host Country IHR NFP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2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890D-F999-4967-9A5D-EA3537240D9F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Host Country IHR NFP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3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CC9D-1388-467A-9055-47408BABD9C3}" type="datetime1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Host Country IHR NFP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01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C192-3815-4E57-80BB-4638F26BA975}" type="datetime1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Host Country IHR NFP Presentation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6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D4B2-4833-4EC8-A832-B3AB0F4DE79E}" type="datetime1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Host Country IHR NFP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4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4227-66F9-46A6-A598-3BFF14BFE8BB}" type="datetime1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Host Country IHR NFP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1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0298-7D41-43DB-96C3-5CBEFA1669B5}" type="datetime1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Host Country IHR NFP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6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61D1-BDD8-4D30-A929-B51DA6588BB9}" type="datetime1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Host Country IHR NFP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4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65E0-0ACD-4A8D-8BF5-D90B341FEEA8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TEMPLATE: Host Country IHR NFP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92D37-B2D5-4CDE-92A2-36335A0D4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24000"/>
            <a:ext cx="8153400" cy="2209800"/>
          </a:xfrm>
        </p:spPr>
        <p:txBody>
          <a:bodyPr>
            <a:normAutofit/>
          </a:bodyPr>
          <a:lstStyle/>
          <a:p>
            <a:r>
              <a:rPr lang="en-US" dirty="0"/>
              <a:t>Host Country IHR NFP Presentation</a:t>
            </a:r>
            <a:endParaRPr lang="es-PE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657600"/>
            <a:ext cx="7239000" cy="1371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s-ES" altLang="en-US" sz="32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Name</a:t>
            </a:r>
            <a:r>
              <a:rPr lang="es-ES" altLang="en-US" sz="3200" dirty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z="32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Ministry</a:t>
            </a:r>
            <a:r>
              <a:rPr lang="es-ES" altLang="en-US" sz="3200" dirty="0">
                <a:solidFill>
                  <a:schemeClr val="tx1"/>
                </a:solidFill>
                <a:latin typeface="+mj-lt"/>
                <a:cs typeface="Arial" pitchFamily="34" charset="0"/>
              </a:rPr>
              <a:t>/Agency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z="3200" dirty="0">
                <a:solidFill>
                  <a:schemeClr val="tx1"/>
                </a:solidFill>
                <a:latin typeface="+mj-lt"/>
                <a:cs typeface="Arial" pitchFamily="34" charset="0"/>
              </a:rPr>
              <a:t>Date</a:t>
            </a:r>
          </a:p>
          <a:p>
            <a:pPr eaLnBrk="1" hangingPunct="1">
              <a:lnSpc>
                <a:spcPct val="90000"/>
              </a:lnSpc>
            </a:pPr>
            <a:endParaRPr lang="es-ES" alt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488"/>
            <a:ext cx="9144000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1000" y="6331744"/>
            <a:ext cx="3581400" cy="365125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TEMPLATE: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Host Country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1031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Gaps/Challenges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en-US" dirty="0"/>
              <a:t>Gaps (if any) in light of past experience(s) </a:t>
            </a:r>
          </a:p>
          <a:p>
            <a:pPr lvl="1"/>
            <a:r>
              <a:rPr lang="en-US" dirty="0"/>
              <a:t>Legislation framework regarding IHR (if it is not already in place or not adequate) </a:t>
            </a:r>
          </a:p>
          <a:p>
            <a:pPr lvl="1"/>
            <a:r>
              <a:rPr lang="en-US" dirty="0"/>
              <a:t>IHR NFP coordinating mechanism (i.e. inter-ministerial and inter-sectoral coordination, etc.): Need for a coordinating body or steering committee</a:t>
            </a:r>
          </a:p>
          <a:p>
            <a:pPr lvl="1"/>
            <a:r>
              <a:rPr lang="en-US" dirty="0"/>
              <a:t>Reporting process: highlight the need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341313" lvl="1">
              <a:buFont typeface="Arial" panose="020B0604020202020204" pitchFamily="34" charset="0"/>
              <a:buChar char="•"/>
            </a:pPr>
            <a:r>
              <a:rPr lang="en-US" dirty="0"/>
              <a:t>Recommend maximum of </a:t>
            </a:r>
            <a:r>
              <a:rPr lang="en-US" b="1" dirty="0"/>
              <a:t>1 slide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3581400" cy="365125"/>
          </a:xfrm>
        </p:spPr>
        <p:txBody>
          <a:bodyPr/>
          <a:lstStyle/>
          <a:p>
            <a:r>
              <a:rPr lang="en-US" b="1" dirty="0"/>
              <a:t>TEMPLATE: </a:t>
            </a:r>
            <a:r>
              <a:rPr lang="en-US" dirty="0"/>
              <a:t>Host Country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1141443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Steps/Way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any, include next steps of action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Recommend maximum of </a:t>
            </a:r>
            <a:r>
              <a:rPr lang="en-US" b="1" dirty="0"/>
              <a:t>1 slide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3733800" cy="365125"/>
          </a:xfrm>
        </p:spPr>
        <p:txBody>
          <a:bodyPr/>
          <a:lstStyle/>
          <a:p>
            <a:r>
              <a:rPr lang="en-US" b="1" dirty="0"/>
              <a:t>TEMPLATE: </a:t>
            </a:r>
            <a:r>
              <a:rPr lang="en-US" dirty="0"/>
              <a:t>Host Country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1749972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Consider providing the contact info for:</a:t>
            </a:r>
          </a:p>
          <a:p>
            <a:pPr lvl="1"/>
            <a:r>
              <a:rPr lang="en-US" dirty="0"/>
              <a:t>Members of </a:t>
            </a:r>
            <a:r>
              <a:rPr lang="en-US"/>
              <a:t>the IHR NFP  </a:t>
            </a:r>
            <a:endParaRPr lang="en-US" dirty="0"/>
          </a:p>
          <a:p>
            <a:pPr lvl="1"/>
            <a:r>
              <a:rPr lang="en-US" dirty="0"/>
              <a:t>Members of the government who attended and/or presented during the workshop</a:t>
            </a:r>
          </a:p>
          <a:p>
            <a:pPr lvl="1"/>
            <a:r>
              <a:rPr lang="en-US" dirty="0"/>
              <a:t>Regional/country WHO staff who attended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000" dirty="0"/>
              <a:t>Recommend maximum of </a:t>
            </a:r>
            <a:r>
              <a:rPr lang="en-US" sz="3000" b="1" dirty="0"/>
              <a:t>1 slide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4038600" cy="365125"/>
          </a:xfrm>
        </p:spPr>
        <p:txBody>
          <a:bodyPr/>
          <a:lstStyle/>
          <a:p>
            <a:r>
              <a:rPr lang="en-US" b="1" dirty="0"/>
              <a:t>TEMPLATE: </a:t>
            </a:r>
            <a:r>
              <a:rPr lang="en-US" dirty="0"/>
              <a:t>Host Country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742876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TEMPLATE: Host Country IHR NFP Presentation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7620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Pan American Health Organization / World Health Organization. Multilateral IHR NFP Strengthening Workshop Toolkit. June. Washington, DC: PAHO/WHO; 2017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1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Facts about Host Country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1350"/>
              </a:spcAft>
            </a:pPr>
            <a:r>
              <a:rPr lang="en-US" dirty="0"/>
              <a:t>Provide information that will contribute to understanding the host country context, for example: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Capital/major city/urban area locations</a:t>
            </a:r>
            <a:endParaRPr lang="pt-BR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Population density and breakdown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Regional/territory breakdown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Major official language(s)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Government/political environment</a:t>
            </a:r>
          </a:p>
          <a:p>
            <a:pPr marL="342900" lvl="1" indent="-342900">
              <a:lnSpc>
                <a:spcPct val="110000"/>
              </a:lnSpc>
              <a:spcAft>
                <a:spcPts val="135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lvl="1" indent="-342900">
              <a:lnSpc>
                <a:spcPct val="110000"/>
              </a:lnSpc>
              <a:spcAft>
                <a:spcPts val="135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lvl="1" indent="-342900">
              <a:lnSpc>
                <a:spcPct val="110000"/>
              </a:lnSpc>
              <a:spcAft>
                <a:spcPts val="135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Recommend maximum of </a:t>
            </a:r>
            <a:r>
              <a:rPr lang="en-US" sz="3200" b="1" dirty="0"/>
              <a:t>2 slides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3733800" cy="365125"/>
          </a:xfrm>
        </p:spPr>
        <p:txBody>
          <a:bodyPr/>
          <a:lstStyle/>
          <a:p>
            <a:pPr algn="l"/>
            <a:r>
              <a:rPr lang="en-US" b="1" dirty="0"/>
              <a:t>TEMPLATE</a:t>
            </a:r>
            <a:r>
              <a:rPr lang="en-US" dirty="0"/>
              <a:t>: Host Country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6782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Health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List areas of concern specific to your country, i.e., prevalent diseases, most commonly occurring natural disasters, travel issues with points of entry, top causes of morbidity/mortality, life expectancy, etc.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Recommend maximum of </a:t>
            </a:r>
            <a:r>
              <a:rPr lang="en-US" b="1" dirty="0"/>
              <a:t>1 slide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3505200" cy="365125"/>
          </a:xfrm>
        </p:spPr>
        <p:txBody>
          <a:bodyPr/>
          <a:lstStyle/>
          <a:p>
            <a:r>
              <a:rPr lang="en-US" b="1" dirty="0"/>
              <a:t>TEMPLATE</a:t>
            </a:r>
            <a:r>
              <a:rPr lang="en-US" dirty="0"/>
              <a:t>: Host Country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116274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References/Legislation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Include any laws, ordinances, policies that grant your office the authorities to act as the IHR NFP in your country, and that support IHR implementation, if possible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Recommend maximum of </a:t>
            </a:r>
            <a:r>
              <a:rPr lang="en-US" b="1" dirty="0"/>
              <a:t>2 slides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3733800" cy="365125"/>
          </a:xfrm>
        </p:spPr>
        <p:txBody>
          <a:bodyPr/>
          <a:lstStyle/>
          <a:p>
            <a:pPr algn="l"/>
            <a:r>
              <a:rPr lang="en-US" b="1" dirty="0"/>
              <a:t>TEMPLATE</a:t>
            </a:r>
            <a:r>
              <a:rPr lang="en-US" dirty="0"/>
              <a:t>: Host Country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11269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of Health System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Provide an organizational chart or some other method that illustrates the different offices within your agency and how responsibilities are divided. </a:t>
            </a:r>
          </a:p>
          <a:p>
            <a:r>
              <a:rPr lang="en-US" dirty="0"/>
              <a:t>Organigram for parent (cabinet) ministry/department/agency for the IHR NFP </a:t>
            </a:r>
          </a:p>
          <a:p>
            <a:r>
              <a:rPr lang="en-US" dirty="0"/>
              <a:t>Also highlight where your office sits within the structure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Recommend maximum of </a:t>
            </a:r>
            <a:r>
              <a:rPr lang="en-US" b="1" dirty="0"/>
              <a:t>3 slides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24600"/>
            <a:ext cx="3886200" cy="365125"/>
          </a:xfrm>
        </p:spPr>
        <p:txBody>
          <a:bodyPr/>
          <a:lstStyle/>
          <a:p>
            <a:pPr algn="l"/>
            <a:r>
              <a:rPr lang="en-US" b="1" dirty="0"/>
              <a:t>TEMPLATE: </a:t>
            </a:r>
            <a:r>
              <a:rPr lang="en-US" dirty="0"/>
              <a:t>Host Country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2644570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IHR NFP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55000" lnSpcReduction="20000"/>
          </a:bodyPr>
          <a:lstStyle/>
          <a:p>
            <a:r>
              <a:rPr lang="en-US" sz="4300" dirty="0"/>
              <a:t>Describe who and what offices are part of the IHR NFP</a:t>
            </a:r>
          </a:p>
          <a:p>
            <a:r>
              <a:rPr lang="en-US" sz="4300" dirty="0"/>
              <a:t>Describe all specifics about how the IHR NFP is setup / organized in your county in the context of the ministry the IHR NFP is located in, including how the NFP engages with other government departments (OGDs).</a:t>
            </a:r>
          </a:p>
          <a:p>
            <a:pPr lvl="1"/>
            <a:r>
              <a:rPr lang="en-US" sz="4400" dirty="0"/>
              <a:t>Description of the administrative components of the IHR NFP (Standard Operating Procedures, other policies, policy oversight, communication systems used, event tracking, email distribution lists, etc.)</a:t>
            </a:r>
          </a:p>
          <a:p>
            <a:pPr lvl="1"/>
            <a:r>
              <a:rPr lang="en-US" sz="4400" dirty="0"/>
              <a:t>Methods/practices for IHR monitoring and evaluation </a:t>
            </a:r>
          </a:p>
          <a:p>
            <a:pPr lvl="1"/>
            <a:r>
              <a:rPr lang="en-US" sz="4400" dirty="0"/>
              <a:t>Methods/practices related to other assigned duties (as needed)</a:t>
            </a:r>
          </a:p>
          <a:p>
            <a:pPr lvl="1"/>
            <a:endParaRPr lang="en-US" sz="4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4800" dirty="0"/>
              <a:t>Recommend maximum of </a:t>
            </a:r>
            <a:r>
              <a:rPr lang="en-US" sz="4800" b="1" dirty="0"/>
              <a:t>3 slides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3505200" cy="365125"/>
          </a:xfrm>
        </p:spPr>
        <p:txBody>
          <a:bodyPr/>
          <a:lstStyle/>
          <a:p>
            <a:pPr algn="l"/>
            <a:r>
              <a:rPr lang="en-US" b="1" dirty="0"/>
              <a:t>TEMPLATE</a:t>
            </a:r>
            <a:r>
              <a:rPr lang="en-US" dirty="0"/>
              <a:t>: Host Country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1860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Government Departments (OGD)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List which OGDs coordinate in your daily work and briefly explain how the collaboration takes place </a:t>
            </a:r>
          </a:p>
          <a:p>
            <a:r>
              <a:rPr lang="en-US" sz="2400" dirty="0"/>
              <a:t>Describe methods and practices related to inter-ministerial coordination </a:t>
            </a:r>
          </a:p>
          <a:p>
            <a:r>
              <a:rPr lang="en-US" sz="2400" dirty="0"/>
              <a:t>Describe which organizations have responsibility for conducting/coordinating national assessments 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Recommend maximum of </a:t>
            </a:r>
            <a:r>
              <a:rPr lang="en-US" sz="2400" b="1" dirty="0"/>
              <a:t>1 slide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3810000" cy="365125"/>
          </a:xfrm>
        </p:spPr>
        <p:txBody>
          <a:bodyPr/>
          <a:lstStyle/>
          <a:p>
            <a:pPr algn="l"/>
            <a:r>
              <a:rPr lang="en-US" b="1" dirty="0"/>
              <a:t>TEMPLATE</a:t>
            </a:r>
            <a:r>
              <a:rPr lang="en-US" dirty="0"/>
              <a:t>: Host Country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1679619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NFP Reporting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Communication flowchart to illustrate how a typical notification would occur. </a:t>
            </a:r>
          </a:p>
          <a:p>
            <a:r>
              <a:rPr lang="en-US" sz="2400" dirty="0"/>
              <a:t>Methods and practices for distributing information from WHO or other IHR NFPs to national stakeholders. </a:t>
            </a:r>
          </a:p>
          <a:p>
            <a:r>
              <a:rPr lang="en-US" sz="2400" dirty="0"/>
              <a:t>It would be beneficial to include one showing the domestic aspect and one showing the international aspect (WHO and other IHR NFPs) and how those two processes/pathways intersect.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Recommend maximum of </a:t>
            </a:r>
            <a:r>
              <a:rPr lang="en-US" sz="2400" b="1" dirty="0"/>
              <a:t>2 slides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3657600" cy="365125"/>
          </a:xfrm>
        </p:spPr>
        <p:txBody>
          <a:bodyPr/>
          <a:lstStyle/>
          <a:p>
            <a:r>
              <a:rPr lang="en-US" b="1" dirty="0"/>
              <a:t>TEMPLATE: </a:t>
            </a:r>
            <a:r>
              <a:rPr lang="en-US" dirty="0"/>
              <a:t>Host Country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20058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Slides illustrating past examples of responses highlighting successes and areas for improvement. </a:t>
            </a:r>
          </a:p>
          <a:p>
            <a:r>
              <a:rPr lang="en-US" dirty="0"/>
              <a:t>This should show a progression in understanding and process from event to event, as well as help highlight areas that should be focused on during the workshop.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Recommend maximum of </a:t>
            </a:r>
            <a:r>
              <a:rPr lang="en-US" b="1" dirty="0"/>
              <a:t>2 slides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24600"/>
            <a:ext cx="4114800" cy="365125"/>
          </a:xfrm>
        </p:spPr>
        <p:txBody>
          <a:bodyPr/>
          <a:lstStyle/>
          <a:p>
            <a:r>
              <a:rPr lang="en-US" b="1" dirty="0"/>
              <a:t>TEMPLATE: </a:t>
            </a:r>
            <a:r>
              <a:rPr lang="en-US" dirty="0"/>
              <a:t>Host Country IHR NFP Presentation</a:t>
            </a:r>
          </a:p>
        </p:txBody>
      </p:sp>
    </p:spTree>
    <p:extLst>
      <p:ext uri="{BB962C8B-B14F-4D97-AF65-F5344CB8AC3E}">
        <p14:creationId xmlns:p14="http://schemas.microsoft.com/office/powerpoint/2010/main" val="15596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655</Words>
  <Application>Microsoft Office PowerPoint</Application>
  <PresentationFormat>On-screen Show (4:3)</PresentationFormat>
  <Paragraphs>108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Host Country IHR NFP Presentation</vt:lpstr>
      <vt:lpstr>Facts about Host Country</vt:lpstr>
      <vt:lpstr>Key Health Challenges</vt:lpstr>
      <vt:lpstr>References/Legislation</vt:lpstr>
      <vt:lpstr>Overview of Health System Structure</vt:lpstr>
      <vt:lpstr>IHR NFP Introduction</vt:lpstr>
      <vt:lpstr>Other Government Departments (OGD)</vt:lpstr>
      <vt:lpstr>NFP Reporting Process</vt:lpstr>
      <vt:lpstr>Case Examples</vt:lpstr>
      <vt:lpstr>Gaps/Challenges</vt:lpstr>
      <vt:lpstr>Next Steps/Way Forward</vt:lpstr>
      <vt:lpstr>Contact Information</vt:lpstr>
      <vt:lpstr>PowerPoint Presentation</vt:lpstr>
    </vt:vector>
  </TitlesOfParts>
  <Company>DHHS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Finan</dc:creator>
  <cp:lastModifiedBy>Villegoureix, Ms. Indira (WDC)</cp:lastModifiedBy>
  <cp:revision>63</cp:revision>
  <dcterms:created xsi:type="dcterms:W3CDTF">2015-12-18T16:37:51Z</dcterms:created>
  <dcterms:modified xsi:type="dcterms:W3CDTF">2020-09-03T15:57:29Z</dcterms:modified>
</cp:coreProperties>
</file>