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65300" y="2145868"/>
            <a:ext cx="6613398" cy="1368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5861" y="3797655"/>
            <a:ext cx="3732276" cy="1781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4736" y="192150"/>
            <a:ext cx="6494526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518031"/>
            <a:ext cx="8224519" cy="4232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502914" y="6373545"/>
            <a:ext cx="2138045" cy="36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65100" marR="5080" indent="-15240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Oficina </a:t>
            </a:r>
            <a:r>
              <a:rPr dirty="0"/>
              <a:t>de </a:t>
            </a:r>
            <a:r>
              <a:rPr dirty="0" spc="-15"/>
              <a:t>Fortalecimento </a:t>
            </a:r>
            <a:r>
              <a:rPr dirty="0" spc="-5"/>
              <a:t>do  </a:t>
            </a:r>
            <a:r>
              <a:rPr dirty="0" spc="-35"/>
              <a:t>Ponto </a:t>
            </a:r>
            <a:r>
              <a:rPr dirty="0" spc="-20"/>
              <a:t>Focal </a:t>
            </a:r>
            <a:r>
              <a:rPr dirty="0"/>
              <a:t>Nacional </a:t>
            </a:r>
            <a:r>
              <a:rPr dirty="0" spc="-5"/>
              <a:t>do</a:t>
            </a:r>
            <a:r>
              <a:rPr dirty="0" spc="10"/>
              <a:t> </a:t>
            </a:r>
            <a:r>
              <a:rPr dirty="0" spc="-20"/>
              <a:t>RSI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05861" y="3797655"/>
            <a:ext cx="3657600" cy="1781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20000"/>
              </a:lnSpc>
              <a:spcBef>
                <a:spcPts val="100"/>
              </a:spcBef>
            </a:pPr>
            <a:r>
              <a:rPr dirty="0" sz="3200">
                <a:latin typeface="Calibri"/>
                <a:cs typeface="Calibri"/>
              </a:rPr>
              <a:t>Nome     </a:t>
            </a:r>
            <a:r>
              <a:rPr dirty="0" sz="3200">
                <a:latin typeface="Calibri"/>
                <a:cs typeface="Calibri"/>
              </a:rPr>
              <a:t>Mi</a:t>
            </a:r>
            <a:r>
              <a:rPr dirty="0" sz="3200" spc="-1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i</a:t>
            </a:r>
            <a:r>
              <a:rPr dirty="0" sz="3200" spc="-45">
                <a:latin typeface="Calibri"/>
                <a:cs typeface="Calibri"/>
              </a:rPr>
              <a:t>st</a:t>
            </a:r>
            <a:r>
              <a:rPr dirty="0" sz="3200">
                <a:latin typeface="Calibri"/>
                <a:cs typeface="Calibri"/>
              </a:rPr>
              <a:t>ério/O</a:t>
            </a:r>
            <a:r>
              <a:rPr dirty="0" sz="3200" spc="-50">
                <a:latin typeface="Calibri"/>
                <a:cs typeface="Calibri"/>
              </a:rPr>
              <a:t>r</a:t>
            </a:r>
            <a:r>
              <a:rPr dirty="0" sz="3200" spc="-60">
                <a:latin typeface="Calibri"/>
                <a:cs typeface="Calibri"/>
              </a:rPr>
              <a:t>g</a:t>
            </a:r>
            <a:r>
              <a:rPr dirty="0" sz="3200">
                <a:latin typeface="Calibri"/>
                <a:cs typeface="Calibri"/>
              </a:rPr>
              <a:t>ani</a:t>
            </a:r>
            <a:r>
              <a:rPr dirty="0" sz="3200" spc="-10">
                <a:latin typeface="Calibri"/>
                <a:cs typeface="Calibri"/>
              </a:rPr>
              <a:t>s</a:t>
            </a:r>
            <a:r>
              <a:rPr dirty="0" sz="3200">
                <a:latin typeface="Calibri"/>
                <a:cs typeface="Calibri"/>
              </a:rPr>
              <a:t>mo  </a:t>
            </a:r>
            <a:r>
              <a:rPr dirty="0" sz="3200" spc="-20">
                <a:latin typeface="Calibri"/>
                <a:cs typeface="Calibri"/>
              </a:rPr>
              <a:t>Data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430" y="461899"/>
            <a:ext cx="723582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/>
              <a:t>Objetivos </a:t>
            </a:r>
            <a:r>
              <a:rPr dirty="0" sz="4400" spc="-5"/>
              <a:t>da </a:t>
            </a:r>
            <a:r>
              <a:rPr dirty="0" sz="4400"/>
              <a:t>missão</a:t>
            </a:r>
            <a:r>
              <a:rPr dirty="0" sz="4400" spc="-10"/>
              <a:t> </a:t>
            </a:r>
            <a:r>
              <a:rPr dirty="0" sz="4400" spc="-10" b="1">
                <a:latin typeface="Calibri"/>
                <a:cs typeface="Calibri"/>
              </a:rPr>
              <a:t>(</a:t>
            </a:r>
            <a:r>
              <a:rPr dirty="0" sz="4400" spc="-10" b="1" i="1">
                <a:latin typeface="Calibri"/>
                <a:cs typeface="Calibri"/>
              </a:rPr>
              <a:t>Exemplos</a:t>
            </a:r>
            <a:r>
              <a:rPr dirty="0" sz="4400" spc="-10" b="1">
                <a:latin typeface="Calibri"/>
                <a:cs typeface="Calibri"/>
              </a:rPr>
              <a:t>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410665"/>
            <a:ext cx="8082915" cy="44621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5600" marR="187325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Alinhar </a:t>
            </a:r>
            <a:r>
              <a:rPr dirty="0" sz="3000" spc="-15">
                <a:latin typeface="Calibri"/>
                <a:cs typeface="Calibri"/>
              </a:rPr>
              <a:t>procedimentos entre </a:t>
            </a:r>
            <a:r>
              <a:rPr dirty="0" sz="3000">
                <a:latin typeface="Calibri"/>
                <a:cs typeface="Calibri"/>
              </a:rPr>
              <a:t>o </a:t>
            </a:r>
            <a:r>
              <a:rPr dirty="0" sz="3000" spc="-25">
                <a:latin typeface="Calibri"/>
                <a:cs typeface="Calibri"/>
              </a:rPr>
              <a:t>Ponto </a:t>
            </a:r>
            <a:r>
              <a:rPr dirty="0" sz="3000" spc="-5">
                <a:latin typeface="Calibri"/>
                <a:cs typeface="Calibri"/>
              </a:rPr>
              <a:t>de </a:t>
            </a:r>
            <a:r>
              <a:rPr dirty="0" sz="3000" spc="-15">
                <a:latin typeface="Calibri"/>
                <a:cs typeface="Calibri"/>
              </a:rPr>
              <a:t>Contato  </a:t>
            </a:r>
            <a:r>
              <a:rPr dirty="0" sz="3000" spc="-5">
                <a:latin typeface="Calibri"/>
                <a:cs typeface="Calibri"/>
              </a:rPr>
              <a:t>do </a:t>
            </a:r>
            <a:r>
              <a:rPr dirty="0" sz="3000" spc="-15">
                <a:latin typeface="Calibri"/>
                <a:cs typeface="Calibri"/>
              </a:rPr>
              <a:t>RSI </a:t>
            </a:r>
            <a:r>
              <a:rPr dirty="0" sz="3000" spc="-5">
                <a:latin typeface="Calibri"/>
                <a:cs typeface="Calibri"/>
              </a:rPr>
              <a:t>na </a:t>
            </a:r>
            <a:r>
              <a:rPr dirty="0" sz="3000">
                <a:latin typeface="Calibri"/>
                <a:cs typeface="Calibri"/>
              </a:rPr>
              <a:t>OMS e o </a:t>
            </a:r>
            <a:r>
              <a:rPr dirty="0" sz="3000" spc="-25">
                <a:latin typeface="Calibri"/>
                <a:cs typeface="Calibri"/>
              </a:rPr>
              <a:t>Ponto </a:t>
            </a:r>
            <a:r>
              <a:rPr dirty="0" sz="3000" spc="-15">
                <a:latin typeface="Calibri"/>
                <a:cs typeface="Calibri"/>
              </a:rPr>
              <a:t>Focal </a:t>
            </a:r>
            <a:r>
              <a:rPr dirty="0" sz="3000" spc="-5">
                <a:latin typeface="Calibri"/>
                <a:cs typeface="Calibri"/>
              </a:rPr>
              <a:t>Nacional do </a:t>
            </a:r>
            <a:r>
              <a:rPr dirty="0" sz="3000" spc="-15">
                <a:latin typeface="Calibri"/>
                <a:cs typeface="Calibri"/>
              </a:rPr>
              <a:t>RSI  </a:t>
            </a:r>
            <a:r>
              <a:rPr dirty="0" sz="3000" spc="-10">
                <a:latin typeface="Calibri"/>
                <a:cs typeface="Calibri"/>
              </a:rPr>
              <a:t>(PFN-RSI)</a:t>
            </a:r>
            <a:endParaRPr sz="3000">
              <a:latin typeface="Calibri"/>
              <a:cs typeface="Calibri"/>
            </a:endParaRPr>
          </a:p>
          <a:p>
            <a:pPr marL="355600" marR="19050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5">
                <a:latin typeface="Calibri"/>
                <a:cs typeface="Calibri"/>
              </a:rPr>
              <a:t>Facilitar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15">
                <a:latin typeface="Calibri"/>
                <a:cs typeface="Calibri"/>
              </a:rPr>
              <a:t>cooperação entre </a:t>
            </a:r>
            <a:r>
              <a:rPr dirty="0" sz="3000" spc="-5">
                <a:latin typeface="Calibri"/>
                <a:cs typeface="Calibri"/>
              </a:rPr>
              <a:t>países </a:t>
            </a:r>
            <a:r>
              <a:rPr dirty="0" sz="3000" spc="-20">
                <a:latin typeface="Calibri"/>
                <a:cs typeface="Calibri"/>
              </a:rPr>
              <a:t>para </a:t>
            </a:r>
            <a:r>
              <a:rPr dirty="0" sz="3000" spc="-15">
                <a:latin typeface="Calibri"/>
                <a:cs typeface="Calibri"/>
              </a:rPr>
              <a:t>fortalecer  </a:t>
            </a:r>
            <a:r>
              <a:rPr dirty="0" sz="3000">
                <a:latin typeface="Calibri"/>
                <a:cs typeface="Calibri"/>
              </a:rPr>
              <a:t>as </a:t>
            </a:r>
            <a:r>
              <a:rPr dirty="0" sz="3000" spc="-5">
                <a:latin typeface="Calibri"/>
                <a:cs typeface="Calibri"/>
              </a:rPr>
              <a:t>capacidades </a:t>
            </a:r>
            <a:r>
              <a:rPr dirty="0" sz="3000" spc="-10">
                <a:latin typeface="Calibri"/>
                <a:cs typeface="Calibri"/>
              </a:rPr>
              <a:t>básicas </a:t>
            </a:r>
            <a:r>
              <a:rPr dirty="0" sz="3000" spc="-5">
                <a:latin typeface="Calibri"/>
                <a:cs typeface="Calibri"/>
              </a:rPr>
              <a:t>do </a:t>
            </a:r>
            <a:r>
              <a:rPr dirty="0" sz="3000" spc="-15">
                <a:latin typeface="Calibri"/>
                <a:cs typeface="Calibri"/>
              </a:rPr>
              <a:t>RSI dentro </a:t>
            </a:r>
            <a:r>
              <a:rPr dirty="0" sz="3000" spc="-5">
                <a:latin typeface="Calibri"/>
                <a:cs typeface="Calibri"/>
              </a:rPr>
              <a:t>do</a:t>
            </a:r>
            <a:r>
              <a:rPr dirty="0" sz="3000" spc="2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PFN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5">
                <a:latin typeface="Calibri"/>
                <a:cs typeface="Calibri"/>
              </a:rPr>
              <a:t>Promover </a:t>
            </a:r>
            <a:r>
              <a:rPr dirty="0" sz="3000">
                <a:latin typeface="Calibri"/>
                <a:cs typeface="Calibri"/>
              </a:rPr>
              <a:t>o </a:t>
            </a:r>
            <a:r>
              <a:rPr dirty="0" sz="3000" spc="-10">
                <a:latin typeface="Calibri"/>
                <a:cs typeface="Calibri"/>
              </a:rPr>
              <a:t>melhoramento </a:t>
            </a:r>
            <a:r>
              <a:rPr dirty="0" sz="3000" spc="-5">
                <a:latin typeface="Calibri"/>
                <a:cs typeface="Calibri"/>
              </a:rPr>
              <a:t>da </a:t>
            </a:r>
            <a:r>
              <a:rPr dirty="0" sz="3000" spc="-10">
                <a:latin typeface="Calibri"/>
                <a:cs typeface="Calibri"/>
              </a:rPr>
              <a:t>comunicação </a:t>
            </a:r>
            <a:r>
              <a:rPr dirty="0" sz="3000" spc="-15">
                <a:latin typeface="Calibri"/>
                <a:cs typeface="Calibri"/>
              </a:rPr>
              <a:t>entre  </a:t>
            </a:r>
            <a:r>
              <a:rPr dirty="0" sz="3000">
                <a:latin typeface="Calibri"/>
                <a:cs typeface="Calibri"/>
              </a:rPr>
              <a:t>o </a:t>
            </a:r>
            <a:r>
              <a:rPr dirty="0" sz="3000" spc="-25">
                <a:latin typeface="Calibri"/>
                <a:cs typeface="Calibri"/>
              </a:rPr>
              <a:t>Ponto </a:t>
            </a:r>
            <a:r>
              <a:rPr dirty="0" sz="3000" spc="-5">
                <a:latin typeface="Calibri"/>
                <a:cs typeface="Calibri"/>
              </a:rPr>
              <a:t>de </a:t>
            </a:r>
            <a:r>
              <a:rPr dirty="0" sz="3000" spc="-15">
                <a:latin typeface="Calibri"/>
                <a:cs typeface="Calibri"/>
              </a:rPr>
              <a:t>Contato </a:t>
            </a:r>
            <a:r>
              <a:rPr dirty="0" sz="3000" spc="-5">
                <a:latin typeface="Calibri"/>
                <a:cs typeface="Calibri"/>
              </a:rPr>
              <a:t>da </a:t>
            </a:r>
            <a:r>
              <a:rPr dirty="0" sz="3000">
                <a:latin typeface="Calibri"/>
                <a:cs typeface="Calibri"/>
              </a:rPr>
              <a:t>OMS e o</a:t>
            </a:r>
            <a:r>
              <a:rPr dirty="0" sz="3000" spc="-15">
                <a:latin typeface="Calibri"/>
                <a:cs typeface="Calibri"/>
              </a:rPr>
              <a:t> PFN-RSI</a:t>
            </a:r>
            <a:endParaRPr sz="3000">
              <a:latin typeface="Calibri"/>
              <a:cs typeface="Calibri"/>
            </a:endParaRPr>
          </a:p>
          <a:p>
            <a:pPr marL="355600" marR="159385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Participantes: </a:t>
            </a:r>
            <a:r>
              <a:rPr dirty="0" sz="3000" spc="-15">
                <a:latin typeface="Calibri"/>
                <a:cs typeface="Calibri"/>
              </a:rPr>
              <a:t>País </a:t>
            </a:r>
            <a:r>
              <a:rPr dirty="0" sz="3000" spc="-5">
                <a:latin typeface="Calibri"/>
                <a:cs typeface="Calibri"/>
              </a:rPr>
              <a:t>anfitrião? </a:t>
            </a:r>
            <a:r>
              <a:rPr dirty="0" sz="3000" spc="-10">
                <a:latin typeface="Calibri"/>
                <a:cs typeface="Calibri"/>
              </a:rPr>
              <a:t>Participantes </a:t>
            </a:r>
            <a:r>
              <a:rPr dirty="0" sz="3000">
                <a:latin typeface="Calibri"/>
                <a:cs typeface="Calibri"/>
              </a:rPr>
              <a:t>1 e 2  </a:t>
            </a:r>
            <a:r>
              <a:rPr dirty="0" sz="3000" spc="-5">
                <a:latin typeface="Calibri"/>
                <a:cs typeface="Calibri"/>
              </a:rPr>
              <a:t>dos </a:t>
            </a:r>
            <a:r>
              <a:rPr dirty="0" sz="3000" spc="-10">
                <a:latin typeface="Calibri"/>
                <a:cs typeface="Calibri"/>
              </a:rPr>
              <a:t>PFN-RSI </a:t>
            </a:r>
            <a:r>
              <a:rPr dirty="0" sz="3000" spc="-5">
                <a:latin typeface="Calibri"/>
                <a:cs typeface="Calibri"/>
              </a:rPr>
              <a:t>dos demais países </a:t>
            </a:r>
            <a:r>
              <a:rPr dirty="0" sz="3000" spc="-10">
                <a:latin typeface="Calibri"/>
                <a:cs typeface="Calibri"/>
              </a:rPr>
              <a:t>(internacionais);  </a:t>
            </a:r>
            <a:r>
              <a:rPr dirty="0" sz="3000" spc="-5">
                <a:latin typeface="Calibri"/>
                <a:cs typeface="Calibri"/>
              </a:rPr>
              <a:t>Escritório Regional da </a:t>
            </a:r>
            <a:r>
              <a:rPr dirty="0" sz="3000">
                <a:latin typeface="Calibri"/>
                <a:cs typeface="Calibri"/>
              </a:rPr>
              <a:t>OMS? e </a:t>
            </a:r>
            <a:r>
              <a:rPr dirty="0" sz="3000" spc="-10">
                <a:latin typeface="Calibri"/>
                <a:cs typeface="Calibri"/>
              </a:rPr>
              <a:t>Escritório </a:t>
            </a:r>
            <a:r>
              <a:rPr dirty="0" sz="3000" spc="-5">
                <a:latin typeface="Calibri"/>
                <a:cs typeface="Calibri"/>
              </a:rPr>
              <a:t>do</a:t>
            </a:r>
            <a:r>
              <a:rPr dirty="0" sz="3000" spc="-3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país?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9274" y="461899"/>
            <a:ext cx="744474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10"/>
              <a:t>Atividades </a:t>
            </a:r>
            <a:r>
              <a:rPr dirty="0" sz="4400" spc="-5"/>
              <a:t>da </a:t>
            </a:r>
            <a:r>
              <a:rPr dirty="0" sz="4400"/>
              <a:t>missão</a:t>
            </a:r>
            <a:r>
              <a:rPr dirty="0" sz="4400" spc="5"/>
              <a:t> </a:t>
            </a:r>
            <a:r>
              <a:rPr dirty="0" sz="4400" spc="-15" b="1" i="1">
                <a:latin typeface="Calibri"/>
                <a:cs typeface="Calibri"/>
              </a:rPr>
              <a:t>(Exemplos)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5041"/>
            <a:ext cx="7992745" cy="378142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15">
                <a:latin typeface="Calibri"/>
                <a:cs typeface="Calibri"/>
              </a:rPr>
              <a:t>Reunião </a:t>
            </a:r>
            <a:r>
              <a:rPr dirty="0" sz="2800" spc="-5">
                <a:latin typeface="Calibri"/>
                <a:cs typeface="Calibri"/>
              </a:rPr>
              <a:t>de </a:t>
            </a:r>
            <a:r>
              <a:rPr dirty="0" sz="2800" spc="-10">
                <a:latin typeface="Calibri"/>
                <a:cs typeface="Calibri"/>
              </a:rPr>
              <a:t>boas-vindas </a:t>
            </a:r>
            <a:r>
              <a:rPr dirty="0" sz="2800" spc="-15">
                <a:latin typeface="Calibri"/>
                <a:cs typeface="Calibri"/>
              </a:rPr>
              <a:t>com </a:t>
            </a:r>
            <a:r>
              <a:rPr dirty="0" sz="2800" spc="-10">
                <a:latin typeface="Calibri"/>
                <a:cs typeface="Calibri"/>
              </a:rPr>
              <a:t>oficial de alto</a:t>
            </a:r>
            <a:r>
              <a:rPr dirty="0" sz="2800" spc="1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escalão</a:t>
            </a:r>
            <a:endParaRPr sz="28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15">
                <a:latin typeface="Calibri"/>
                <a:cs typeface="Calibri"/>
              </a:rPr>
              <a:t>Reuniões </a:t>
            </a:r>
            <a:r>
              <a:rPr dirty="0" sz="2800" spc="-5">
                <a:latin typeface="Calibri"/>
                <a:cs typeface="Calibri"/>
              </a:rPr>
              <a:t>de </a:t>
            </a:r>
            <a:r>
              <a:rPr dirty="0" sz="2800" spc="-10">
                <a:latin typeface="Calibri"/>
                <a:cs typeface="Calibri"/>
              </a:rPr>
              <a:t>trabalho </a:t>
            </a:r>
            <a:r>
              <a:rPr dirty="0" sz="2800" spc="-15">
                <a:latin typeface="Calibri"/>
                <a:cs typeface="Calibri"/>
              </a:rPr>
              <a:t>com </a:t>
            </a:r>
            <a:r>
              <a:rPr dirty="0" sz="2800" spc="-5">
                <a:latin typeface="Calibri"/>
                <a:cs typeface="Calibri"/>
              </a:rPr>
              <a:t>os </a:t>
            </a:r>
            <a:r>
              <a:rPr dirty="0" sz="2800" spc="-10">
                <a:latin typeface="Calibri"/>
                <a:cs typeface="Calibri"/>
              </a:rPr>
              <a:t>principais </a:t>
            </a:r>
            <a:r>
              <a:rPr dirty="0" sz="2800" spc="-15">
                <a:latin typeface="Calibri"/>
                <a:cs typeface="Calibri"/>
              </a:rPr>
              <a:t>parceiros </a:t>
            </a:r>
            <a:r>
              <a:rPr dirty="0" sz="2800" spc="-5">
                <a:latin typeface="Calibri"/>
                <a:cs typeface="Calibri"/>
              </a:rPr>
              <a:t>e  </a:t>
            </a:r>
            <a:r>
              <a:rPr dirty="0" sz="2800" spc="-15">
                <a:latin typeface="Calibri"/>
                <a:cs typeface="Calibri"/>
              </a:rPr>
              <a:t>outros Ministérios </a:t>
            </a:r>
            <a:r>
              <a:rPr dirty="0" sz="2800" spc="-5">
                <a:latin typeface="Calibri"/>
                <a:cs typeface="Calibri"/>
              </a:rPr>
              <a:t>do </a:t>
            </a:r>
            <a:r>
              <a:rPr dirty="0" sz="2800" spc="-10">
                <a:latin typeface="Calibri"/>
                <a:cs typeface="Calibri"/>
              </a:rPr>
              <a:t>Governo </a:t>
            </a:r>
            <a:r>
              <a:rPr dirty="0" sz="2800" spc="-5">
                <a:latin typeface="Calibri"/>
                <a:cs typeface="Calibri"/>
              </a:rPr>
              <a:t>- </a:t>
            </a:r>
            <a:r>
              <a:rPr dirty="0" sz="2800" spc="-25">
                <a:latin typeface="Calibri"/>
                <a:cs typeface="Calibri"/>
              </a:rPr>
              <a:t>para </a:t>
            </a:r>
            <a:r>
              <a:rPr dirty="0" sz="2800" spc="-10">
                <a:latin typeface="Calibri"/>
                <a:cs typeface="Calibri"/>
              </a:rPr>
              <a:t>aprender </a:t>
            </a:r>
            <a:r>
              <a:rPr dirty="0" sz="2800" spc="-15">
                <a:latin typeface="Calibri"/>
                <a:cs typeface="Calibri"/>
              </a:rPr>
              <a:t>sobre  </a:t>
            </a:r>
            <a:r>
              <a:rPr dirty="0" sz="2800" spc="-5">
                <a:latin typeface="Calibri"/>
                <a:cs typeface="Calibri"/>
              </a:rPr>
              <a:t>os </a:t>
            </a:r>
            <a:r>
              <a:rPr dirty="0" sz="2800" spc="-15">
                <a:latin typeface="Calibri"/>
                <a:cs typeface="Calibri"/>
              </a:rPr>
              <a:t>processos </a:t>
            </a:r>
            <a:r>
              <a:rPr dirty="0" sz="2800" spc="-5">
                <a:latin typeface="Calibri"/>
                <a:cs typeface="Calibri"/>
              </a:rPr>
              <a:t>de vigilância e </a:t>
            </a:r>
            <a:r>
              <a:rPr dirty="0" sz="2800" spc="-20">
                <a:latin typeface="Calibri"/>
                <a:cs typeface="Calibri"/>
              </a:rPr>
              <a:t>resposta </a:t>
            </a:r>
            <a:r>
              <a:rPr dirty="0" sz="2800" spc="-5">
                <a:latin typeface="Calibri"/>
                <a:cs typeface="Calibri"/>
              </a:rPr>
              <a:t>do </a:t>
            </a:r>
            <a:r>
              <a:rPr dirty="0" sz="2800" spc="-20" b="1">
                <a:latin typeface="Calibri"/>
                <a:cs typeface="Calibri"/>
              </a:rPr>
              <a:t>País  </a:t>
            </a:r>
            <a:r>
              <a:rPr dirty="0" sz="2800" spc="-10" b="1">
                <a:latin typeface="Calibri"/>
                <a:cs typeface="Calibri"/>
              </a:rPr>
              <a:t>Anfitrião </a:t>
            </a:r>
            <a:r>
              <a:rPr dirty="0" sz="2800" spc="-5">
                <a:latin typeface="Calibri"/>
                <a:cs typeface="Calibri"/>
              </a:rPr>
              <a:t>e </a:t>
            </a:r>
            <a:r>
              <a:rPr dirty="0" sz="2800" spc="-20">
                <a:latin typeface="Calibri"/>
                <a:cs typeface="Calibri"/>
              </a:rPr>
              <a:t>para preparar </a:t>
            </a:r>
            <a:r>
              <a:rPr dirty="0" sz="2800" spc="-5">
                <a:latin typeface="Calibri"/>
                <a:cs typeface="Calibri"/>
              </a:rPr>
              <a:t>a </a:t>
            </a:r>
            <a:r>
              <a:rPr dirty="0" sz="2800" spc="-20">
                <a:latin typeface="Calibri"/>
                <a:cs typeface="Calibri"/>
              </a:rPr>
              <a:t>versão </a:t>
            </a:r>
            <a:r>
              <a:rPr dirty="0" sz="2800" spc="-5">
                <a:latin typeface="Calibri"/>
                <a:cs typeface="Calibri"/>
              </a:rPr>
              <a:t>inicial </a:t>
            </a:r>
            <a:r>
              <a:rPr dirty="0" sz="2800" spc="-10">
                <a:latin typeface="Calibri"/>
                <a:cs typeface="Calibri"/>
              </a:rPr>
              <a:t>dos</a:t>
            </a:r>
            <a:r>
              <a:rPr dirty="0" sz="2800" spc="17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POP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15">
                <a:latin typeface="Calibri"/>
                <a:cs typeface="Calibri"/>
              </a:rPr>
              <a:t>Presença </a:t>
            </a:r>
            <a:r>
              <a:rPr dirty="0" sz="2800" spc="-5">
                <a:latin typeface="Calibri"/>
                <a:cs typeface="Calibri"/>
              </a:rPr>
              <a:t>na </a:t>
            </a:r>
            <a:r>
              <a:rPr dirty="0" sz="2800" spc="-10">
                <a:latin typeface="Calibri"/>
                <a:cs typeface="Calibri"/>
              </a:rPr>
              <a:t>reunião semanal </a:t>
            </a:r>
            <a:r>
              <a:rPr dirty="0" sz="2800" spc="-5">
                <a:latin typeface="Calibri"/>
                <a:cs typeface="Calibri"/>
              </a:rPr>
              <a:t>de vigilância</a:t>
            </a:r>
            <a:r>
              <a:rPr dirty="0" sz="2800" spc="9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nacional</a:t>
            </a:r>
            <a:endParaRPr sz="2800">
              <a:latin typeface="Calibri"/>
              <a:cs typeface="Calibri"/>
            </a:endParaRPr>
          </a:p>
          <a:p>
            <a:pPr marL="355600" marR="65087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15">
                <a:latin typeface="Calibri"/>
                <a:cs typeface="Calibri"/>
              </a:rPr>
              <a:t>Participação </a:t>
            </a:r>
            <a:r>
              <a:rPr dirty="0" sz="2800" spc="-5">
                <a:latin typeface="Calibri"/>
                <a:cs typeface="Calibri"/>
              </a:rPr>
              <a:t>na </a:t>
            </a:r>
            <a:r>
              <a:rPr dirty="0" sz="2800" spc="-10">
                <a:latin typeface="Calibri"/>
                <a:cs typeface="Calibri"/>
              </a:rPr>
              <a:t>reunião nacional </a:t>
            </a:r>
            <a:r>
              <a:rPr dirty="0" sz="2800" spc="-5">
                <a:latin typeface="Calibri"/>
                <a:cs typeface="Calibri"/>
              </a:rPr>
              <a:t>de </a:t>
            </a:r>
            <a:r>
              <a:rPr dirty="0" sz="2800" spc="-15">
                <a:latin typeface="Calibri"/>
                <a:cs typeface="Calibri"/>
              </a:rPr>
              <a:t>avaliação </a:t>
            </a:r>
            <a:r>
              <a:rPr dirty="0" sz="2800" spc="-10">
                <a:latin typeface="Calibri"/>
                <a:cs typeface="Calibri"/>
              </a:rPr>
              <a:t>de  </a:t>
            </a:r>
            <a:r>
              <a:rPr dirty="0" sz="2800" spc="-20">
                <a:latin typeface="Calibri"/>
                <a:cs typeface="Calibri"/>
              </a:rPr>
              <a:t>evento </a:t>
            </a:r>
            <a:r>
              <a:rPr dirty="0" sz="2800" spc="-5">
                <a:latin typeface="Calibri"/>
                <a:cs typeface="Calibri"/>
              </a:rPr>
              <a:t>de</a:t>
            </a:r>
            <a:r>
              <a:rPr dirty="0" sz="2800" spc="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risco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8905" y="298449"/>
            <a:ext cx="22688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75"/>
              <a:t>R</a:t>
            </a:r>
            <a:r>
              <a:rPr dirty="0" spc="-5"/>
              <a:t>esul</a:t>
            </a:r>
            <a:r>
              <a:rPr dirty="0" spc="-55"/>
              <a:t>t</a:t>
            </a:r>
            <a:r>
              <a:rPr dirty="0" spc="-5"/>
              <a:t>ad</a:t>
            </a:r>
            <a:r>
              <a:rPr dirty="0" spc="5"/>
              <a:t>o</a:t>
            </a:r>
            <a:r>
              <a:rPr dirty="0" spc="-5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35952"/>
            <a:ext cx="2346960" cy="441642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3000" spc="-25">
                <a:latin typeface="Calibri"/>
                <a:cs typeface="Calibri"/>
              </a:rPr>
              <a:t>Pontos </a:t>
            </a:r>
            <a:r>
              <a:rPr dirty="0" sz="3000" spc="-20">
                <a:latin typeface="Calibri"/>
                <a:cs typeface="Calibri"/>
              </a:rPr>
              <a:t>fortes</a:t>
            </a:r>
            <a:endParaRPr sz="3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>
                <a:latin typeface="Calibri"/>
                <a:cs typeface="Calibri"/>
              </a:rPr>
              <a:t>1</a:t>
            </a:r>
            <a:endParaRPr sz="3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>
                <a:latin typeface="Calibri"/>
                <a:cs typeface="Calibri"/>
              </a:rPr>
              <a:t>2</a:t>
            </a:r>
            <a:endParaRPr sz="3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>
                <a:latin typeface="Calibri"/>
                <a:cs typeface="Calibri"/>
              </a:rPr>
              <a:t>3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3000" spc="-5">
                <a:latin typeface="Calibri"/>
                <a:cs typeface="Calibri"/>
              </a:rPr>
              <a:t>Oportunidades</a:t>
            </a:r>
            <a:endParaRPr sz="3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>
                <a:latin typeface="Calibri"/>
                <a:cs typeface="Calibri"/>
              </a:rPr>
              <a:t>1</a:t>
            </a:r>
            <a:endParaRPr sz="3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>
                <a:latin typeface="Calibri"/>
                <a:cs typeface="Calibri"/>
              </a:rPr>
              <a:t>2</a:t>
            </a:r>
            <a:endParaRPr sz="3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3000">
                <a:latin typeface="Calibri"/>
                <a:cs typeface="Calibri"/>
              </a:rPr>
              <a:t>3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1873" y="222249"/>
            <a:ext cx="338645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Recomendações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303985"/>
            <a:ext cx="3016885" cy="3776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Recomendação</a:t>
            </a:r>
            <a:r>
              <a:rPr dirty="0" sz="3000" spc="-1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1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Recomendação</a:t>
            </a:r>
            <a:r>
              <a:rPr dirty="0" sz="3000" spc="-11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2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Recomendação</a:t>
            </a:r>
            <a:r>
              <a:rPr dirty="0" sz="3000" spc="-8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3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1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Recomendação</a:t>
            </a:r>
            <a:r>
              <a:rPr dirty="0" sz="3000" spc="-8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4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Resultados/Produtos </a:t>
            </a:r>
            <a:r>
              <a:rPr dirty="0" spc="-5"/>
              <a:t>da</a:t>
            </a:r>
            <a:r>
              <a:rPr dirty="0" spc="-90"/>
              <a:t> </a:t>
            </a:r>
            <a:r>
              <a:rPr dirty="0" spc="-5"/>
              <a:t>missão</a:t>
            </a:r>
          </a:p>
          <a:p>
            <a:pPr algn="ctr">
              <a:lnSpc>
                <a:spcPct val="100000"/>
              </a:lnSpc>
            </a:pPr>
            <a:r>
              <a:rPr dirty="0" spc="-15" b="1" i="1">
                <a:latin typeface="Calibri"/>
                <a:cs typeface="Calibri"/>
              </a:rPr>
              <a:t>(Exemplos)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994"/>
            <a:ext cx="8025130" cy="42202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962660" indent="-3435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800" spc="-10">
                <a:latin typeface="Calibri"/>
                <a:cs typeface="Calibri"/>
              </a:rPr>
              <a:t>Conclusão </a:t>
            </a:r>
            <a:r>
              <a:rPr dirty="0" sz="2800" spc="-5">
                <a:latin typeface="Calibri"/>
                <a:cs typeface="Calibri"/>
              </a:rPr>
              <a:t>da </a:t>
            </a:r>
            <a:r>
              <a:rPr dirty="0" sz="2800" spc="-20">
                <a:latin typeface="Calibri"/>
                <a:cs typeface="Calibri"/>
              </a:rPr>
              <a:t>versão </a:t>
            </a:r>
            <a:r>
              <a:rPr dirty="0" sz="2800" spc="-5">
                <a:latin typeface="Calibri"/>
                <a:cs typeface="Calibri"/>
              </a:rPr>
              <a:t>inicial </a:t>
            </a:r>
            <a:r>
              <a:rPr dirty="0" sz="2800" spc="-10">
                <a:latin typeface="Calibri"/>
                <a:cs typeface="Calibri"/>
              </a:rPr>
              <a:t>dos </a:t>
            </a:r>
            <a:r>
              <a:rPr dirty="0" sz="2800" spc="-15">
                <a:latin typeface="Calibri"/>
                <a:cs typeface="Calibri"/>
              </a:rPr>
              <a:t>Procedimentos  </a:t>
            </a:r>
            <a:r>
              <a:rPr dirty="0" sz="2800" spc="-10">
                <a:latin typeface="Calibri"/>
                <a:cs typeface="Calibri"/>
              </a:rPr>
              <a:t>Operacionais </a:t>
            </a:r>
            <a:r>
              <a:rPr dirty="0" sz="2800" spc="-25">
                <a:latin typeface="Calibri"/>
                <a:cs typeface="Calibri"/>
              </a:rPr>
              <a:t>Padrão </a:t>
            </a:r>
            <a:r>
              <a:rPr dirty="0" sz="2800" spc="-10">
                <a:latin typeface="Calibri"/>
                <a:cs typeface="Calibri"/>
              </a:rPr>
              <a:t>(POP) </a:t>
            </a:r>
            <a:r>
              <a:rPr dirty="0" sz="2800" spc="-25">
                <a:latin typeface="Calibri"/>
                <a:cs typeface="Calibri"/>
              </a:rPr>
              <a:t>para </a:t>
            </a:r>
            <a:r>
              <a:rPr dirty="0" sz="2800" spc="-5">
                <a:latin typeface="Calibri"/>
                <a:cs typeface="Calibri"/>
              </a:rPr>
              <a:t>o</a:t>
            </a:r>
            <a:r>
              <a:rPr dirty="0" sz="2800" spc="1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PFN-RSI</a:t>
            </a:r>
            <a:endParaRPr sz="2800">
              <a:latin typeface="Calibri"/>
              <a:cs typeface="Calibri"/>
            </a:endParaRPr>
          </a:p>
          <a:p>
            <a:pPr lvl="1" marL="756285" indent="-287020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10">
                <a:latin typeface="Calibri"/>
                <a:cs typeface="Calibri"/>
              </a:rPr>
              <a:t>Definidos </a:t>
            </a:r>
            <a:r>
              <a:rPr dirty="0" sz="2400" spc="-5">
                <a:latin typeface="Calibri"/>
                <a:cs typeface="Calibri"/>
              </a:rPr>
              <a:t>os caminhos </a:t>
            </a:r>
            <a:r>
              <a:rPr dirty="0" sz="2400" spc="-15">
                <a:latin typeface="Calibri"/>
                <a:cs typeface="Calibri"/>
              </a:rPr>
              <a:t>para </a:t>
            </a:r>
            <a:r>
              <a:rPr dirty="0" sz="2400" spc="-10">
                <a:latin typeface="Calibri"/>
                <a:cs typeface="Calibri"/>
              </a:rPr>
              <a:t>melhorar </a:t>
            </a:r>
            <a:r>
              <a:rPr dirty="0" sz="2400">
                <a:latin typeface="Calibri"/>
                <a:cs typeface="Calibri"/>
              </a:rPr>
              <a:t>a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comunicação</a:t>
            </a:r>
            <a:endParaRPr sz="24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dirty="0" sz="2400" spc="-15">
                <a:latin typeface="Calibri"/>
                <a:cs typeface="Calibri"/>
              </a:rPr>
              <a:t>(conforme </a:t>
            </a:r>
            <a:r>
              <a:rPr dirty="0" sz="2400" spc="-5">
                <a:latin typeface="Calibri"/>
                <a:cs typeface="Calibri"/>
              </a:rPr>
              <a:t>os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POP);</a:t>
            </a:r>
            <a:endParaRPr sz="2400">
              <a:latin typeface="Calibri"/>
              <a:cs typeface="Calibri"/>
            </a:endParaRPr>
          </a:p>
          <a:p>
            <a:pPr lvl="1" marL="756285" marR="5080" indent="-28702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400" spc="-5">
                <a:latin typeface="Calibri"/>
                <a:cs typeface="Calibri"/>
              </a:rPr>
              <a:t>Experiências </a:t>
            </a:r>
            <a:r>
              <a:rPr dirty="0" sz="2400" spc="-10">
                <a:latin typeface="Calibri"/>
                <a:cs typeface="Calibri"/>
              </a:rPr>
              <a:t>compartilhadas </a:t>
            </a:r>
            <a:r>
              <a:rPr dirty="0" sz="2400">
                <a:latin typeface="Calibri"/>
                <a:cs typeface="Calibri"/>
              </a:rPr>
              <a:t>e </a:t>
            </a:r>
            <a:r>
              <a:rPr dirty="0" sz="2400" spc="-5">
                <a:latin typeface="Calibri"/>
                <a:cs typeface="Calibri"/>
              </a:rPr>
              <a:t>materiais do país anfitrião </a:t>
            </a:r>
            <a:r>
              <a:rPr dirty="0" sz="2400">
                <a:latin typeface="Calibri"/>
                <a:cs typeface="Calibri"/>
              </a:rPr>
              <a:t>e  </a:t>
            </a:r>
            <a:r>
              <a:rPr dirty="0" sz="2400" spc="-5">
                <a:latin typeface="Calibri"/>
                <a:cs typeface="Calibri"/>
              </a:rPr>
              <a:t>dos </a:t>
            </a:r>
            <a:r>
              <a:rPr dirty="0" sz="2400" spc="-10">
                <a:latin typeface="Calibri"/>
                <a:cs typeface="Calibri"/>
              </a:rPr>
              <a:t>Participantes </a:t>
            </a:r>
            <a:r>
              <a:rPr dirty="0" sz="2400">
                <a:latin typeface="Calibri"/>
                <a:cs typeface="Calibri"/>
              </a:rPr>
              <a:t>1 e 2 </a:t>
            </a:r>
            <a:r>
              <a:rPr dirty="0" sz="2400" spc="-5">
                <a:latin typeface="Calibri"/>
                <a:cs typeface="Calibri"/>
              </a:rPr>
              <a:t>dos </a:t>
            </a:r>
            <a:r>
              <a:rPr dirty="0" sz="2400" spc="-10">
                <a:latin typeface="Calibri"/>
                <a:cs typeface="Calibri"/>
              </a:rPr>
              <a:t>PFN-RSI </a:t>
            </a:r>
            <a:r>
              <a:rPr dirty="0" sz="2400" spc="-5">
                <a:latin typeface="Calibri"/>
                <a:cs typeface="Calibri"/>
              </a:rPr>
              <a:t>dos demais países  (internacionais);</a:t>
            </a:r>
            <a:endParaRPr sz="2400">
              <a:latin typeface="Calibri"/>
              <a:cs typeface="Calibri"/>
            </a:endParaRPr>
          </a:p>
          <a:p>
            <a:pPr algn="just" marL="355600" marR="175260" indent="-343535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800" spc="-15">
                <a:latin typeface="Calibri"/>
                <a:cs typeface="Calibri"/>
              </a:rPr>
              <a:t>Estabelecimento/melhoramento </a:t>
            </a:r>
            <a:r>
              <a:rPr dirty="0" sz="2800" spc="-5">
                <a:latin typeface="Calibri"/>
                <a:cs typeface="Calibri"/>
              </a:rPr>
              <a:t>do </a:t>
            </a:r>
            <a:r>
              <a:rPr dirty="0" sz="2800" spc="-10">
                <a:latin typeface="Calibri"/>
                <a:cs typeface="Calibri"/>
              </a:rPr>
              <a:t>relacionamento  </a:t>
            </a:r>
            <a:r>
              <a:rPr dirty="0" sz="2800" spc="-5">
                <a:latin typeface="Calibri"/>
                <a:cs typeface="Calibri"/>
              </a:rPr>
              <a:t>de </a:t>
            </a:r>
            <a:r>
              <a:rPr dirty="0" sz="2800" spc="-15">
                <a:latin typeface="Calibri"/>
                <a:cs typeface="Calibri"/>
              </a:rPr>
              <a:t>trabalho </a:t>
            </a:r>
            <a:r>
              <a:rPr dirty="0" sz="2800" spc="-20">
                <a:latin typeface="Calibri"/>
                <a:cs typeface="Calibri"/>
              </a:rPr>
              <a:t>entre </a:t>
            </a:r>
            <a:r>
              <a:rPr dirty="0" sz="2800" spc="-15">
                <a:latin typeface="Calibri"/>
                <a:cs typeface="Calibri"/>
              </a:rPr>
              <a:t>colegas </a:t>
            </a:r>
            <a:r>
              <a:rPr dirty="0" sz="2800" spc="-10">
                <a:latin typeface="Calibri"/>
                <a:cs typeface="Calibri"/>
              </a:rPr>
              <a:t>dos países participantes </a:t>
            </a:r>
            <a:r>
              <a:rPr dirty="0" sz="2800" spc="-5">
                <a:latin typeface="Calibri"/>
                <a:cs typeface="Calibri"/>
              </a:rPr>
              <a:t>e  o </a:t>
            </a:r>
            <a:r>
              <a:rPr dirty="0" sz="2800" spc="-10">
                <a:latin typeface="Calibri"/>
                <a:cs typeface="Calibri"/>
              </a:rPr>
              <a:t>Escritório Regional </a:t>
            </a:r>
            <a:r>
              <a:rPr dirty="0" sz="2800" spc="-5">
                <a:latin typeface="Calibri"/>
                <a:cs typeface="Calibri"/>
              </a:rPr>
              <a:t>da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OMS.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5445" y="496950"/>
            <a:ext cx="583247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Próximos </a:t>
            </a:r>
            <a:r>
              <a:rPr dirty="0" spc="-10"/>
              <a:t>passos</a:t>
            </a:r>
            <a:r>
              <a:rPr dirty="0" spc="25"/>
              <a:t> </a:t>
            </a:r>
            <a:r>
              <a:rPr dirty="0" spc="-15" b="1" i="1">
                <a:latin typeface="Calibri"/>
                <a:cs typeface="Calibri"/>
              </a:rPr>
              <a:t>(Exemplos)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18031"/>
            <a:ext cx="7931150" cy="423291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Finalizar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10">
                <a:latin typeface="Calibri"/>
                <a:cs typeface="Calibri"/>
              </a:rPr>
              <a:t>elaboração </a:t>
            </a:r>
            <a:r>
              <a:rPr dirty="0" sz="3000" spc="-5">
                <a:latin typeface="Calibri"/>
                <a:cs typeface="Calibri"/>
              </a:rPr>
              <a:t>dos</a:t>
            </a:r>
            <a:r>
              <a:rPr dirty="0" sz="3000" spc="20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POP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Operacionalizar </a:t>
            </a:r>
            <a:r>
              <a:rPr dirty="0" sz="3000" spc="-5">
                <a:latin typeface="Calibri"/>
                <a:cs typeface="Calibri"/>
              </a:rPr>
              <a:t>os</a:t>
            </a:r>
            <a:r>
              <a:rPr dirty="0" sz="3000" spc="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POP</a:t>
            </a:r>
            <a:endParaRPr sz="3000">
              <a:latin typeface="Calibri"/>
              <a:cs typeface="Calibri"/>
            </a:endParaRPr>
          </a:p>
          <a:p>
            <a:pPr marL="355600" marR="1160145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  <a:tab pos="6579870" algn="l"/>
              </a:tabLst>
            </a:pPr>
            <a:r>
              <a:rPr dirty="0" sz="3000" spc="-5">
                <a:latin typeface="Calibri"/>
                <a:cs typeface="Calibri"/>
              </a:rPr>
              <a:t>Dese</a:t>
            </a:r>
            <a:r>
              <a:rPr dirty="0" sz="3000" spc="-50">
                <a:latin typeface="Calibri"/>
                <a:cs typeface="Calibri"/>
              </a:rPr>
              <a:t>n</a:t>
            </a:r>
            <a:r>
              <a:rPr dirty="0" sz="3000" spc="-20">
                <a:latin typeface="Calibri"/>
                <a:cs typeface="Calibri"/>
              </a:rPr>
              <a:t>v</a:t>
            </a:r>
            <a:r>
              <a:rPr dirty="0" sz="3000" spc="-5">
                <a:latin typeface="Calibri"/>
                <a:cs typeface="Calibri"/>
              </a:rPr>
              <a:t>ol</a:t>
            </a:r>
            <a:r>
              <a:rPr dirty="0" sz="3000" spc="-25">
                <a:latin typeface="Calibri"/>
                <a:cs typeface="Calibri"/>
              </a:rPr>
              <a:t>v</a:t>
            </a:r>
            <a:r>
              <a:rPr dirty="0" sz="3000">
                <a:latin typeface="Calibri"/>
                <a:cs typeface="Calibri"/>
              </a:rPr>
              <a:t>er e</a:t>
            </a:r>
            <a:r>
              <a:rPr dirty="0" sz="3000" spc="-1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equ</a:t>
            </a:r>
            <a:r>
              <a:rPr dirty="0" sz="3000" spc="-15">
                <a:latin typeface="Calibri"/>
                <a:cs typeface="Calibri"/>
              </a:rPr>
              <a:t>i</a:t>
            </a:r>
            <a:r>
              <a:rPr dirty="0" sz="3000" spc="-5">
                <a:latin typeface="Calibri"/>
                <a:cs typeface="Calibri"/>
              </a:rPr>
              <a:t>pa</a:t>
            </a:r>
            <a:r>
              <a:rPr dirty="0" sz="3000">
                <a:latin typeface="Calibri"/>
                <a:cs typeface="Calibri"/>
              </a:rPr>
              <a:t>r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o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Pla</a:t>
            </a:r>
            <a:r>
              <a:rPr dirty="0" sz="3000" spc="-25">
                <a:latin typeface="Calibri"/>
                <a:cs typeface="Calibri"/>
              </a:rPr>
              <a:t>n</a:t>
            </a:r>
            <a:r>
              <a:rPr dirty="0" sz="3000" spc="-30">
                <a:latin typeface="Calibri"/>
                <a:cs typeface="Calibri"/>
              </a:rPr>
              <a:t>t</a:t>
            </a:r>
            <a:r>
              <a:rPr dirty="0" sz="3000">
                <a:latin typeface="Calibri"/>
                <a:cs typeface="Calibri"/>
              </a:rPr>
              <a:t>ão</a:t>
            </a:r>
            <a:r>
              <a:rPr dirty="0" sz="3000" spc="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d</a:t>
            </a:r>
            <a:r>
              <a:rPr dirty="0" sz="3000">
                <a:latin typeface="Calibri"/>
                <a:cs typeface="Calibri"/>
              </a:rPr>
              <a:t>o</a:t>
            </a:r>
            <a:r>
              <a:rPr dirty="0" sz="3000" spc="-5">
                <a:latin typeface="Calibri"/>
                <a:cs typeface="Calibri"/>
              </a:rPr>
              <a:t> </a:t>
            </a:r>
            <a:r>
              <a:rPr dirty="0" sz="3000" spc="-35">
                <a:latin typeface="Calibri"/>
                <a:cs typeface="Calibri"/>
              </a:rPr>
              <a:t>R</a:t>
            </a:r>
            <a:r>
              <a:rPr dirty="0" sz="3000" spc="-5">
                <a:latin typeface="Calibri"/>
                <a:cs typeface="Calibri"/>
              </a:rPr>
              <a:t>S</a:t>
            </a:r>
            <a:r>
              <a:rPr dirty="0" sz="3000">
                <a:latin typeface="Calibri"/>
                <a:cs typeface="Calibri"/>
              </a:rPr>
              <a:t>I	à  </a:t>
            </a:r>
            <a:r>
              <a:rPr dirty="0" sz="3000" spc="-5">
                <a:latin typeface="Calibri"/>
                <a:cs typeface="Calibri"/>
              </a:rPr>
              <a:t>disposição </a:t>
            </a:r>
            <a:r>
              <a:rPr dirty="0" sz="3000" spc="5">
                <a:latin typeface="Calibri"/>
                <a:cs typeface="Calibri"/>
              </a:rPr>
              <a:t>24 </a:t>
            </a:r>
            <a:r>
              <a:rPr dirty="0" sz="3000" spc="-15">
                <a:latin typeface="Calibri"/>
                <a:cs typeface="Calibri"/>
              </a:rPr>
              <a:t>horas </a:t>
            </a:r>
            <a:r>
              <a:rPr dirty="0" sz="3000">
                <a:latin typeface="Calibri"/>
                <a:cs typeface="Calibri"/>
              </a:rPr>
              <a:t>por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dia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0">
                <a:latin typeface="Calibri"/>
                <a:cs typeface="Calibri"/>
              </a:rPr>
              <a:t>Formalizar </a:t>
            </a:r>
            <a:r>
              <a:rPr dirty="0" sz="3000" spc="-5">
                <a:latin typeface="Calibri"/>
                <a:cs typeface="Calibri"/>
              </a:rPr>
              <a:t>mecanismos de compartilhamento de  </a:t>
            </a:r>
            <a:r>
              <a:rPr dirty="0" sz="3000" spc="-10">
                <a:latin typeface="Calibri"/>
                <a:cs typeface="Calibri"/>
              </a:rPr>
              <a:t>informações </a:t>
            </a:r>
            <a:r>
              <a:rPr dirty="0" sz="3000" spc="-15">
                <a:latin typeface="Calibri"/>
                <a:cs typeface="Calibri"/>
              </a:rPr>
              <a:t>intersetoriais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15">
                <a:latin typeface="Calibri"/>
                <a:cs typeface="Calibri"/>
              </a:rPr>
              <a:t>Desenvolver </a:t>
            </a:r>
            <a:r>
              <a:rPr dirty="0" sz="3000">
                <a:latin typeface="Calibri"/>
                <a:cs typeface="Calibri"/>
              </a:rPr>
              <a:t>as </a:t>
            </a:r>
            <a:r>
              <a:rPr dirty="0" sz="3000" spc="-5">
                <a:latin typeface="Calibri"/>
                <a:cs typeface="Calibri"/>
              </a:rPr>
              <a:t>atividades de </a:t>
            </a:r>
            <a:r>
              <a:rPr dirty="0" sz="3000" spc="-15">
                <a:latin typeface="Calibri"/>
                <a:cs typeface="Calibri"/>
              </a:rPr>
              <a:t>colaboração </a:t>
            </a:r>
            <a:r>
              <a:rPr dirty="0" sz="3000">
                <a:latin typeface="Calibri"/>
                <a:cs typeface="Calibri"/>
              </a:rPr>
              <a:t>1,2 e</a:t>
            </a:r>
            <a:r>
              <a:rPr dirty="0" sz="3000" spc="45">
                <a:latin typeface="Calibri"/>
                <a:cs typeface="Calibri"/>
              </a:rPr>
              <a:t> </a:t>
            </a:r>
            <a:r>
              <a:rPr dirty="0" sz="3000">
                <a:latin typeface="Calibri"/>
                <a:cs typeface="Calibri"/>
              </a:rPr>
              <a:t>3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Missão(ões) </a:t>
            </a:r>
            <a:r>
              <a:rPr dirty="0" sz="3000" spc="-5">
                <a:latin typeface="Calibri"/>
                <a:cs typeface="Calibri"/>
              </a:rPr>
              <a:t>de</a:t>
            </a:r>
            <a:r>
              <a:rPr dirty="0" sz="3000" spc="-10">
                <a:latin typeface="Calibri"/>
                <a:cs typeface="Calibri"/>
              </a:rPr>
              <a:t> acompanhamento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pc="-5"/>
              <a:t>MODELO: Sessão </a:t>
            </a:r>
            <a:r>
              <a:rPr dirty="0" spc="-10"/>
              <a:t>informativa</a:t>
            </a:r>
            <a:r>
              <a:rPr dirty="0" spc="-35"/>
              <a:t> </a:t>
            </a:r>
            <a:r>
              <a:rPr dirty="0" spc="-10"/>
              <a:t>para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autoridades </a:t>
            </a:r>
            <a:r>
              <a:rPr dirty="0"/>
              <a:t>de </a:t>
            </a:r>
            <a:r>
              <a:rPr dirty="0" spc="-5"/>
              <a:t>alto</a:t>
            </a:r>
            <a:r>
              <a:rPr dirty="0" spc="-35"/>
              <a:t> </a:t>
            </a:r>
            <a:r>
              <a:rPr dirty="0" spc="-5"/>
              <a:t>escalão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459740" y="780034"/>
            <a:ext cx="803084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latin typeface="Calibri"/>
                <a:cs typeface="Calibri"/>
              </a:rPr>
              <a:t>Organização </a:t>
            </a:r>
            <a:r>
              <a:rPr dirty="0" sz="1800" spc="-5">
                <a:latin typeface="Calibri"/>
                <a:cs typeface="Calibri"/>
              </a:rPr>
              <a:t>Pan-Americana da </a:t>
            </a:r>
            <a:r>
              <a:rPr dirty="0" sz="1800" spc="-10">
                <a:latin typeface="Calibri"/>
                <a:cs typeface="Calibri"/>
              </a:rPr>
              <a:t>Saúde/Organização </a:t>
            </a:r>
            <a:r>
              <a:rPr dirty="0" sz="1800" spc="-5">
                <a:latin typeface="Calibri"/>
                <a:cs typeface="Calibri"/>
              </a:rPr>
              <a:t>Mundial da Saúde. </a:t>
            </a:r>
            <a:r>
              <a:rPr dirty="0" sz="1800" spc="-10">
                <a:latin typeface="Calibri"/>
                <a:cs typeface="Calibri"/>
              </a:rPr>
              <a:t>Ferramentas </a:t>
            </a:r>
            <a:r>
              <a:rPr dirty="0" sz="1800" spc="-5">
                <a:latin typeface="Calibri"/>
                <a:cs typeface="Calibri"/>
              </a:rPr>
              <a:t>da  </a:t>
            </a:r>
            <a:r>
              <a:rPr dirty="0" sz="1800" spc="-10">
                <a:latin typeface="Calibri"/>
                <a:cs typeface="Calibri"/>
              </a:rPr>
              <a:t>Oficina Multilateral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10">
                <a:latin typeface="Calibri"/>
                <a:cs typeface="Calibri"/>
              </a:rPr>
              <a:t>Fortalecimento </a:t>
            </a:r>
            <a:r>
              <a:rPr dirty="0" sz="1800" spc="-5">
                <a:latin typeface="Calibri"/>
                <a:cs typeface="Calibri"/>
              </a:rPr>
              <a:t>dos </a:t>
            </a:r>
            <a:r>
              <a:rPr dirty="0" sz="1800" spc="-15">
                <a:latin typeface="Calibri"/>
                <a:cs typeface="Calibri"/>
              </a:rPr>
              <a:t>Pontos </a:t>
            </a:r>
            <a:r>
              <a:rPr dirty="0" sz="1800" spc="-10">
                <a:latin typeface="Calibri"/>
                <a:cs typeface="Calibri"/>
              </a:rPr>
              <a:t>Focais </a:t>
            </a:r>
            <a:r>
              <a:rPr dirty="0" sz="1800" spc="-5">
                <a:latin typeface="Calibri"/>
                <a:cs typeface="Calibri"/>
              </a:rPr>
              <a:t>Nacionais do </a:t>
            </a:r>
            <a:r>
              <a:rPr dirty="0" sz="1800" spc="-10">
                <a:latin typeface="Calibri"/>
                <a:cs typeface="Calibri"/>
              </a:rPr>
              <a:t>Regulamento  Sanitário </a:t>
            </a:r>
            <a:r>
              <a:rPr dirty="0" sz="1800" spc="-5">
                <a:latin typeface="Calibri"/>
                <a:cs typeface="Calibri"/>
              </a:rPr>
              <a:t>Internacional. Junho. </a:t>
            </a:r>
            <a:r>
              <a:rPr dirty="0" sz="1800" spc="-15">
                <a:latin typeface="Calibri"/>
                <a:cs typeface="Calibri"/>
              </a:rPr>
              <a:t>Washington, </a:t>
            </a:r>
            <a:r>
              <a:rPr dirty="0" sz="1800" spc="-5">
                <a:latin typeface="Calibri"/>
                <a:cs typeface="Calibri"/>
              </a:rPr>
              <a:t>DC: </a:t>
            </a:r>
            <a:r>
              <a:rPr dirty="0" sz="1800" spc="-20">
                <a:latin typeface="Calibri"/>
                <a:cs typeface="Calibri"/>
              </a:rPr>
              <a:t>OPAS/OMS;</a:t>
            </a:r>
            <a:r>
              <a:rPr dirty="0" sz="1800" spc="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2017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pahobar</dc:creator>
  <dc:title>PowerPoint Presentation</dc:title>
  <dcterms:created xsi:type="dcterms:W3CDTF">2020-09-04T18:56:14Z</dcterms:created>
  <dcterms:modified xsi:type="dcterms:W3CDTF">2020-09-04T18:56:14Z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2019-03-26T00:00:00Z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2020-09-04T00:00:00Z</vt:filetime>
  </property>
</Properties>
</file>