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59" r:id="rId6"/>
    <p:sldId id="260" r:id="rId7"/>
    <p:sldId id="272" r:id="rId8"/>
    <p:sldId id="262" r:id="rId9"/>
    <p:sldId id="261"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204669"/>
    <a:srgbClr val="FCCF9E"/>
    <a:srgbClr val="B8DCE2"/>
    <a:srgbClr val="F7A9BA"/>
    <a:srgbClr val="39B875"/>
    <a:srgbClr val="39B775"/>
    <a:srgbClr val="FCCF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3"/>
    <p:restoredTop sz="92810" autoAdjust="0"/>
  </p:normalViewPr>
  <p:slideViewPr>
    <p:cSldViewPr snapToGrid="0" snapToObjects="1">
      <p:cViewPr varScale="1">
        <p:scale>
          <a:sx n="91" d="100"/>
          <a:sy n="91" d="100"/>
        </p:scale>
        <p:origin x="52" y="88"/>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21556-43C7-0E42-B9A4-C8F47ED6135E}" type="datetimeFigureOut">
              <a:rPr lang="en-US" smtClean="0"/>
              <a:t>11/22/2021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911B5F-A142-D14D-BBD4-F24F9E0327F2}" type="slidenum">
              <a:rPr lang="en-US" smtClean="0"/>
              <a:t>‹#›</a:t>
            </a:fld>
            <a:endParaRPr lang="en-US"/>
          </a:p>
        </p:txBody>
      </p:sp>
    </p:spTree>
    <p:extLst>
      <p:ext uri="{BB962C8B-B14F-4D97-AF65-F5344CB8AC3E}">
        <p14:creationId xmlns:p14="http://schemas.microsoft.com/office/powerpoint/2010/main" val="2762684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8840D-09AA-BB47-A142-2346D27CC477}" type="datetimeFigureOut">
              <a:rPr lang="en-US" smtClean="0"/>
              <a:t>11/22/2021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69071-497E-534A-BDCA-8FFFB4824E01}" type="slidenum">
              <a:rPr lang="en-US" smtClean="0"/>
              <a:t>‹#›</a:t>
            </a:fld>
            <a:endParaRPr lang="en-US"/>
          </a:p>
        </p:txBody>
      </p:sp>
    </p:spTree>
    <p:extLst>
      <p:ext uri="{BB962C8B-B14F-4D97-AF65-F5344CB8AC3E}">
        <p14:creationId xmlns:p14="http://schemas.microsoft.com/office/powerpoint/2010/main" val="18057213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69071-497E-534A-BDCA-8FFFB4824E01}" type="slidenum">
              <a:rPr lang="en-US" smtClean="0"/>
              <a:t>3</a:t>
            </a:fld>
            <a:endParaRPr lang="en-US"/>
          </a:p>
        </p:txBody>
      </p:sp>
    </p:spTree>
    <p:extLst>
      <p:ext uri="{BB962C8B-B14F-4D97-AF65-F5344CB8AC3E}">
        <p14:creationId xmlns:p14="http://schemas.microsoft.com/office/powerpoint/2010/main" val="202693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669071-497E-534A-BDCA-8FFFB4824E01}" type="slidenum">
              <a:rPr lang="en-US" smtClean="0"/>
              <a:t>4</a:t>
            </a:fld>
            <a:endParaRPr lang="en-US"/>
          </a:p>
        </p:txBody>
      </p:sp>
    </p:spTree>
    <p:extLst>
      <p:ext uri="{BB962C8B-B14F-4D97-AF65-F5344CB8AC3E}">
        <p14:creationId xmlns:p14="http://schemas.microsoft.com/office/powerpoint/2010/main" val="65530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FF669071-497E-534A-BDCA-8FFFB4824E01}" type="slidenum">
              <a:rPr lang="en-US" smtClean="0"/>
              <a:t>14</a:t>
            </a:fld>
            <a:endParaRPr lang="en-US"/>
          </a:p>
        </p:txBody>
      </p:sp>
    </p:spTree>
    <p:extLst>
      <p:ext uri="{BB962C8B-B14F-4D97-AF65-F5344CB8AC3E}">
        <p14:creationId xmlns:p14="http://schemas.microsoft.com/office/powerpoint/2010/main" val="331489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669071-497E-534A-BDCA-8FFFB4824E01}" type="slidenum">
              <a:rPr lang="en-US" smtClean="0"/>
              <a:t>15</a:t>
            </a:fld>
            <a:endParaRPr lang="en-US"/>
          </a:p>
        </p:txBody>
      </p:sp>
    </p:spTree>
    <p:extLst>
      <p:ext uri="{BB962C8B-B14F-4D97-AF65-F5344CB8AC3E}">
        <p14:creationId xmlns:p14="http://schemas.microsoft.com/office/powerpoint/2010/main" val="166158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669071-497E-534A-BDCA-8FFFB4824E01}" type="slidenum">
              <a:rPr lang="en-US" smtClean="0"/>
              <a:t>16</a:t>
            </a:fld>
            <a:endParaRPr lang="en-US"/>
          </a:p>
        </p:txBody>
      </p:sp>
    </p:spTree>
    <p:extLst>
      <p:ext uri="{BB962C8B-B14F-4D97-AF65-F5344CB8AC3E}">
        <p14:creationId xmlns:p14="http://schemas.microsoft.com/office/powerpoint/2010/main" val="289961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69071-497E-534A-BDCA-8FFFB4824E01}" type="slidenum">
              <a:rPr lang="en-US" smtClean="0"/>
              <a:t>17</a:t>
            </a:fld>
            <a:endParaRPr lang="en-US"/>
          </a:p>
        </p:txBody>
      </p:sp>
    </p:spTree>
    <p:extLst>
      <p:ext uri="{BB962C8B-B14F-4D97-AF65-F5344CB8AC3E}">
        <p14:creationId xmlns:p14="http://schemas.microsoft.com/office/powerpoint/2010/main" val="392244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69071-497E-534A-BDCA-8FFFB4824E01}" type="slidenum">
              <a:rPr lang="en-US" smtClean="0"/>
              <a:t>18</a:t>
            </a:fld>
            <a:endParaRPr lang="en-US"/>
          </a:p>
        </p:txBody>
      </p:sp>
    </p:spTree>
    <p:extLst>
      <p:ext uri="{BB962C8B-B14F-4D97-AF65-F5344CB8AC3E}">
        <p14:creationId xmlns:p14="http://schemas.microsoft.com/office/powerpoint/2010/main" val="218775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5" name="Footer Placeholder 4"/>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6" name="Slide Number Placeholder 5"/>
          <p:cNvSpPr>
            <a:spLocks noGrp="1"/>
          </p:cNvSpPr>
          <p:nvPr>
            <p:ph type="sldNum" sz="quarter" idx="12"/>
          </p:nvPr>
        </p:nvSpPr>
        <p:spPr/>
        <p:txBody>
          <a:bodyPr/>
          <a:lstStyle/>
          <a:p>
            <a:fld id="{96FCA64A-CE54-C146-9AF7-A364143EE0AF}" type="slidenum">
              <a:rPr lang="en-US" smtClean="0"/>
              <a:t>‹#›</a:t>
            </a:fld>
            <a:endParaRPr lang="en-US" dirty="0"/>
          </a:p>
        </p:txBody>
      </p:sp>
      <p:sp>
        <p:nvSpPr>
          <p:cNvPr id="7" name="Text Placeholder 6"/>
          <p:cNvSpPr>
            <a:spLocks noGrp="1"/>
          </p:cNvSpPr>
          <p:nvPr>
            <p:ph type="body" sz="quarter" idx="13"/>
          </p:nvPr>
        </p:nvSpPr>
        <p:spPr>
          <a:xfrm>
            <a:off x="609441" y="1642536"/>
            <a:ext cx="393192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18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ne column, short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936" y="592138"/>
            <a:ext cx="5349240" cy="1236662"/>
          </a:xfrm>
        </p:spPr>
        <p:txBody>
          <a:bodyPr/>
          <a:lstStyle/>
          <a:p>
            <a:r>
              <a:rPr lang="en-US" dirty="0"/>
              <a:t>Click to edit title</a:t>
            </a:r>
          </a:p>
        </p:txBody>
      </p:sp>
      <p:sp>
        <p:nvSpPr>
          <p:cNvPr id="5" name="Footer Placeholder 4"/>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6" name="Slide Number Placeholder 5"/>
          <p:cNvSpPr>
            <a:spLocks noGrp="1"/>
          </p:cNvSpPr>
          <p:nvPr>
            <p:ph type="sldNum" sz="quarter" idx="12"/>
          </p:nvPr>
        </p:nvSpPr>
        <p:spPr/>
        <p:txBody>
          <a:bodyPr/>
          <a:lstStyle/>
          <a:p>
            <a:fld id="{96FCA64A-CE54-C146-9AF7-A364143EE0AF}" type="slidenum">
              <a:rPr lang="en-US" smtClean="0"/>
              <a:t>‹#›</a:t>
            </a:fld>
            <a:endParaRPr lang="en-US" dirty="0"/>
          </a:p>
        </p:txBody>
      </p:sp>
      <p:sp>
        <p:nvSpPr>
          <p:cNvPr id="7" name="Text Placeholder 6"/>
          <p:cNvSpPr>
            <a:spLocks noGrp="1"/>
          </p:cNvSpPr>
          <p:nvPr>
            <p:ph type="body" sz="quarter" idx="13"/>
          </p:nvPr>
        </p:nvSpPr>
        <p:spPr>
          <a:xfrm>
            <a:off x="609440" y="1947336"/>
            <a:ext cx="5349239"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5958680" y="406400"/>
            <a:ext cx="5608004" cy="18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6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936" y="592138"/>
            <a:ext cx="3505359" cy="931862"/>
          </a:xfrm>
        </p:spPr>
        <p:txBody>
          <a:bodyPr/>
          <a:lstStyle/>
          <a:p>
            <a:r>
              <a:rPr lang="en-US" dirty="0"/>
              <a:t>Click to edit title</a:t>
            </a:r>
          </a:p>
        </p:txBody>
      </p:sp>
      <p:sp>
        <p:nvSpPr>
          <p:cNvPr id="5" name="Footer Placeholder 4"/>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6" name="Slide Number Placeholder 5"/>
          <p:cNvSpPr>
            <a:spLocks noGrp="1"/>
          </p:cNvSpPr>
          <p:nvPr>
            <p:ph type="sldNum" sz="quarter" idx="12"/>
          </p:nvPr>
        </p:nvSpPr>
        <p:spPr/>
        <p:txBody>
          <a:bodyPr/>
          <a:lstStyle/>
          <a:p>
            <a:fld id="{96FCA64A-CE54-C146-9AF7-A364143EE0AF}" type="slidenum">
              <a:rPr lang="en-US" smtClean="0"/>
              <a:t>‹#›</a:t>
            </a:fld>
            <a:endParaRPr lang="en-US" dirty="0"/>
          </a:p>
        </p:txBody>
      </p:sp>
      <p:sp>
        <p:nvSpPr>
          <p:cNvPr id="7" name="Text Placeholder 6"/>
          <p:cNvSpPr>
            <a:spLocks noGrp="1"/>
          </p:cNvSpPr>
          <p:nvPr>
            <p:ph type="body" sz="quarter" idx="13"/>
          </p:nvPr>
        </p:nvSpPr>
        <p:spPr>
          <a:xfrm>
            <a:off x="609441" y="1642536"/>
            <a:ext cx="3505359"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4366524" y="1642536"/>
            <a:ext cx="3505359"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7871882" y="419100"/>
            <a:ext cx="3932767" cy="18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127500" y="435769"/>
            <a:ext cx="239024" cy="18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idx="1" hasCustomPrompt="1"/>
          </p:nvPr>
        </p:nvSpPr>
        <p:spPr>
          <a:xfrm>
            <a:off x="4366525" y="592138"/>
            <a:ext cx="3505358" cy="931862"/>
          </a:xfrm>
        </p:spPr>
        <p:txBody>
          <a:bodyPr anchor="t" anchorCtr="0"/>
          <a:lstStyle>
            <a:lvl1pPr marL="0" indent="0">
              <a:lnSpc>
                <a:spcPts val="2800"/>
              </a:lnSpc>
              <a:buNone/>
              <a:defRPr sz="2400" b="0">
                <a:solidFill>
                  <a:srgbClr val="204669"/>
                </a:solidFill>
                <a:latin typeface="Mint Grotesk V0.8 Extra Bold"/>
                <a:cs typeface="Mint Grotesk V0.8 Extra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Tree>
    <p:extLst>
      <p:ext uri="{BB962C8B-B14F-4D97-AF65-F5344CB8AC3E}">
        <p14:creationId xmlns:p14="http://schemas.microsoft.com/office/powerpoint/2010/main" val="147511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2 columns ver1">
    <p:spTree>
      <p:nvGrpSpPr>
        <p:cNvPr id="1" name=""/>
        <p:cNvGrpSpPr/>
        <p:nvPr/>
      </p:nvGrpSpPr>
      <p:grpSpPr>
        <a:xfrm>
          <a:off x="0" y="0"/>
          <a:ext cx="0" cy="0"/>
          <a:chOff x="0" y="0"/>
          <a:chExt cx="0" cy="0"/>
        </a:xfrm>
      </p:grpSpPr>
      <p:sp>
        <p:nvSpPr>
          <p:cNvPr id="4" name="Rectangle 3"/>
          <p:cNvSpPr/>
          <p:nvPr userDrawn="1"/>
        </p:nvSpPr>
        <p:spPr>
          <a:xfrm>
            <a:off x="4165600" y="355600"/>
            <a:ext cx="6781800" cy="2365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0936" y="592137"/>
            <a:ext cx="3107426" cy="1245129"/>
          </a:xfrm>
        </p:spPr>
        <p:txBody>
          <a:bodyPr/>
          <a:lstStyle/>
          <a:p>
            <a:r>
              <a:rPr lang="en-US" dirty="0"/>
              <a:t>Click to edit title</a:t>
            </a:r>
          </a:p>
        </p:txBody>
      </p:sp>
      <p:sp>
        <p:nvSpPr>
          <p:cNvPr id="5" name="Footer Placeholder 4"/>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6" name="Slide Number Placeholder 5"/>
          <p:cNvSpPr>
            <a:spLocks noGrp="1"/>
          </p:cNvSpPr>
          <p:nvPr>
            <p:ph type="sldNum" sz="quarter" idx="12"/>
          </p:nvPr>
        </p:nvSpPr>
        <p:spPr/>
        <p:txBody>
          <a:bodyPr/>
          <a:lstStyle/>
          <a:p>
            <a:fld id="{96FCA64A-CE54-C146-9AF7-A364143EE0AF}" type="slidenum">
              <a:rPr lang="en-US" smtClean="0"/>
              <a:t>‹#›</a:t>
            </a:fld>
            <a:endParaRPr lang="en-US" dirty="0"/>
          </a:p>
        </p:txBody>
      </p:sp>
      <p:sp>
        <p:nvSpPr>
          <p:cNvPr id="7" name="Text Placeholder 6"/>
          <p:cNvSpPr>
            <a:spLocks noGrp="1"/>
          </p:cNvSpPr>
          <p:nvPr>
            <p:ph type="body" sz="quarter" idx="13"/>
          </p:nvPr>
        </p:nvSpPr>
        <p:spPr>
          <a:xfrm>
            <a:off x="8061325" y="613307"/>
            <a:ext cx="3505359" cy="55551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4580467" y="612648"/>
            <a:ext cx="3291416" cy="5563661"/>
          </a:xfrm>
        </p:spPr>
        <p:txBody>
          <a:bodyPr/>
          <a:lstStyle>
            <a:lvl1pPr marL="0" indent="0">
              <a:lnSpc>
                <a:spcPts val="2200"/>
              </a:lnSpc>
              <a:buFontTx/>
              <a:buNone/>
              <a:defRPr sz="1600">
                <a:solidFill>
                  <a:srgbClr val="414042"/>
                </a:solidFill>
              </a:defRPr>
            </a:lvl1pPr>
            <a:lvl2pPr marL="274320" indent="0">
              <a:lnSpc>
                <a:spcPts val="2200"/>
              </a:lnSpc>
              <a:buFontTx/>
              <a:buNone/>
              <a:defRPr sz="1600">
                <a:solidFill>
                  <a:srgbClr val="414042"/>
                </a:solidFill>
              </a:defRPr>
            </a:lvl2pPr>
            <a:lvl3pPr marL="548640" indent="0">
              <a:lnSpc>
                <a:spcPts val="2200"/>
              </a:lnSpc>
              <a:buFontTx/>
              <a:buNone/>
              <a:defRPr sz="1600">
                <a:solidFill>
                  <a:srgbClr val="414042"/>
                </a:solidFill>
              </a:defRPr>
            </a:lvl3pPr>
            <a:lvl4pPr marL="1097280" indent="0">
              <a:lnSpc>
                <a:spcPts val="2200"/>
              </a:lnSpc>
              <a:buFontTx/>
              <a:buNone/>
              <a:defRPr sz="1600">
                <a:solidFill>
                  <a:srgbClr val="414042"/>
                </a:solidFill>
              </a:defRPr>
            </a:lvl4pPr>
            <a:lvl5pPr marL="1371600" indent="0">
              <a:lnSpc>
                <a:spcPts val="2200"/>
              </a:lnSpc>
              <a:buFontTx/>
              <a:buNone/>
              <a:defRPr sz="1600">
                <a:solidFill>
                  <a:srgbClr val="414042"/>
                </a:solidFill>
              </a:defRPr>
            </a:lvl5pPr>
          </a:lstStyle>
          <a:p>
            <a:pPr lvl="0"/>
            <a:r>
              <a:rPr lang="en-US" dirty="0"/>
              <a:t>Click to edit Master text styles</a:t>
            </a:r>
          </a:p>
        </p:txBody>
      </p:sp>
      <p:sp>
        <p:nvSpPr>
          <p:cNvPr id="10" name="Rectangle 9"/>
          <p:cNvSpPr/>
          <p:nvPr userDrawn="1"/>
        </p:nvSpPr>
        <p:spPr>
          <a:xfrm>
            <a:off x="7871882" y="419100"/>
            <a:ext cx="3932767" cy="18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66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mage, 2 columns ver2">
    <p:spTree>
      <p:nvGrpSpPr>
        <p:cNvPr id="1" name=""/>
        <p:cNvGrpSpPr/>
        <p:nvPr/>
      </p:nvGrpSpPr>
      <p:grpSpPr>
        <a:xfrm>
          <a:off x="0" y="0"/>
          <a:ext cx="0" cy="0"/>
          <a:chOff x="0" y="0"/>
          <a:chExt cx="0" cy="0"/>
        </a:xfrm>
      </p:grpSpPr>
      <p:sp>
        <p:nvSpPr>
          <p:cNvPr id="4" name="Rectangle 3"/>
          <p:cNvSpPr/>
          <p:nvPr userDrawn="1"/>
        </p:nvSpPr>
        <p:spPr>
          <a:xfrm>
            <a:off x="4165600" y="355600"/>
            <a:ext cx="6781800" cy="2365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0936" y="592137"/>
            <a:ext cx="3107426" cy="1245129"/>
          </a:xfrm>
        </p:spPr>
        <p:txBody>
          <a:bodyPr/>
          <a:lstStyle/>
          <a:p>
            <a:r>
              <a:rPr lang="en-US" dirty="0"/>
              <a:t>Click to edit title</a:t>
            </a:r>
          </a:p>
        </p:txBody>
      </p:sp>
      <p:sp>
        <p:nvSpPr>
          <p:cNvPr id="5" name="Footer Placeholder 4"/>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6" name="Slide Number Placeholder 5"/>
          <p:cNvSpPr>
            <a:spLocks noGrp="1"/>
          </p:cNvSpPr>
          <p:nvPr>
            <p:ph type="sldNum" sz="quarter" idx="12"/>
          </p:nvPr>
        </p:nvSpPr>
        <p:spPr/>
        <p:txBody>
          <a:bodyPr/>
          <a:lstStyle/>
          <a:p>
            <a:fld id="{96FCA64A-CE54-C146-9AF7-A364143EE0AF}" type="slidenum">
              <a:rPr lang="en-US" smtClean="0"/>
              <a:t>‹#›</a:t>
            </a:fld>
            <a:endParaRPr lang="en-US" dirty="0"/>
          </a:p>
        </p:txBody>
      </p:sp>
      <p:sp>
        <p:nvSpPr>
          <p:cNvPr id="7" name="Text Placeholder 6"/>
          <p:cNvSpPr>
            <a:spLocks noGrp="1"/>
          </p:cNvSpPr>
          <p:nvPr>
            <p:ph type="body" sz="quarter" idx="13"/>
          </p:nvPr>
        </p:nvSpPr>
        <p:spPr>
          <a:xfrm>
            <a:off x="8061325" y="613307"/>
            <a:ext cx="3505359" cy="55551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4361688" y="612648"/>
            <a:ext cx="3536950" cy="55636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7871882" y="419100"/>
            <a:ext cx="3932767" cy="18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8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hree columns">
    <p:spTree>
      <p:nvGrpSpPr>
        <p:cNvPr id="1" name=""/>
        <p:cNvGrpSpPr/>
        <p:nvPr/>
      </p:nvGrpSpPr>
      <p:grpSpPr>
        <a:xfrm>
          <a:off x="0" y="0"/>
          <a:ext cx="0" cy="0"/>
          <a:chOff x="0" y="0"/>
          <a:chExt cx="0" cy="0"/>
        </a:xfrm>
      </p:grpSpPr>
      <p:sp>
        <p:nvSpPr>
          <p:cNvPr id="4" name="Rectangle 3"/>
          <p:cNvSpPr/>
          <p:nvPr userDrawn="1"/>
        </p:nvSpPr>
        <p:spPr>
          <a:xfrm>
            <a:off x="630936" y="355600"/>
            <a:ext cx="10935748" cy="2365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0936" y="592137"/>
            <a:ext cx="3536950" cy="2024063"/>
          </a:xfrm>
        </p:spPr>
        <p:txBody>
          <a:bodyPr/>
          <a:lstStyle/>
          <a:p>
            <a:r>
              <a:rPr lang="en-US" dirty="0"/>
              <a:t>Click to edit title</a:t>
            </a:r>
          </a:p>
        </p:txBody>
      </p:sp>
      <p:sp>
        <p:nvSpPr>
          <p:cNvPr id="5" name="Footer Placeholder 4"/>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6" name="Slide Number Placeholder 5"/>
          <p:cNvSpPr>
            <a:spLocks noGrp="1"/>
          </p:cNvSpPr>
          <p:nvPr>
            <p:ph type="sldNum" sz="quarter" idx="12"/>
          </p:nvPr>
        </p:nvSpPr>
        <p:spPr/>
        <p:txBody>
          <a:bodyPr/>
          <a:lstStyle/>
          <a:p>
            <a:fld id="{96FCA64A-CE54-C146-9AF7-A364143EE0AF}" type="slidenum">
              <a:rPr lang="en-US" smtClean="0"/>
              <a:t>‹#›</a:t>
            </a:fld>
            <a:endParaRPr lang="en-US" dirty="0"/>
          </a:p>
        </p:txBody>
      </p:sp>
      <p:sp>
        <p:nvSpPr>
          <p:cNvPr id="7" name="Text Placeholder 6"/>
          <p:cNvSpPr>
            <a:spLocks noGrp="1"/>
          </p:cNvSpPr>
          <p:nvPr>
            <p:ph type="body" sz="quarter" idx="13"/>
          </p:nvPr>
        </p:nvSpPr>
        <p:spPr>
          <a:xfrm>
            <a:off x="8061325" y="613306"/>
            <a:ext cx="3505359" cy="57896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4361688" y="612648"/>
            <a:ext cx="3536950" cy="5790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7871882" y="419100"/>
            <a:ext cx="3932767" cy="18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6"/>
          <p:cNvSpPr>
            <a:spLocks noGrp="1"/>
          </p:cNvSpPr>
          <p:nvPr>
            <p:ph type="body" sz="quarter" idx="15"/>
          </p:nvPr>
        </p:nvSpPr>
        <p:spPr>
          <a:xfrm>
            <a:off x="630936" y="2730500"/>
            <a:ext cx="3536950" cy="3672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106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a:t>
            </a:r>
          </a:p>
        </p:txBody>
      </p:sp>
      <p:sp>
        <p:nvSpPr>
          <p:cNvPr id="4" name="Footer Placeholder 3"/>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5" name="Slide Number Placeholder 4"/>
          <p:cNvSpPr>
            <a:spLocks noGrp="1"/>
          </p:cNvSpPr>
          <p:nvPr>
            <p:ph type="sldNum" sz="quarter" idx="12"/>
          </p:nvPr>
        </p:nvSpPr>
        <p:spPr/>
        <p:txBody>
          <a:bodyPr/>
          <a:lstStyle/>
          <a:p>
            <a:fld id="{96FCA64A-CE54-C146-9AF7-A364143EE0AF}" type="slidenum">
              <a:rPr lang="en-US" smtClean="0"/>
              <a:t>‹#›</a:t>
            </a:fld>
            <a:endParaRPr lang="en-US" dirty="0"/>
          </a:p>
        </p:txBody>
      </p:sp>
    </p:spTree>
    <p:extLst>
      <p:ext uri="{BB962C8B-B14F-4D97-AF65-F5344CB8AC3E}">
        <p14:creationId xmlns:p14="http://schemas.microsoft.com/office/powerpoint/2010/main" val="359340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with footer and pg #">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6947461" y="6402914"/>
            <a:ext cx="4395784" cy="365125"/>
          </a:xfrm>
          <a:prstGeom prst="rect">
            <a:avLst/>
          </a:prstGeo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3" name="Slide Number Placeholder 4"/>
          <p:cNvSpPr>
            <a:spLocks noGrp="1"/>
          </p:cNvSpPr>
          <p:nvPr>
            <p:ph type="sldNum" sz="quarter" idx="12"/>
          </p:nvPr>
        </p:nvSpPr>
        <p:spPr>
          <a:xfrm>
            <a:off x="11114781" y="6403975"/>
            <a:ext cx="451903" cy="365125"/>
          </a:xfrm>
        </p:spPr>
        <p:txBody>
          <a:bodyPr/>
          <a:lstStyle/>
          <a:p>
            <a:fld id="{96FCA64A-CE54-C146-9AF7-A364143EE0AF}" type="slidenum">
              <a:rPr lang="en-US" smtClean="0"/>
              <a:t>‹#›</a:t>
            </a:fld>
            <a:endParaRPr lang="en-US" dirty="0"/>
          </a:p>
        </p:txBody>
      </p:sp>
    </p:spTree>
    <p:extLst>
      <p:ext uri="{BB962C8B-B14F-4D97-AF65-F5344CB8AC3E}">
        <p14:creationId xmlns:p14="http://schemas.microsoft.com/office/powerpoint/2010/main" val="423239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90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936" y="592138"/>
            <a:ext cx="10969943" cy="93186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09441" y="1642536"/>
            <a:ext cx="10969943"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14781" y="6403975"/>
            <a:ext cx="451903" cy="365125"/>
          </a:xfrm>
          <a:prstGeom prst="rect">
            <a:avLst/>
          </a:prstGeom>
        </p:spPr>
        <p:txBody>
          <a:bodyPr vert="horz" lIns="0" tIns="0" rIns="0" bIns="0" rtlCol="0" anchor="t" anchorCtr="0"/>
          <a:lstStyle>
            <a:lvl1pPr algn="r">
              <a:defRPr sz="700">
                <a:solidFill>
                  <a:srgbClr val="204669"/>
                </a:solidFill>
                <a:latin typeface="Mint Grotesk V0.8 Extra Bold"/>
                <a:cs typeface="Mint Grotesk V0.8 Extra Bold"/>
              </a:defRPr>
            </a:lvl1pPr>
          </a:lstStyle>
          <a:p>
            <a:fld id="{96FCA64A-CE54-C146-9AF7-A364143EE0AF}" type="slidenum">
              <a:rPr lang="en-US" smtClean="0"/>
              <a:pPr/>
              <a:t>‹#›</a:t>
            </a:fld>
            <a:endParaRPr lang="en-US" dirty="0"/>
          </a:p>
        </p:txBody>
      </p:sp>
      <p:cxnSp>
        <p:nvCxnSpPr>
          <p:cNvPr id="12" name="Straight Connector 11"/>
          <p:cNvCxnSpPr/>
          <p:nvPr userDrawn="1"/>
        </p:nvCxnSpPr>
        <p:spPr>
          <a:xfrm>
            <a:off x="630936" y="499533"/>
            <a:ext cx="10969943" cy="0"/>
          </a:xfrm>
          <a:prstGeom prst="line">
            <a:avLst/>
          </a:prstGeom>
          <a:ln w="12700">
            <a:solidFill>
              <a:srgbClr val="FCCF9E"/>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18FBD662-A74D-1342-B171-A05CCE403944}"/>
              </a:ext>
            </a:extLst>
          </p:cNvPr>
          <p:cNvSpPr>
            <a:spLocks noGrp="1"/>
          </p:cNvSpPr>
          <p:nvPr>
            <p:ph type="ftr" sz="quarter" idx="3"/>
          </p:nvPr>
        </p:nvSpPr>
        <p:spPr>
          <a:xfrm>
            <a:off x="6386513" y="6402914"/>
            <a:ext cx="4956732" cy="365125"/>
          </a:xfrm>
          <a:prstGeom prst="rect">
            <a:avLst/>
          </a:prstGeom>
        </p:spPr>
        <p:txBody>
          <a:bodyPr vert="horz" lIns="0" tIns="0" rIns="0" bIns="0" rtlCol="0" anchor="t" anchorCtr="0"/>
          <a:lstStyle>
            <a:lvl1pPr algn="r">
              <a:defRPr sz="700">
                <a:solidFill>
                  <a:srgbClr val="204669"/>
                </a:solidFill>
                <a:latin typeface="Mint Grotesk V0.8 Regular"/>
                <a:cs typeface="Mint Grotesk V0.8 Regular"/>
              </a:defRPr>
            </a:lvl1p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Tree>
    <p:extLst>
      <p:ext uri="{BB962C8B-B14F-4D97-AF65-F5344CB8AC3E}">
        <p14:creationId xmlns:p14="http://schemas.microsoft.com/office/powerpoint/2010/main" val="109137272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9" r:id="rId3"/>
    <p:sldLayoutId id="2147483657" r:id="rId4"/>
    <p:sldLayoutId id="2147483660" r:id="rId5"/>
    <p:sldLayoutId id="2147483661" r:id="rId6"/>
    <p:sldLayoutId id="2147483654" r:id="rId7"/>
    <p:sldLayoutId id="2147483655" r:id="rId8"/>
    <p:sldLayoutId id="2147483658" r:id="rId9"/>
  </p:sldLayoutIdLst>
  <p:hf hdr="0" dt="0"/>
  <p:txStyles>
    <p:titleStyle>
      <a:lvl1pPr algn="l" defTabSz="457200" rtl="0" eaLnBrk="1" latinLnBrk="0" hangingPunct="1">
        <a:lnSpc>
          <a:spcPts val="2800"/>
        </a:lnSpc>
        <a:spcBef>
          <a:spcPct val="0"/>
        </a:spcBef>
        <a:buNone/>
        <a:defRPr sz="2400" kern="1200">
          <a:solidFill>
            <a:srgbClr val="204669"/>
          </a:solidFill>
          <a:latin typeface="Mint Grotesk V0.8 Extra Bold"/>
          <a:ea typeface="+mj-ea"/>
          <a:cs typeface="Mint Grotesk V0.8 Extra Bold"/>
        </a:defRPr>
      </a:lvl1pPr>
    </p:titleStyle>
    <p:bodyStyle>
      <a:lvl1pPr marL="274320" indent="-274320" algn="l" defTabSz="457200" rtl="0" eaLnBrk="1" latinLnBrk="0" hangingPunct="1">
        <a:lnSpc>
          <a:spcPts val="1800"/>
        </a:lnSpc>
        <a:spcBef>
          <a:spcPts val="0"/>
        </a:spcBef>
        <a:buClrTx/>
        <a:buSzPct val="116000"/>
        <a:buFontTx/>
        <a:buBlip>
          <a:blip r:embed="rId11"/>
        </a:buBlip>
        <a:defRPr sz="1200" kern="1200">
          <a:solidFill>
            <a:schemeClr val="tx1"/>
          </a:solidFill>
          <a:latin typeface="Mint Grotesk V0.8 Regular"/>
          <a:ea typeface="+mn-ea"/>
          <a:cs typeface="Mint Grotesk V0.8 Regular"/>
        </a:defRPr>
      </a:lvl1pPr>
      <a:lvl2pPr marL="27432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2pPr>
      <a:lvl3pPr marL="54864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3pPr>
      <a:lvl4pPr marL="109728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4pPr>
      <a:lvl5pPr marL="137160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3" Type="http://schemas.openxmlformats.org/officeDocument/2006/relationships/slideLayout" Target="../slideLayouts/slideLayout7.xml"/><Relationship Id="rId7" Type="http://schemas.openxmlformats.org/officeDocument/2006/relationships/image" Target="../media/image38.emf"/><Relationship Id="rId12" Type="http://schemas.openxmlformats.org/officeDocument/2006/relationships/image" Target="../media/image43.emf"/><Relationship Id="rId2" Type="http://schemas.openxmlformats.org/officeDocument/2006/relationships/tags" Target="../tags/tag2.xml"/><Relationship Id="rId16" Type="http://schemas.openxmlformats.org/officeDocument/2006/relationships/image" Target="../media/image47.emf"/><Relationship Id="rId1" Type="http://schemas.openxmlformats.org/officeDocument/2006/relationships/tags" Target="../tags/tag1.xm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1.emf"/><Relationship Id="rId15" Type="http://schemas.openxmlformats.org/officeDocument/2006/relationships/image" Target="../media/image46.emf"/><Relationship Id="rId10" Type="http://schemas.openxmlformats.org/officeDocument/2006/relationships/image" Target="../media/image41.emf"/><Relationship Id="rId4" Type="http://schemas.openxmlformats.org/officeDocument/2006/relationships/notesSlide" Target="../notesSlides/notesSlide4.xml"/><Relationship Id="rId9" Type="http://schemas.openxmlformats.org/officeDocument/2006/relationships/image" Target="../media/image40.emf"/><Relationship Id="rId14" Type="http://schemas.openxmlformats.org/officeDocument/2006/relationships/image" Target="../media/image45.emf"/></Relationships>
</file>

<file path=ppt/slides/_rels/slide16.xml.rels><?xml version="1.0" encoding="UTF-8" standalone="yes"?>
<Relationships xmlns="http://schemas.openxmlformats.org/package/2006/relationships"><Relationship Id="rId8" Type="http://schemas.openxmlformats.org/officeDocument/2006/relationships/hyperlink" Target="https://www.who.int/publications/i/item/WHO-2019-nCoV-Contact_Tracing-Tools_Annex-2020.1" TargetMode="External"/><Relationship Id="rId13" Type="http://schemas.openxmlformats.org/officeDocument/2006/relationships/hyperlink" Target="https://coregroup.org/wp-content/uploads/2020/06/Contact-Tracing-Course-Mapping-and-Recommendations-FINAL-FOR-DISTRIBUTION.pdf" TargetMode="External"/><Relationship Id="rId18" Type="http://schemas.openxmlformats.org/officeDocument/2006/relationships/hyperlink" Target="https://www.ready-initiative.org/wp-content/uploads/2020/06/Remote-COVID-CE-step-by-step-June-2020.docx-Google-Docs.pdf" TargetMode="External"/><Relationship Id="rId3" Type="http://schemas.openxmlformats.org/officeDocument/2006/relationships/hyperlink" Target="https://preparecenter.org/resource/guidance-contact-tracing-for-covid-19/" TargetMode="External"/><Relationship Id="rId21" Type="http://schemas.openxmlformats.org/officeDocument/2006/relationships/hyperlink" Target="https://www.ready-initiative.org/covid-19-risk-communication-and-community-engagement-toolkit-for-humanitarian-actors/#toggle-id-4" TargetMode="External"/><Relationship Id="rId7" Type="http://schemas.openxmlformats.org/officeDocument/2006/relationships/hyperlink" Target="https://www.who.int/publications/i/item/contact-tracing-in-the-context-of-covid-19" TargetMode="External"/><Relationship Id="rId12" Type="http://schemas.openxmlformats.org/officeDocument/2006/relationships/hyperlink" Target="https://communitydevblog.files.wordpress.com/2016/02/standard-operating-procedures-for-community-engagement-sierra-leone.pdf" TargetMode="External"/><Relationship Id="rId17" Type="http://schemas.openxmlformats.org/officeDocument/2006/relationships/hyperlink" Target="https://drive.google.com/file/d/1J_mQ3q629uRreit8hJxS0ld2q_63TdyZ/view?usp=sharing" TargetMode="External"/><Relationship Id="rId25" Type="http://schemas.openxmlformats.org/officeDocument/2006/relationships/hyperlink" Target="https://www.youtube.com/watch?v=uaclvunMMcM&amp;ab_channel=WorldHealthOrganization(WHO)" TargetMode="External"/><Relationship Id="rId2" Type="http://schemas.openxmlformats.org/officeDocument/2006/relationships/notesSlide" Target="../notesSlides/notesSlide5.xml"/><Relationship Id="rId16" Type="http://schemas.openxmlformats.org/officeDocument/2006/relationships/hyperlink" Target="https://ccp.jhu.edu/kap-covid/" TargetMode="External"/><Relationship Id="rId20" Type="http://schemas.openxmlformats.org/officeDocument/2006/relationships/hyperlink" Target="https://covid19riskcomms.org/assets/library-assets/contacttracingcommunitytoolkit.pdf" TargetMode="External"/><Relationship Id="rId1" Type="http://schemas.openxmlformats.org/officeDocument/2006/relationships/slideLayout" Target="../slideLayouts/slideLayout6.xml"/><Relationship Id="rId6" Type="http://schemas.openxmlformats.org/officeDocument/2006/relationships/hyperlink" Target="https://reliefweb.int/sites/reliefweb.int/files/resources/gd-covid-19-oxfam-community-engagement-guide-270420-en.pdf" TargetMode="External"/><Relationship Id="rId11" Type="http://schemas.openxmlformats.org/officeDocument/2006/relationships/hyperlink" Target="https://www.imperial.ac.uk/media/imperial-college/institute-of-global-health-innovation/Global_ICL-YouGov-Covid-19-Behaviour-Tracker_contact-tracing_20200821_vF%5b1%5d.pdf" TargetMode="External"/><Relationship Id="rId24" Type="http://schemas.openxmlformats.org/officeDocument/2006/relationships/hyperlink" Target="https://www.tephinet.org/risk-communication-training-english" TargetMode="External"/><Relationship Id="rId5" Type="http://schemas.openxmlformats.org/officeDocument/2006/relationships/hyperlink" Target="https://covid19riskcomms.org/assets/library-assets/answer-the-call-for-a-more-secure-future_communication-guidance-for-covid-19-contact-tracing.pdf" TargetMode="External"/><Relationship Id="rId15" Type="http://schemas.openxmlformats.org/officeDocument/2006/relationships/hyperlink" Target="https://fscluster.org/cameroon/document/community-engagement-contact-tracing" TargetMode="External"/><Relationship Id="rId23" Type="http://schemas.openxmlformats.org/officeDocument/2006/relationships/hyperlink" Target="https://www.coursera.org/learn/covid-19-contact-tracing" TargetMode="External"/><Relationship Id="rId10" Type="http://schemas.openxmlformats.org/officeDocument/2006/relationships/hyperlink" Target="https://gh.bmj.com/content/bmjgh/4/Suppl_7/e003121.full.pdf" TargetMode="External"/><Relationship Id="rId19" Type="http://schemas.openxmlformats.org/officeDocument/2006/relationships/hyperlink" Target="https://contacttracingplaybook.resolvetosavelives.org/" TargetMode="External"/><Relationship Id="rId4" Type="http://schemas.openxmlformats.org/officeDocument/2006/relationships/hyperlink" Target="https://coregroup.org/covid-resource-lib/operational-guide-for-community-health-workers-on-ovid-19-in-malawi/" TargetMode="External"/><Relationship Id="rId9" Type="http://schemas.openxmlformats.org/officeDocument/2006/relationships/hyperlink" Target="https://communityengagementhub.org/resource/finding-community-led-solutions-to-covid-19/" TargetMode="External"/><Relationship Id="rId14" Type="http://schemas.openxmlformats.org/officeDocument/2006/relationships/hyperlink" Target="https://www.cdc.gov/coronavirus/2019-ncov/php/principles-contact-tracing.html" TargetMode="External"/><Relationship Id="rId22" Type="http://schemas.openxmlformats.org/officeDocument/2006/relationships/hyperlink" Target="https://www.ready-initiative.org/wp-content/uploads/2020/06/RCCE_ME_TOOLS_Interim.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hyperlink" Target="https://www.youtube.com/watch?v=TY2nXyEfgBQ&amp;ab_channel=WorldHealthOrganization(WHO)" TargetMode="External"/><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8.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88825" cy="6856214"/>
          </a:xfrm>
          <a:prstGeom prst="rect">
            <a:avLst/>
          </a:prstGeom>
          <a:solidFill>
            <a:srgbClr val="FCC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8" name="Picture 7" descr="2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731" y="334434"/>
            <a:ext cx="1828800" cy="914400"/>
          </a:xfrm>
          <a:prstGeom prst="rect">
            <a:avLst/>
          </a:prstGeom>
        </p:spPr>
      </p:pic>
      <p:pic>
        <p:nvPicPr>
          <p:cNvPr id="9" name="Picture 8" descr="3log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806" y="328084"/>
            <a:ext cx="1828800" cy="914400"/>
          </a:xfrm>
          <a:prstGeom prst="rect">
            <a:avLst/>
          </a:prstGeom>
        </p:spPr>
      </p:pic>
      <p:sp>
        <p:nvSpPr>
          <p:cNvPr id="12" name="TextBox 11"/>
          <p:cNvSpPr txBox="1"/>
          <p:nvPr/>
        </p:nvSpPr>
        <p:spPr>
          <a:xfrm>
            <a:off x="641350" y="4893678"/>
            <a:ext cx="5594858" cy="1763514"/>
          </a:xfrm>
          <a:prstGeom prst="rect">
            <a:avLst/>
          </a:prstGeom>
          <a:noFill/>
        </p:spPr>
        <p:txBody>
          <a:bodyPr wrap="square" lIns="0" tIns="0" rIns="0" bIns="0" rtlCol="0">
            <a:noAutofit/>
          </a:bodyPr>
          <a:lstStyle/>
          <a:p>
            <a:pPr>
              <a:lnSpc>
                <a:spcPts val="3000"/>
              </a:lnSpc>
            </a:pPr>
            <a:r>
              <a:rPr lang="fr-FR" sz="3400" b="1" dirty="0" err="1">
                <a:solidFill>
                  <a:srgbClr val="204669"/>
                </a:solidFill>
                <a:latin typeface="Mint Grotesk V0.8 Extra Bold" pitchFamily="2" charset="77"/>
                <a:cs typeface="Mint Grotesk V0.8 Regular"/>
              </a:rPr>
              <a:t>Orientaciones</a:t>
            </a:r>
            <a:r>
              <a:rPr lang="fr-FR" sz="3400" b="1" dirty="0">
                <a:solidFill>
                  <a:srgbClr val="204669"/>
                </a:solidFill>
                <a:latin typeface="Mint Grotesk V0.8 Extra Bold" pitchFamily="2" charset="77"/>
                <a:cs typeface="Mint Grotesk V0.8 Regular"/>
              </a:rPr>
              <a:t> </a:t>
            </a:r>
            <a:r>
              <a:rPr lang="fr-FR" sz="3400" b="1" dirty="0" err="1">
                <a:solidFill>
                  <a:srgbClr val="204669"/>
                </a:solidFill>
                <a:latin typeface="Mint Grotesk V0.8 Extra Bold" pitchFamily="2" charset="77"/>
                <a:cs typeface="Mint Grotesk V0.8 Regular"/>
              </a:rPr>
              <a:t>operativas</a:t>
            </a:r>
            <a:br>
              <a:rPr lang="en-US" sz="2600" dirty="0">
                <a:solidFill>
                  <a:srgbClr val="204669"/>
                </a:solidFill>
                <a:latin typeface="Mint Grotesk V0.8 Regular"/>
                <a:cs typeface="Mint Grotesk V0.8 Regular"/>
              </a:rPr>
            </a:br>
            <a:r>
              <a:rPr lang="fr-FR" sz="2550" spc="-20" dirty="0">
                <a:solidFill>
                  <a:srgbClr val="204669"/>
                </a:solidFill>
                <a:latin typeface="Mint Grotesk V0.8 Regular"/>
                <a:cs typeface="Mint Grotesk V0.8 Regular"/>
              </a:rPr>
              <a:t>para </a:t>
            </a:r>
            <a:r>
              <a:rPr lang="fr-FR" sz="2550" spc="-20" dirty="0" err="1">
                <a:solidFill>
                  <a:srgbClr val="204669"/>
                </a:solidFill>
                <a:latin typeface="Mint Grotesk V0.8 Regular"/>
                <a:cs typeface="Mint Grotesk V0.8 Regular"/>
              </a:rPr>
              <a:t>implicar</a:t>
            </a:r>
            <a:r>
              <a:rPr lang="fr-FR" sz="2550" spc="-20" dirty="0">
                <a:solidFill>
                  <a:srgbClr val="204669"/>
                </a:solidFill>
                <a:latin typeface="Mint Grotesk V0.8 Regular"/>
                <a:cs typeface="Mint Grotesk V0.8 Regular"/>
              </a:rPr>
              <a:t> a las </a:t>
            </a:r>
            <a:r>
              <a:rPr lang="fr-FR" sz="2550" spc="-20" dirty="0" err="1">
                <a:solidFill>
                  <a:srgbClr val="204669"/>
                </a:solidFill>
                <a:latin typeface="Mint Grotesk V0.8 Regular"/>
                <a:cs typeface="Mint Grotesk V0.8 Regular"/>
              </a:rPr>
              <a:t>comunidades</a:t>
            </a:r>
            <a:r>
              <a:rPr lang="fr-FR" sz="2550" spc="-20" dirty="0">
                <a:solidFill>
                  <a:srgbClr val="204669"/>
                </a:solidFill>
                <a:latin typeface="Mint Grotesk V0.8 Regular"/>
                <a:cs typeface="Mint Grotesk V0.8 Regular"/>
              </a:rPr>
              <a:t> en el </a:t>
            </a:r>
            <a:r>
              <a:rPr lang="fr-FR" sz="2550" spc="-20" dirty="0" err="1">
                <a:solidFill>
                  <a:srgbClr val="204669"/>
                </a:solidFill>
                <a:latin typeface="Mint Grotesk V0.8 Regular"/>
                <a:cs typeface="Mint Grotesk V0.8 Regular"/>
              </a:rPr>
              <a:t>rastreo</a:t>
            </a:r>
            <a:r>
              <a:rPr lang="fr-FR" sz="2550" spc="-20" dirty="0">
                <a:solidFill>
                  <a:srgbClr val="204669"/>
                </a:solidFill>
                <a:latin typeface="Mint Grotesk V0.8 Regular"/>
                <a:cs typeface="Mint Grotesk V0.8 Regular"/>
              </a:rPr>
              <a:t> de </a:t>
            </a:r>
            <a:r>
              <a:rPr lang="fr-FR" sz="2550" spc="-20" dirty="0" err="1">
                <a:solidFill>
                  <a:srgbClr val="204669"/>
                </a:solidFill>
                <a:latin typeface="Mint Grotesk V0.8 Regular"/>
                <a:cs typeface="Mint Grotesk V0.8 Regular"/>
              </a:rPr>
              <a:t>contactos</a:t>
            </a:r>
            <a:r>
              <a:rPr lang="fr-FR" sz="2550" spc="-20" dirty="0">
                <a:solidFill>
                  <a:srgbClr val="204669"/>
                </a:solidFill>
                <a:latin typeface="Mint Grotesk V0.8 Regular"/>
                <a:cs typeface="Mint Grotesk V0.8 Regular"/>
              </a:rPr>
              <a:t> </a:t>
            </a:r>
          </a:p>
          <a:p>
            <a:pPr>
              <a:lnSpc>
                <a:spcPts val="3000"/>
              </a:lnSpc>
            </a:pPr>
            <a:endParaRPr lang="en-US" sz="2600" dirty="0">
              <a:solidFill>
                <a:srgbClr val="204669"/>
              </a:solidFill>
              <a:latin typeface="Mint Grotesk V0.8 Regular"/>
              <a:cs typeface="Mint Grotesk V0.8 Regular"/>
            </a:endParaRPr>
          </a:p>
        </p:txBody>
      </p:sp>
      <p:pic>
        <p:nvPicPr>
          <p:cNvPr id="14" name="Picture 13">
            <a:extLst>
              <a:ext uri="{FF2B5EF4-FFF2-40B4-BE49-F238E27FC236}">
                <a16:creationId xmlns:a16="http://schemas.microsoft.com/office/drawing/2014/main" id="{22C78B31-2E76-FE4C-9F99-9D466216A05E}"/>
              </a:ext>
            </a:extLst>
          </p:cNvPr>
          <p:cNvPicPr>
            <a:picLocks noChangeAspect="1"/>
          </p:cNvPicPr>
          <p:nvPr/>
        </p:nvPicPr>
        <p:blipFill>
          <a:blip r:embed="rId5"/>
          <a:stretch>
            <a:fillRect/>
          </a:stretch>
        </p:blipFill>
        <p:spPr>
          <a:xfrm>
            <a:off x="5876276" y="437606"/>
            <a:ext cx="950515" cy="665360"/>
          </a:xfrm>
          <a:prstGeom prst="rect">
            <a:avLst/>
          </a:prstGeom>
        </p:spPr>
      </p:pic>
      <p:pic>
        <p:nvPicPr>
          <p:cNvPr id="15" name="Picture 14">
            <a:extLst>
              <a:ext uri="{FF2B5EF4-FFF2-40B4-BE49-F238E27FC236}">
                <a16:creationId xmlns:a16="http://schemas.microsoft.com/office/drawing/2014/main" id="{FA2CD8D5-3C3E-B84B-9E2A-B85E4C7E351A}"/>
              </a:ext>
            </a:extLst>
          </p:cNvPr>
          <p:cNvPicPr>
            <a:picLocks noChangeAspect="1"/>
          </p:cNvPicPr>
          <p:nvPr/>
        </p:nvPicPr>
        <p:blipFill>
          <a:blip r:embed="rId6"/>
          <a:stretch>
            <a:fillRect/>
          </a:stretch>
        </p:blipFill>
        <p:spPr>
          <a:xfrm>
            <a:off x="470624" y="410544"/>
            <a:ext cx="2220919" cy="693360"/>
          </a:xfrm>
          <a:prstGeom prst="rect">
            <a:avLst/>
          </a:prstGeom>
        </p:spPr>
      </p:pic>
    </p:spTree>
    <p:extLst>
      <p:ext uri="{BB962C8B-B14F-4D97-AF65-F5344CB8AC3E}">
        <p14:creationId xmlns:p14="http://schemas.microsoft.com/office/powerpoint/2010/main" val="103485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4343400" cy="6858000"/>
          </a:xfrm>
          <a:prstGeom prst="rect">
            <a:avLst/>
          </a:prstGeom>
          <a:solidFill>
            <a:srgbClr val="FCC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C623511-8C0A-0045-A9F2-7A9FAD6699E1}"/>
              </a:ext>
            </a:extLst>
          </p:cNvPr>
          <p:cNvPicPr>
            <a:picLocks noChangeAspect="1"/>
          </p:cNvPicPr>
          <p:nvPr/>
        </p:nvPicPr>
        <p:blipFill rotWithShape="1">
          <a:blip r:embed="rId2"/>
          <a:srcRect r="63936"/>
          <a:stretch/>
        </p:blipFill>
        <p:spPr>
          <a:xfrm>
            <a:off x="0" y="893"/>
            <a:ext cx="4395785" cy="6856214"/>
          </a:xfrm>
          <a:prstGeom prst="rect">
            <a:avLst/>
          </a:prstGeom>
        </p:spPr>
      </p:pic>
      <p:sp>
        <p:nvSpPr>
          <p:cNvPr id="4" name="Title 3"/>
          <p:cNvSpPr>
            <a:spLocks noGrp="1"/>
          </p:cNvSpPr>
          <p:nvPr>
            <p:ph type="title"/>
          </p:nvPr>
        </p:nvSpPr>
        <p:spPr>
          <a:xfrm>
            <a:off x="630936" y="592137"/>
            <a:ext cx="3236976" cy="1245129"/>
          </a:xfrm>
        </p:spPr>
        <p:txBody>
          <a:bodyPr/>
          <a:lstStyle/>
          <a:p>
            <a:r>
              <a:rPr lang="es-ES_tradnl" dirty="0" err="1"/>
              <a:t>Operacionalización</a:t>
            </a:r>
            <a:r>
              <a:rPr lang="es-ES_tradnl" dirty="0"/>
              <a:t> de la participación comunitaria</a:t>
            </a:r>
            <a:endParaRPr lang="en-US" spc="-20" dirty="0"/>
          </a:p>
        </p:txBody>
      </p:sp>
      <p:sp>
        <p:nvSpPr>
          <p:cNvPr id="2" name="Footer Placeholder 1"/>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3" name="Slide Number Placeholder 2"/>
          <p:cNvSpPr>
            <a:spLocks noGrp="1"/>
          </p:cNvSpPr>
          <p:nvPr>
            <p:ph type="sldNum" sz="quarter" idx="12"/>
          </p:nvPr>
        </p:nvSpPr>
        <p:spPr/>
        <p:txBody>
          <a:bodyPr/>
          <a:lstStyle/>
          <a:p>
            <a:fld id="{96FCA64A-CE54-C146-9AF7-A364143EE0AF}" type="slidenum">
              <a:rPr lang="en-US" smtClean="0"/>
              <a:t>10</a:t>
            </a:fld>
            <a:endParaRPr lang="en-US" dirty="0"/>
          </a:p>
        </p:txBody>
      </p:sp>
      <p:sp>
        <p:nvSpPr>
          <p:cNvPr id="6" name="Text Placeholder 5"/>
          <p:cNvSpPr>
            <a:spLocks noGrp="1"/>
          </p:cNvSpPr>
          <p:nvPr>
            <p:ph type="body" sz="quarter" idx="14"/>
          </p:nvPr>
        </p:nvSpPr>
        <p:spPr/>
        <p:txBody>
          <a:bodyPr/>
          <a:lstStyle/>
          <a:p>
            <a:r>
              <a:rPr lang="fr-FR" dirty="0"/>
              <a:t>El </a:t>
            </a:r>
            <a:r>
              <a:rPr lang="fr-FR" dirty="0" err="1"/>
              <a:t>rastreo</a:t>
            </a:r>
            <a:r>
              <a:rPr lang="fr-FR" dirty="0"/>
              <a:t> de </a:t>
            </a:r>
            <a:r>
              <a:rPr lang="fr-FR" dirty="0" err="1"/>
              <a:t>contactos</a:t>
            </a:r>
            <a:r>
              <a:rPr lang="fr-FR" dirty="0"/>
              <a:t> es </a:t>
            </a:r>
            <a:r>
              <a:rPr lang="fr-FR" dirty="0" err="1"/>
              <a:t>eficaz</a:t>
            </a:r>
            <a:r>
              <a:rPr lang="fr-FR" dirty="0"/>
              <a:t> sobre </a:t>
            </a:r>
            <a:r>
              <a:rPr lang="fr-FR" dirty="0" err="1"/>
              <a:t>todo</a:t>
            </a:r>
            <a:r>
              <a:rPr lang="fr-FR" dirty="0"/>
              <a:t> </a:t>
            </a:r>
            <a:r>
              <a:rPr lang="fr-FR" dirty="0" err="1"/>
              <a:t>cuando</a:t>
            </a:r>
            <a:r>
              <a:rPr lang="fr-FR" dirty="0"/>
              <a:t> la </a:t>
            </a:r>
            <a:r>
              <a:rPr lang="fr-FR" dirty="0" err="1"/>
              <a:t>comunidad</a:t>
            </a:r>
            <a:r>
              <a:rPr lang="fr-FR" dirty="0"/>
              <a:t> participa </a:t>
            </a:r>
            <a:r>
              <a:rPr lang="fr-FR" dirty="0" err="1"/>
              <a:t>activamente</a:t>
            </a:r>
            <a:r>
              <a:rPr lang="fr-FR" dirty="0"/>
              <a:t> en </a:t>
            </a:r>
            <a:r>
              <a:rPr lang="fr-FR" dirty="0" err="1"/>
              <a:t>todas</a:t>
            </a:r>
            <a:r>
              <a:rPr lang="fr-FR" dirty="0"/>
              <a:t> sus </a:t>
            </a:r>
            <a:r>
              <a:rPr lang="fr-FR" dirty="0" err="1"/>
              <a:t>etapas</a:t>
            </a:r>
            <a:r>
              <a:rPr lang="fr-FR" dirty="0"/>
              <a:t>, </a:t>
            </a:r>
            <a:r>
              <a:rPr lang="fr-FR" dirty="0" err="1"/>
              <a:t>como</a:t>
            </a:r>
            <a:r>
              <a:rPr lang="fr-FR" dirty="0"/>
              <a:t> la </a:t>
            </a:r>
            <a:r>
              <a:rPr lang="fr-FR" dirty="0" err="1"/>
              <a:t>planificación</a:t>
            </a:r>
            <a:r>
              <a:rPr lang="fr-FR" dirty="0"/>
              <a:t>, la </a:t>
            </a:r>
            <a:r>
              <a:rPr lang="fr-FR" dirty="0" err="1"/>
              <a:t>aplicación</a:t>
            </a:r>
            <a:r>
              <a:rPr lang="fr-FR" dirty="0"/>
              <a:t> y la </a:t>
            </a:r>
            <a:r>
              <a:rPr lang="fr-FR" dirty="0" err="1"/>
              <a:t>revisión</a:t>
            </a:r>
            <a:r>
              <a:rPr lang="fr-FR" dirty="0"/>
              <a:t>. </a:t>
            </a:r>
          </a:p>
        </p:txBody>
      </p:sp>
      <p:cxnSp>
        <p:nvCxnSpPr>
          <p:cNvPr id="7" name="Straight Connector 6"/>
          <p:cNvCxnSpPr/>
          <p:nvPr/>
        </p:nvCxnSpPr>
        <p:spPr>
          <a:xfrm>
            <a:off x="630936" y="499533"/>
            <a:ext cx="3063240" cy="0"/>
          </a:xfrm>
          <a:prstGeom prst="line">
            <a:avLst/>
          </a:prstGeom>
          <a:ln w="12700">
            <a:solidFill>
              <a:srgbClr val="204669"/>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92BC276B-E6FF-684B-99E5-93F6F731204E}"/>
              </a:ext>
            </a:extLst>
          </p:cNvPr>
          <p:cNvGraphicFramePr>
            <a:graphicFrameLocks noGrp="1"/>
          </p:cNvGraphicFramePr>
          <p:nvPr>
            <p:extLst>
              <p:ext uri="{D42A27DB-BD31-4B8C-83A1-F6EECF244321}">
                <p14:modId xmlns:p14="http://schemas.microsoft.com/office/powerpoint/2010/main" val="2146828583"/>
              </p:ext>
            </p:extLst>
          </p:nvPr>
        </p:nvGraphicFramePr>
        <p:xfrm>
          <a:off x="8077201" y="508004"/>
          <a:ext cx="3474720" cy="4581267"/>
        </p:xfrm>
        <a:graphic>
          <a:graphicData uri="http://schemas.openxmlformats.org/drawingml/2006/table">
            <a:tbl>
              <a:tblPr firstRow="1" bandRow="1">
                <a:tableStyleId>{2D5ABB26-0587-4C30-8999-92F81FD0307C}</a:tableStyleId>
              </a:tblPr>
              <a:tblGrid>
                <a:gridCol w="3474720">
                  <a:extLst>
                    <a:ext uri="{9D8B030D-6E8A-4147-A177-3AD203B41FA5}">
                      <a16:colId xmlns:a16="http://schemas.microsoft.com/office/drawing/2014/main" val="20000"/>
                    </a:ext>
                  </a:extLst>
                </a:gridCol>
              </a:tblGrid>
              <a:tr h="942844">
                <a:tc>
                  <a:txBody>
                    <a:bodyPr/>
                    <a:lstStyle/>
                    <a:p>
                      <a:pPr marL="0" marR="0" indent="0" algn="l" defTabSz="457200" rtl="0" eaLnBrk="1" fontAlgn="auto" latinLnBrk="0" hangingPunct="1">
                        <a:lnSpc>
                          <a:spcPts val="1800"/>
                        </a:lnSpc>
                        <a:spcBef>
                          <a:spcPts val="0"/>
                        </a:spcBef>
                        <a:spcAft>
                          <a:spcPts val="0"/>
                        </a:spcAft>
                        <a:buClrTx/>
                        <a:buSzTx/>
                        <a:buFontTx/>
                        <a:buNone/>
                        <a:tabLst/>
                        <a:defRPr/>
                      </a:pPr>
                      <a:r>
                        <a:rPr lang="es-ES_tradnl" sz="1200" b="1" noProof="0" dirty="0">
                          <a:solidFill>
                            <a:srgbClr val="414042"/>
                          </a:solidFill>
                          <a:latin typeface="Mint Grotesk V0.8 Bold"/>
                          <a:cs typeface="Mint Grotesk V0.8 Bold"/>
                        </a:rPr>
                        <a:t>La confianza de la comunidad</a:t>
                      </a:r>
                      <a:r>
                        <a:rPr lang="es-ES_tradnl" sz="1200" b="0" i="0" noProof="0" dirty="0">
                          <a:solidFill>
                            <a:srgbClr val="414042"/>
                          </a:solidFill>
                          <a:latin typeface="Mint Grotesk V0.8" pitchFamily="2" charset="77"/>
                          <a:cs typeface="Mint Grotesk V0.8 Bold"/>
                        </a:rPr>
                        <a:t> </a:t>
                      </a:r>
                      <a:r>
                        <a:rPr lang="es-ES_tradnl" sz="1200" noProof="0" dirty="0">
                          <a:solidFill>
                            <a:srgbClr val="414042"/>
                          </a:solidFill>
                          <a:latin typeface="Mint Grotesk V0.8 Regular"/>
                          <a:cs typeface="Mint Grotesk V0.8 Regular"/>
                        </a:rPr>
                        <a:t>es primordial, más aún si cabe en el caso de las personas marginadas o desatendidas.</a:t>
                      </a:r>
                    </a:p>
                  </a:txBody>
                  <a:tcPr marL="0" marR="0" marT="137160" marB="0">
                    <a:lnL>
                      <a:noFill/>
                    </a:lnL>
                    <a:lnR>
                      <a:noFill/>
                    </a:lnR>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17320">
                <a:tc>
                  <a:txBody>
                    <a:bodyPr/>
                    <a:lstStyle/>
                    <a:p>
                      <a:pPr marL="0" marR="0" indent="0" algn="l" defTabSz="457200" rtl="0" eaLnBrk="1" fontAlgn="auto" latinLnBrk="0" hangingPunct="1">
                        <a:lnSpc>
                          <a:spcPts val="1800"/>
                        </a:lnSpc>
                        <a:spcBef>
                          <a:spcPts val="0"/>
                        </a:spcBef>
                        <a:spcAft>
                          <a:spcPts val="0"/>
                        </a:spcAft>
                        <a:buClrTx/>
                        <a:buSzTx/>
                        <a:buFontTx/>
                        <a:buNone/>
                        <a:tabLst/>
                        <a:defRPr/>
                      </a:pPr>
                      <a:r>
                        <a:rPr lang="es-ES_tradnl" sz="1200" b="0" i="0" noProof="0" dirty="0">
                          <a:solidFill>
                            <a:srgbClr val="414042"/>
                          </a:solidFill>
                          <a:latin typeface="Mint Grotesk V0.8" pitchFamily="2" charset="77"/>
                          <a:cs typeface="Mint Grotesk V0.8 Bold"/>
                        </a:rPr>
                        <a:t>Los</a:t>
                      </a:r>
                      <a:r>
                        <a:rPr lang="es-ES_tradnl" sz="1200" b="1" noProof="0" dirty="0">
                          <a:solidFill>
                            <a:srgbClr val="414042"/>
                          </a:solidFill>
                          <a:latin typeface="Mint Grotesk V0.8 Bold"/>
                          <a:cs typeface="Mint Grotesk V0.8 Bold"/>
                        </a:rPr>
                        <a:t> procedimientos operativos normalizados </a:t>
                      </a:r>
                      <a:r>
                        <a:rPr lang="es-ES_tradnl" sz="1200" noProof="0" dirty="0">
                          <a:solidFill>
                            <a:srgbClr val="414042"/>
                          </a:solidFill>
                          <a:latin typeface="Mint Grotesk V0.8 Regular"/>
                          <a:cs typeface="Mint Grotesk V0.8 Regular"/>
                        </a:rPr>
                        <a:t>proporcionan, a modo de ejemplo, un conjunto de intervenciones que deben incorporarse para actualizar los principios de la participación comunitaria</a:t>
                      </a:r>
                    </a:p>
                  </a:txBody>
                  <a:tcPr marL="0" marR="0" marT="137160" marB="0">
                    <a:lnL>
                      <a:noFill/>
                    </a:lnL>
                    <a:lnR>
                      <a:noFill/>
                    </a:lnR>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8720">
                <a:tc>
                  <a:txBody>
                    <a:bodyPr/>
                    <a:lstStyle/>
                    <a:p>
                      <a:pPr marL="0" marR="0" indent="0" algn="l" defTabSz="457200" rtl="0" eaLnBrk="1" fontAlgn="auto" latinLnBrk="0" hangingPunct="1">
                        <a:lnSpc>
                          <a:spcPts val="1800"/>
                        </a:lnSpc>
                        <a:spcBef>
                          <a:spcPts val="0"/>
                        </a:spcBef>
                        <a:spcAft>
                          <a:spcPts val="0"/>
                        </a:spcAft>
                        <a:buClrTx/>
                        <a:buSzTx/>
                        <a:buFontTx/>
                        <a:buNone/>
                        <a:tabLst/>
                        <a:defRPr/>
                      </a:pPr>
                      <a:r>
                        <a:rPr lang="es-ES_tradnl" sz="1200" noProof="0" dirty="0">
                          <a:solidFill>
                            <a:srgbClr val="414042"/>
                          </a:solidFill>
                          <a:latin typeface="Mint Grotesk V0.8 Regular"/>
                          <a:cs typeface="Mint Grotesk V0.8 Regular"/>
                        </a:rPr>
                        <a:t>El rastreo de contactos se puede llevar a cabo mediante una </a:t>
                      </a:r>
                      <a:r>
                        <a:rPr lang="es-ES_tradnl" sz="1200" b="1" noProof="0" dirty="0">
                          <a:solidFill>
                            <a:srgbClr val="414042"/>
                          </a:solidFill>
                          <a:latin typeface="Mint Grotesk V0.8 Bold"/>
                          <a:cs typeface="Mint Grotesk V0.8 Bold"/>
                        </a:rPr>
                        <a:t>combinación de medios tecnológicos, </a:t>
                      </a:r>
                      <a:r>
                        <a:rPr lang="es-ES_tradnl" sz="1200" noProof="0" dirty="0">
                          <a:solidFill>
                            <a:srgbClr val="414042"/>
                          </a:solidFill>
                          <a:latin typeface="Mint Grotesk V0.8 Regular"/>
                          <a:cs typeface="Mint Grotesk V0.8 Regular"/>
                        </a:rPr>
                        <a:t>charlas telefónicas y visitas en persona. </a:t>
                      </a:r>
                    </a:p>
                  </a:txBody>
                  <a:tcPr marL="0" marR="0" marT="137160" marB="0">
                    <a:lnL>
                      <a:noFill/>
                    </a:lnL>
                    <a:lnR>
                      <a:noFill/>
                    </a:lnR>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76015">
                <a:tc>
                  <a:txBody>
                    <a:bodyPr/>
                    <a:lstStyle/>
                    <a:p>
                      <a:pPr marL="0" marR="0" indent="0" algn="l" defTabSz="457200" rtl="0" eaLnBrk="1" fontAlgn="auto" latinLnBrk="0" hangingPunct="1">
                        <a:lnSpc>
                          <a:spcPts val="1800"/>
                        </a:lnSpc>
                        <a:spcBef>
                          <a:spcPts val="0"/>
                        </a:spcBef>
                        <a:spcAft>
                          <a:spcPts val="0"/>
                        </a:spcAft>
                        <a:buClrTx/>
                        <a:buSzTx/>
                        <a:buFontTx/>
                        <a:buNone/>
                        <a:tabLst/>
                        <a:defRPr/>
                      </a:pPr>
                      <a:r>
                        <a:rPr lang="es-ES_tradnl" sz="1200" b="0" i="0" noProof="0" dirty="0">
                          <a:solidFill>
                            <a:srgbClr val="414042"/>
                          </a:solidFill>
                          <a:latin typeface="Mint Grotesk V0.8" pitchFamily="2" charset="77"/>
                          <a:cs typeface="Mint Grotesk V0.8 Bold"/>
                        </a:rPr>
                        <a:t>Los</a:t>
                      </a:r>
                      <a:r>
                        <a:rPr lang="es-ES_tradnl" sz="1200" b="1" noProof="0" dirty="0">
                          <a:solidFill>
                            <a:srgbClr val="414042"/>
                          </a:solidFill>
                          <a:latin typeface="Mint Grotesk V0.8 Bold"/>
                          <a:cs typeface="Mint Grotesk V0.8 Bold"/>
                        </a:rPr>
                        <a:t> principios de la participación comunitaria </a:t>
                      </a:r>
                      <a:r>
                        <a:rPr lang="es-ES_tradnl" sz="1200" noProof="0" dirty="0">
                          <a:solidFill>
                            <a:srgbClr val="414042"/>
                          </a:solidFill>
                          <a:latin typeface="Mint Grotesk V0.8 Regular"/>
                          <a:cs typeface="Mint Grotesk V0.8 Regular"/>
                        </a:rPr>
                        <a:t>son pertinentes sea cual sea </a:t>
                      </a:r>
                      <a:br>
                        <a:rPr lang="es-ES_tradnl" sz="1200" noProof="0" dirty="0">
                          <a:solidFill>
                            <a:srgbClr val="414042"/>
                          </a:solidFill>
                          <a:latin typeface="Mint Grotesk V0.8 Regular"/>
                          <a:cs typeface="Mint Grotesk V0.8 Regular"/>
                        </a:rPr>
                      </a:br>
                      <a:r>
                        <a:rPr lang="es-ES_tradnl" sz="1200" noProof="0" dirty="0">
                          <a:solidFill>
                            <a:srgbClr val="414042"/>
                          </a:solidFill>
                          <a:latin typeface="Mint Grotesk V0.8 Regular"/>
                          <a:cs typeface="Mint Grotesk V0.8 Regular"/>
                        </a:rPr>
                        <a:t>el formato elegido para llevar a cabo </a:t>
                      </a:r>
                      <a:br>
                        <a:rPr lang="es-ES_tradnl" sz="1200" noProof="0" dirty="0">
                          <a:solidFill>
                            <a:srgbClr val="414042"/>
                          </a:solidFill>
                          <a:latin typeface="Mint Grotesk V0.8 Regular"/>
                          <a:cs typeface="Mint Grotesk V0.8 Regular"/>
                        </a:rPr>
                      </a:br>
                      <a:r>
                        <a:rPr lang="es-ES_tradnl" sz="1200" noProof="0" dirty="0">
                          <a:solidFill>
                            <a:srgbClr val="414042"/>
                          </a:solidFill>
                          <a:latin typeface="Mint Grotesk V0.8 Regular"/>
                          <a:cs typeface="Mint Grotesk V0.8 Regular"/>
                        </a:rPr>
                        <a:t>el rastreo. </a:t>
                      </a:r>
                    </a:p>
                  </a:txBody>
                  <a:tcPr marL="0" marR="0" marT="137160" marB="0">
                    <a:lnL>
                      <a:noFill/>
                    </a:lnL>
                    <a:lnR>
                      <a:noFill/>
                    </a:lnR>
                    <a:lnT w="12700" cap="flat" cmpd="sng" algn="ctr">
                      <a:solidFill>
                        <a:srgbClr val="FCCF9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419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8F696181-1341-F44F-B72D-A7716D661C87}"/>
              </a:ext>
            </a:extLst>
          </p:cNvPr>
          <p:cNvPicPr>
            <a:picLocks noChangeAspect="1"/>
          </p:cNvPicPr>
          <p:nvPr/>
        </p:nvPicPr>
        <p:blipFill>
          <a:blip r:embed="rId2"/>
          <a:stretch>
            <a:fillRect/>
          </a:stretch>
        </p:blipFill>
        <p:spPr>
          <a:xfrm>
            <a:off x="0" y="893"/>
            <a:ext cx="12188825" cy="6856214"/>
          </a:xfrm>
          <a:prstGeom prst="rect">
            <a:avLst/>
          </a:prstGeom>
        </p:spPr>
      </p:pic>
      <p:sp>
        <p:nvSpPr>
          <p:cNvPr id="2" name="Title 1"/>
          <p:cNvSpPr>
            <a:spLocks noGrp="1"/>
          </p:cNvSpPr>
          <p:nvPr>
            <p:ph type="title"/>
          </p:nvPr>
        </p:nvSpPr>
        <p:spPr>
          <a:xfrm>
            <a:off x="630936" y="592137"/>
            <a:ext cx="3383280" cy="1245129"/>
          </a:xfrm>
        </p:spPr>
        <p:txBody>
          <a:bodyPr/>
          <a:lstStyle/>
          <a:p>
            <a:r>
              <a:rPr lang="es-ES_tradnl" dirty="0"/>
              <a:t>Antes de comenzar el rastreo </a:t>
            </a:r>
            <a:br>
              <a:rPr lang="es-ES_tradnl" dirty="0"/>
            </a:br>
            <a:r>
              <a:rPr lang="es-ES_tradnl" dirty="0"/>
              <a:t>de contactos </a:t>
            </a:r>
            <a:endParaRPr lang="en-US" dirty="0"/>
          </a:p>
        </p:txBody>
      </p:sp>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11</a:t>
            </a:fld>
            <a:endParaRPr lang="en-US" dirty="0"/>
          </a:p>
        </p:txBody>
      </p:sp>
      <p:sp>
        <p:nvSpPr>
          <p:cNvPr id="8" name="Text Placeholder 7"/>
          <p:cNvSpPr>
            <a:spLocks noGrp="1"/>
          </p:cNvSpPr>
          <p:nvPr>
            <p:ph type="body" sz="quarter" idx="13"/>
          </p:nvPr>
        </p:nvSpPr>
        <p:spPr>
          <a:xfrm>
            <a:off x="8061325" y="613307"/>
            <a:ext cx="3505359" cy="5555192"/>
          </a:xfrm>
        </p:spPr>
        <p:txBody>
          <a:bodyPr/>
          <a:lstStyle/>
          <a:p>
            <a:pPr>
              <a:lnSpc>
                <a:spcPts val="1700"/>
              </a:lnSpc>
              <a:buClr>
                <a:srgbClr val="FCCF9E"/>
              </a:buClr>
              <a:buSzPct val="156000"/>
              <a:buFont typeface="System Font Regular"/>
              <a:buChar char="●"/>
            </a:pPr>
            <a:r>
              <a:rPr lang="es-ES_tradnl" sz="1050" b="1" spc="-10" dirty="0">
                <a:solidFill>
                  <a:srgbClr val="414042"/>
                </a:solidFill>
                <a:latin typeface="Mint Grotesk V0.8 Bold" pitchFamily="2" charset="77"/>
              </a:rPr>
              <a:t>Conectar con los agentes locales de CRPC </a:t>
            </a:r>
            <a:r>
              <a:rPr lang="es-ES_tradnl" sz="1050" spc="-10" dirty="0">
                <a:solidFill>
                  <a:srgbClr val="414042"/>
                </a:solidFill>
              </a:rPr>
              <a:t>para conocer las preocupaciones generales </a:t>
            </a:r>
            <a:br>
              <a:rPr lang="es-ES_tradnl" sz="1050" spc="-10" dirty="0">
                <a:solidFill>
                  <a:srgbClr val="414042"/>
                </a:solidFill>
              </a:rPr>
            </a:br>
            <a:r>
              <a:rPr lang="es-ES_tradnl" sz="1050" spc="-10" dirty="0">
                <a:solidFill>
                  <a:srgbClr val="414042"/>
                </a:solidFill>
              </a:rPr>
              <a:t>de la comunidad y estar listo para facilitar información adicional a los miembros </a:t>
            </a:r>
            <a:br>
              <a:rPr lang="es-ES_tradnl" sz="1050" spc="-10" dirty="0">
                <a:solidFill>
                  <a:srgbClr val="414042"/>
                </a:solidFill>
              </a:rPr>
            </a:br>
            <a:r>
              <a:rPr lang="es-ES_tradnl" sz="1050" spc="-10" dirty="0">
                <a:solidFill>
                  <a:srgbClr val="414042"/>
                </a:solidFill>
              </a:rPr>
              <a:t>de la comunidad cuando la precisen.</a:t>
            </a:r>
          </a:p>
          <a:p>
            <a:pPr>
              <a:lnSpc>
                <a:spcPts val="1700"/>
              </a:lnSpc>
              <a:buClr>
                <a:srgbClr val="FCCF9E"/>
              </a:buClr>
              <a:buSzPct val="156000"/>
              <a:buFont typeface="System Font Regular"/>
              <a:buChar char="●"/>
            </a:pPr>
            <a:endParaRPr lang="es-ES_tradnl" sz="1050" spc="-10" dirty="0">
              <a:solidFill>
                <a:srgbClr val="414042"/>
              </a:solidFill>
            </a:endParaRPr>
          </a:p>
          <a:p>
            <a:pPr>
              <a:lnSpc>
                <a:spcPts val="1700"/>
              </a:lnSpc>
              <a:buClr>
                <a:srgbClr val="FCCF9E"/>
              </a:buClr>
              <a:buSzPct val="156000"/>
              <a:buFont typeface="System Font Regular"/>
              <a:buChar char="●"/>
            </a:pPr>
            <a:r>
              <a:rPr lang="es-ES_tradnl" sz="1050" b="1" spc="-10" dirty="0">
                <a:solidFill>
                  <a:srgbClr val="414042"/>
                </a:solidFill>
                <a:latin typeface="Mint Grotesk V0.8 Bold" pitchFamily="2" charset="77"/>
              </a:rPr>
              <a:t>Colaborar con los agentes locales de CRPC </a:t>
            </a:r>
            <a:r>
              <a:rPr lang="es-ES_tradnl" sz="1050" spc="-10" dirty="0">
                <a:solidFill>
                  <a:srgbClr val="414042"/>
                </a:solidFill>
                <a:latin typeface="Mint Grotesk V0.8" pitchFamily="2" charset="77"/>
              </a:rPr>
              <a:t>para consensuar las campañas de comunicación en materia de rastreo </a:t>
            </a:r>
            <a:br>
              <a:rPr lang="es-ES_tradnl" sz="1050" spc="-10" dirty="0">
                <a:solidFill>
                  <a:srgbClr val="414042"/>
                </a:solidFill>
                <a:latin typeface="Mint Grotesk V0.8" pitchFamily="2" charset="77"/>
              </a:rPr>
            </a:br>
            <a:r>
              <a:rPr lang="es-ES_tradnl" sz="1050" spc="-10" dirty="0">
                <a:solidFill>
                  <a:srgbClr val="414042"/>
                </a:solidFill>
                <a:latin typeface="Mint Grotesk V0.8" pitchFamily="2" charset="77"/>
              </a:rPr>
              <a:t>de contactos, por medio de fuentes fiables </a:t>
            </a:r>
            <a:br>
              <a:rPr lang="es-ES_tradnl" sz="1050" spc="-10" dirty="0">
                <a:solidFill>
                  <a:srgbClr val="414042"/>
                </a:solidFill>
                <a:latin typeface="Mint Grotesk V0.8" pitchFamily="2" charset="77"/>
              </a:rPr>
            </a:br>
            <a:r>
              <a:rPr lang="es-ES_tradnl" sz="1050" spc="-10" dirty="0">
                <a:solidFill>
                  <a:srgbClr val="414042"/>
                </a:solidFill>
                <a:latin typeface="Mint Grotesk V0.8" pitchFamily="2" charset="77"/>
              </a:rPr>
              <a:t>de información, que pueden ser expertos </a:t>
            </a:r>
            <a:br>
              <a:rPr lang="es-ES_tradnl" sz="1050" spc="-10" dirty="0">
                <a:solidFill>
                  <a:srgbClr val="414042"/>
                </a:solidFill>
                <a:latin typeface="Mint Grotesk V0.8" pitchFamily="2" charset="77"/>
              </a:rPr>
            </a:br>
            <a:r>
              <a:rPr lang="es-ES_tradnl" sz="1050" spc="-10" dirty="0">
                <a:solidFill>
                  <a:srgbClr val="414042"/>
                </a:solidFill>
                <a:latin typeface="Mint Grotesk V0.8" pitchFamily="2" charset="77"/>
              </a:rPr>
              <a:t>en salud pública y trabajadores de salud, </a:t>
            </a:r>
            <a:br>
              <a:rPr lang="es-ES_tradnl" sz="1050" spc="-10" dirty="0">
                <a:solidFill>
                  <a:srgbClr val="414042"/>
                </a:solidFill>
                <a:latin typeface="Mint Grotesk V0.8" pitchFamily="2" charset="77"/>
              </a:rPr>
            </a:br>
            <a:r>
              <a:rPr lang="es-ES_tradnl" sz="1050" spc="-10" dirty="0">
                <a:solidFill>
                  <a:srgbClr val="414042"/>
                </a:solidFill>
                <a:latin typeface="Mint Grotesk V0.8" pitchFamily="2" charset="77"/>
              </a:rPr>
              <a:t>para explicar el proceso de rastreo </a:t>
            </a:r>
            <a:br>
              <a:rPr lang="es-ES_tradnl" sz="1050" spc="-10" dirty="0">
                <a:solidFill>
                  <a:srgbClr val="414042"/>
                </a:solidFill>
                <a:latin typeface="Mint Grotesk V0.8" pitchFamily="2" charset="77"/>
              </a:rPr>
            </a:br>
            <a:r>
              <a:rPr lang="es-ES_tradnl" sz="1050" spc="-10" dirty="0">
                <a:solidFill>
                  <a:srgbClr val="414042"/>
                </a:solidFill>
                <a:latin typeface="Mint Grotesk V0.8" pitchFamily="2" charset="77"/>
              </a:rPr>
              <a:t>y su importancia.</a:t>
            </a:r>
          </a:p>
          <a:p>
            <a:pPr>
              <a:lnSpc>
                <a:spcPts val="1700"/>
              </a:lnSpc>
              <a:buClr>
                <a:srgbClr val="FCCF9E"/>
              </a:buClr>
              <a:buSzPct val="156000"/>
              <a:buFont typeface="System Font Regular"/>
              <a:buChar char="●"/>
            </a:pPr>
            <a:endParaRPr lang="es-ES_tradnl" sz="1050" b="1" spc="-10" dirty="0">
              <a:solidFill>
                <a:srgbClr val="414042"/>
              </a:solidFill>
            </a:endParaRPr>
          </a:p>
          <a:p>
            <a:pPr>
              <a:lnSpc>
                <a:spcPts val="1700"/>
              </a:lnSpc>
              <a:buClr>
                <a:srgbClr val="FCCF9E"/>
              </a:buClr>
              <a:buSzPct val="156000"/>
              <a:buFont typeface="System Font Regular"/>
              <a:buChar char="●"/>
            </a:pPr>
            <a:r>
              <a:rPr lang="es-ES_tradnl" sz="1050" b="1" spc="-10" dirty="0">
                <a:solidFill>
                  <a:srgbClr val="414042"/>
                </a:solidFill>
                <a:latin typeface="Mint Grotesk V0.8 Bold" pitchFamily="2" charset="77"/>
              </a:rPr>
              <a:t>Coordinarse con los líderes, movilizadores </a:t>
            </a:r>
            <a:br>
              <a:rPr lang="es-ES_tradnl" sz="1050" b="1" spc="-10" dirty="0">
                <a:solidFill>
                  <a:srgbClr val="414042"/>
                </a:solidFill>
                <a:latin typeface="Mint Grotesk V0.8 Bold" pitchFamily="2" charset="77"/>
              </a:rPr>
            </a:br>
            <a:r>
              <a:rPr lang="es-ES_tradnl" sz="1050" spc="-10" dirty="0">
                <a:solidFill>
                  <a:srgbClr val="414042"/>
                </a:solidFill>
                <a:latin typeface="Mint Grotesk V0.8" pitchFamily="2" charset="77"/>
              </a:rPr>
              <a:t>y representantes comunitarios en las zonas donde esté teniendo lugar el rastreo de contactos para conectar con los domicilios </a:t>
            </a:r>
            <a:br>
              <a:rPr lang="es-ES_tradnl" sz="1050" spc="-10" dirty="0">
                <a:solidFill>
                  <a:srgbClr val="414042"/>
                </a:solidFill>
                <a:latin typeface="Mint Grotesk V0.8" pitchFamily="2" charset="77"/>
              </a:rPr>
            </a:br>
            <a:r>
              <a:rPr lang="es-ES_tradnl" sz="1050" spc="-10" dirty="0">
                <a:solidFill>
                  <a:srgbClr val="414042"/>
                </a:solidFill>
                <a:latin typeface="Mint Grotesk V0.8" pitchFamily="2" charset="77"/>
              </a:rPr>
              <a:t>y explicar en qué consistirán las inminentes visitas de rastreo.</a:t>
            </a:r>
          </a:p>
        </p:txBody>
      </p:sp>
      <p:sp>
        <p:nvSpPr>
          <p:cNvPr id="9" name="Text Placeholder 8"/>
          <p:cNvSpPr>
            <a:spLocks noGrp="1"/>
          </p:cNvSpPr>
          <p:nvPr>
            <p:ph type="body" sz="quarter" idx="14"/>
          </p:nvPr>
        </p:nvSpPr>
        <p:spPr/>
        <p:txBody>
          <a:bodyPr/>
          <a:lstStyle/>
          <a:p>
            <a:pPr>
              <a:lnSpc>
                <a:spcPts val="1700"/>
              </a:lnSpc>
              <a:buClr>
                <a:srgbClr val="FCCF9E"/>
              </a:buClr>
              <a:buSzPct val="156000"/>
              <a:buFont typeface="System Font Regular"/>
              <a:buChar char="●"/>
            </a:pPr>
            <a:r>
              <a:rPr lang="es-ES_tradnl" sz="1100" b="1" dirty="0">
                <a:solidFill>
                  <a:srgbClr val="414042"/>
                </a:solidFill>
                <a:latin typeface="Mint Grotesk V0.8 Bold" pitchFamily="2" charset="77"/>
              </a:rPr>
              <a:t>Formar a los rastreadores </a:t>
            </a:r>
            <a:r>
              <a:rPr lang="es-ES_tradnl" sz="1100" dirty="0">
                <a:solidFill>
                  <a:srgbClr val="414042"/>
                </a:solidFill>
                <a:latin typeface="Mint Grotesk V0.8" pitchFamily="2" charset="77"/>
              </a:rPr>
              <a:t>en los principios clave de la comunicación de riesgos y la participación comunitaria.</a:t>
            </a:r>
          </a:p>
          <a:p>
            <a:pPr>
              <a:lnSpc>
                <a:spcPts val="1700"/>
              </a:lnSpc>
              <a:buClr>
                <a:srgbClr val="FCCF9E"/>
              </a:buClr>
              <a:buSzPct val="156000"/>
              <a:buFont typeface="System Font Regular"/>
              <a:buChar char="●"/>
            </a:pPr>
            <a:endParaRPr lang="es-ES_tradnl" sz="1100" dirty="0">
              <a:solidFill>
                <a:srgbClr val="414042"/>
              </a:solidFill>
            </a:endParaRPr>
          </a:p>
          <a:p>
            <a:pPr>
              <a:lnSpc>
                <a:spcPts val="1700"/>
              </a:lnSpc>
              <a:buClr>
                <a:srgbClr val="FCCF9E"/>
              </a:buClr>
              <a:buSzPct val="156000"/>
              <a:buFont typeface="System Font Regular"/>
              <a:buChar char="●"/>
            </a:pPr>
            <a:r>
              <a:rPr lang="es-ES_tradnl" sz="1100" b="1" dirty="0">
                <a:solidFill>
                  <a:srgbClr val="414042"/>
                </a:solidFill>
                <a:latin typeface="Mint Grotesk V0.8 Bold" pitchFamily="2" charset="77"/>
              </a:rPr>
              <a:t>Encontrar líderes o representantes de </a:t>
            </a:r>
            <a:br>
              <a:rPr lang="es-ES_tradnl" sz="1100" b="1" dirty="0">
                <a:solidFill>
                  <a:srgbClr val="414042"/>
                </a:solidFill>
                <a:latin typeface="Mint Grotesk V0.8 Bold" pitchFamily="2" charset="77"/>
              </a:rPr>
            </a:br>
            <a:r>
              <a:rPr lang="es-ES_tradnl" sz="1100" b="1" dirty="0">
                <a:solidFill>
                  <a:srgbClr val="414042"/>
                </a:solidFill>
                <a:latin typeface="Mint Grotesk V0.8 Bold" pitchFamily="2" charset="77"/>
              </a:rPr>
              <a:t>la comunidad dignos de confianza </a:t>
            </a:r>
            <a:br>
              <a:rPr lang="es-ES_tradnl" sz="1100" b="1" dirty="0">
                <a:solidFill>
                  <a:srgbClr val="414042"/>
                </a:solidFill>
                <a:latin typeface="Mint Grotesk V0.8 Bold" pitchFamily="2" charset="77"/>
              </a:rPr>
            </a:br>
            <a:r>
              <a:rPr lang="es-ES_tradnl" sz="1100" dirty="0">
                <a:solidFill>
                  <a:srgbClr val="414042"/>
                </a:solidFill>
                <a:latin typeface="Mint Grotesk V0.8" pitchFamily="2" charset="77"/>
              </a:rPr>
              <a:t>que faciliten la creación de relaciones </a:t>
            </a:r>
            <a:br>
              <a:rPr lang="es-ES_tradnl" sz="1100" dirty="0">
                <a:solidFill>
                  <a:srgbClr val="414042"/>
                </a:solidFill>
                <a:latin typeface="Mint Grotesk V0.8" pitchFamily="2" charset="77"/>
              </a:rPr>
            </a:br>
            <a:r>
              <a:rPr lang="es-ES_tradnl" sz="1100" dirty="0">
                <a:solidFill>
                  <a:srgbClr val="414042"/>
                </a:solidFill>
                <a:latin typeface="Mint Grotesk V0.8" pitchFamily="2" charset="77"/>
              </a:rPr>
              <a:t>con los demás miembros y los individuos afectados de la comunidad. </a:t>
            </a:r>
          </a:p>
          <a:p>
            <a:pPr>
              <a:lnSpc>
                <a:spcPts val="1700"/>
              </a:lnSpc>
              <a:buClr>
                <a:srgbClr val="FCCF9E"/>
              </a:buClr>
              <a:buSzPct val="156000"/>
              <a:buFont typeface="System Font Regular"/>
              <a:buChar char="●"/>
            </a:pPr>
            <a:endParaRPr lang="es-ES_tradnl" sz="1100" b="1" dirty="0">
              <a:solidFill>
                <a:srgbClr val="414042"/>
              </a:solidFill>
            </a:endParaRPr>
          </a:p>
          <a:p>
            <a:pPr>
              <a:lnSpc>
                <a:spcPts val="1700"/>
              </a:lnSpc>
              <a:buClr>
                <a:srgbClr val="FCCF9E"/>
              </a:buClr>
              <a:buSzPct val="156000"/>
              <a:buFont typeface="System Font Regular"/>
              <a:buChar char="●"/>
            </a:pPr>
            <a:r>
              <a:rPr lang="es-ES_tradnl" sz="1100" b="1" dirty="0">
                <a:solidFill>
                  <a:srgbClr val="414042"/>
                </a:solidFill>
                <a:latin typeface="Mint Grotesk V0.8 Bold" pitchFamily="2" charset="77"/>
              </a:rPr>
              <a:t>Crear un mecanismo comunitario de retroalimentación </a:t>
            </a:r>
            <a:r>
              <a:rPr lang="es-ES_tradnl" sz="1100" dirty="0">
                <a:solidFill>
                  <a:srgbClr val="414042"/>
                </a:solidFill>
              </a:rPr>
              <a:t>que garantice que se da parte de los rumores, informaciones falsas, inquietudes y sugerencias de la comunidad en relación con la campaña de rastreo de contactos y que estos se abordan.</a:t>
            </a:r>
          </a:p>
          <a:p>
            <a:pPr>
              <a:lnSpc>
                <a:spcPts val="1700"/>
              </a:lnSpc>
              <a:buClr>
                <a:srgbClr val="FCCF9E"/>
              </a:buClr>
              <a:buSzPct val="156000"/>
              <a:buFont typeface="System Font Regular"/>
              <a:buChar char="●"/>
            </a:pPr>
            <a:endParaRPr lang="es-ES_tradnl" sz="1100" dirty="0">
              <a:solidFill>
                <a:srgbClr val="414042"/>
              </a:solidFill>
            </a:endParaRPr>
          </a:p>
          <a:p>
            <a:pPr>
              <a:lnSpc>
                <a:spcPts val="1700"/>
              </a:lnSpc>
              <a:buClr>
                <a:srgbClr val="FCCF9E"/>
              </a:buClr>
              <a:buSzPct val="156000"/>
              <a:buFont typeface="System Font Regular"/>
              <a:buChar char="●"/>
            </a:pPr>
            <a:r>
              <a:rPr lang="es-ES_tradnl" sz="1100" b="1" dirty="0">
                <a:solidFill>
                  <a:srgbClr val="414042"/>
                </a:solidFill>
                <a:latin typeface="Mint Grotesk V0.8 Bold" pitchFamily="2" charset="77"/>
              </a:rPr>
              <a:t>Crear o consensuar los mensajes y procedimientos en materia de riesgos de salud comunitarios </a:t>
            </a:r>
            <a:r>
              <a:rPr lang="es-ES_tradnl" sz="1100" dirty="0">
                <a:solidFill>
                  <a:srgbClr val="414042"/>
                </a:solidFill>
                <a:latin typeface="Mint Grotesk V0.8 Medium" pitchFamily="2" charset="77"/>
              </a:rPr>
              <a:t>que estén relacionados con la exposición potencial.</a:t>
            </a:r>
            <a:endParaRPr lang="es-ES_tradnl" sz="1100" dirty="0"/>
          </a:p>
          <a:p>
            <a:pPr marL="0" indent="0">
              <a:buNone/>
            </a:pPr>
            <a:endParaRPr lang="en-US" dirty="0"/>
          </a:p>
        </p:txBody>
      </p:sp>
    </p:spTree>
    <p:extLst>
      <p:ext uri="{BB962C8B-B14F-4D97-AF65-F5344CB8AC3E}">
        <p14:creationId xmlns:p14="http://schemas.microsoft.com/office/powerpoint/2010/main" val="364778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0E724C-D7EC-7F42-8AF7-6BDFA53917C2}"/>
              </a:ext>
            </a:extLst>
          </p:cNvPr>
          <p:cNvPicPr>
            <a:picLocks noChangeAspect="1"/>
          </p:cNvPicPr>
          <p:nvPr/>
        </p:nvPicPr>
        <p:blipFill>
          <a:blip r:embed="rId2"/>
          <a:stretch>
            <a:fillRect/>
          </a:stretch>
        </p:blipFill>
        <p:spPr>
          <a:xfrm>
            <a:off x="0" y="1786"/>
            <a:ext cx="12188825" cy="6856214"/>
          </a:xfrm>
          <a:prstGeom prst="rect">
            <a:avLst/>
          </a:prstGeom>
        </p:spPr>
      </p:pic>
      <p:sp>
        <p:nvSpPr>
          <p:cNvPr id="2" name="Title 1"/>
          <p:cNvSpPr>
            <a:spLocks noGrp="1"/>
          </p:cNvSpPr>
          <p:nvPr>
            <p:ph type="title"/>
          </p:nvPr>
        </p:nvSpPr>
        <p:spPr>
          <a:xfrm>
            <a:off x="630936" y="592137"/>
            <a:ext cx="3557016" cy="1245129"/>
          </a:xfrm>
        </p:spPr>
        <p:txBody>
          <a:bodyPr/>
          <a:lstStyle/>
          <a:p>
            <a:r>
              <a:rPr lang="es-ES_tradnl" spc="-10" dirty="0"/>
              <a:t>Visita inicial para </a:t>
            </a:r>
            <a:br>
              <a:rPr lang="es-ES_tradnl" spc="-10" dirty="0"/>
            </a:br>
            <a:r>
              <a:rPr lang="es-ES_tradnl" spc="-10" dirty="0"/>
              <a:t>el rastreo de contactos o el logro de la participación</a:t>
            </a:r>
            <a:endParaRPr lang="en-US" dirty="0"/>
          </a:p>
        </p:txBody>
      </p:sp>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12</a:t>
            </a:fld>
            <a:endParaRPr lang="en-US" dirty="0"/>
          </a:p>
        </p:txBody>
      </p:sp>
      <p:sp>
        <p:nvSpPr>
          <p:cNvPr id="5" name="Text Placeholder 4"/>
          <p:cNvSpPr>
            <a:spLocks noGrp="1"/>
          </p:cNvSpPr>
          <p:nvPr>
            <p:ph type="body" sz="quarter" idx="13"/>
          </p:nvPr>
        </p:nvSpPr>
        <p:spPr>
          <a:xfrm>
            <a:off x="8061325" y="494435"/>
            <a:ext cx="3505359" cy="5555192"/>
          </a:xfrm>
        </p:spPr>
        <p:txBody>
          <a:bodyPr/>
          <a:lstStyle/>
          <a:p>
            <a:pPr lvl="0">
              <a:lnSpc>
                <a:spcPts val="1600"/>
              </a:lnSpc>
              <a:buClr>
                <a:srgbClr val="FCCF9E"/>
              </a:buClr>
              <a:buSzPct val="156000"/>
              <a:buFont typeface="System Font Regular"/>
              <a:buChar char="●"/>
            </a:pPr>
            <a:r>
              <a:rPr lang="es-ES_tradnl" sz="1050" b="1" spc="-10" dirty="0">
                <a:solidFill>
                  <a:srgbClr val="414042"/>
                </a:solidFill>
                <a:latin typeface="Mint Grotesk V0.8 Bold" pitchFamily="2" charset="77"/>
              </a:rPr>
              <a:t>Abordar y mitigar las inquietudes en relación con la privacidad y la </a:t>
            </a:r>
            <a:r>
              <a:rPr lang="es-ES_tradnl" sz="1050" b="1" spc="-10" dirty="0" err="1">
                <a:solidFill>
                  <a:srgbClr val="414042"/>
                </a:solidFill>
                <a:latin typeface="Mint Grotesk V0.8 Bold" pitchFamily="2" charset="77"/>
              </a:rPr>
              <a:t>confideciialidad</a:t>
            </a:r>
            <a:r>
              <a:rPr lang="es-ES_tradnl" sz="1050" b="1" spc="-10" dirty="0">
                <a:solidFill>
                  <a:srgbClr val="414042"/>
                </a:solidFill>
                <a:latin typeface="Mint Grotesk V0.8 Bold" pitchFamily="2" charset="77"/>
              </a:rPr>
              <a:t> </a:t>
            </a:r>
            <a:r>
              <a:rPr lang="es-ES_tradnl" sz="1050" spc="-10" dirty="0">
                <a:solidFill>
                  <a:srgbClr val="414042"/>
                </a:solidFill>
                <a:latin typeface="Mint Grotesk V0.8" pitchFamily="2" charset="77"/>
              </a:rPr>
              <a:t>explicando cómo se usará, almacenará y consultará la información.</a:t>
            </a:r>
          </a:p>
          <a:p>
            <a:pPr marL="0" lvl="0" indent="0">
              <a:lnSpc>
                <a:spcPts val="1600"/>
              </a:lnSpc>
              <a:buClr>
                <a:srgbClr val="FCCF9E"/>
              </a:buClr>
              <a:buSzPct val="156000"/>
              <a:buNone/>
            </a:pPr>
            <a:endParaRPr lang="es-ES_tradnl" sz="1050" spc="-10" dirty="0">
              <a:solidFill>
                <a:srgbClr val="414042"/>
              </a:solidFill>
            </a:endParaRPr>
          </a:p>
          <a:p>
            <a:pPr lvl="0">
              <a:lnSpc>
                <a:spcPts val="1600"/>
              </a:lnSpc>
              <a:buClr>
                <a:srgbClr val="FCCF9E"/>
              </a:buClr>
              <a:buSzPct val="156000"/>
              <a:buFont typeface="System Font Regular"/>
              <a:buChar char="●"/>
            </a:pPr>
            <a:r>
              <a:rPr lang="es-ES_tradnl" sz="1050" b="1" spc="-10" dirty="0">
                <a:solidFill>
                  <a:srgbClr val="414042"/>
                </a:solidFill>
                <a:latin typeface="Mint Grotesk V0.8 Bold" pitchFamily="2" charset="77"/>
              </a:rPr>
              <a:t>Los módulos de formación en materia de rastreo deben destacar el uso de las aptitudes de comunicación interpersonal </a:t>
            </a:r>
            <a:r>
              <a:rPr lang="es-ES_tradnl" sz="1050" spc="-10" dirty="0">
                <a:solidFill>
                  <a:srgbClr val="414042"/>
                </a:solidFill>
                <a:latin typeface="Mint Grotesk V0.8" pitchFamily="2" charset="77"/>
              </a:rPr>
              <a:t>con el fin de fortalecer la credibilidad y el apoyo. Evitar el  lenguaje que pueda ser interpretado como reprobador o que alimente el miedo o la ansiedad.</a:t>
            </a:r>
          </a:p>
          <a:p>
            <a:pPr lvl="0">
              <a:lnSpc>
                <a:spcPts val="1600"/>
              </a:lnSpc>
              <a:buClr>
                <a:srgbClr val="FCCF9E"/>
              </a:buClr>
              <a:buSzPct val="156000"/>
              <a:buFont typeface="System Font Regular"/>
              <a:buChar char="●"/>
            </a:pPr>
            <a:endParaRPr lang="es-ES_tradnl" sz="1050" spc="-10" dirty="0">
              <a:solidFill>
                <a:srgbClr val="414042"/>
              </a:solidFill>
            </a:endParaRPr>
          </a:p>
          <a:p>
            <a:pPr lvl="0">
              <a:lnSpc>
                <a:spcPts val="1600"/>
              </a:lnSpc>
              <a:buClr>
                <a:srgbClr val="FCCF9E"/>
              </a:buClr>
              <a:buSzPct val="156000"/>
              <a:buFont typeface="System Font Regular"/>
              <a:buChar char="●"/>
            </a:pPr>
            <a:r>
              <a:rPr lang="es-ES_tradnl" sz="1050" b="1" spc="-10" dirty="0">
                <a:solidFill>
                  <a:srgbClr val="414042"/>
                </a:solidFill>
                <a:latin typeface="Mint Grotesk V0.8 Bold"/>
                <a:cs typeface="Mint Grotesk V0.8 Bold"/>
              </a:rPr>
              <a:t>Los módulos de formación también deben resaltar la importancia de escuchar </a:t>
            </a:r>
            <a:r>
              <a:rPr lang="es-ES_tradnl" sz="1050" spc="-10" dirty="0">
                <a:solidFill>
                  <a:srgbClr val="414042"/>
                </a:solidFill>
                <a:latin typeface="Mint Grotesk V0.8" pitchFamily="2" charset="77"/>
                <a:cs typeface="Mint Grotesk V0.8 Bold"/>
              </a:rPr>
              <a:t>y buscar indicios de malestar y el pensar en modos de mitigar el enfado, la frustración y la ansiedad.</a:t>
            </a:r>
          </a:p>
          <a:p>
            <a:pPr lvl="0">
              <a:lnSpc>
                <a:spcPts val="1600"/>
              </a:lnSpc>
              <a:buClr>
                <a:srgbClr val="FCCF9E"/>
              </a:buClr>
              <a:buSzPct val="156000"/>
              <a:buFont typeface="System Font Regular"/>
              <a:buChar char="●"/>
            </a:pPr>
            <a:endParaRPr lang="es-ES_tradnl" sz="1050" spc="-10" dirty="0">
              <a:solidFill>
                <a:srgbClr val="414042"/>
              </a:solidFill>
            </a:endParaRPr>
          </a:p>
          <a:p>
            <a:pPr lvl="0">
              <a:lnSpc>
                <a:spcPts val="1600"/>
              </a:lnSpc>
              <a:buClr>
                <a:srgbClr val="FCCF9E"/>
              </a:buClr>
              <a:buSzPct val="156000"/>
              <a:buFont typeface="System Font Regular"/>
              <a:buChar char="●"/>
            </a:pPr>
            <a:r>
              <a:rPr lang="es-ES_tradnl" sz="1050" b="1" spc="-10" dirty="0">
                <a:solidFill>
                  <a:srgbClr val="414042"/>
                </a:solidFill>
                <a:latin typeface="Mint Grotesk V0.8 Bold" pitchFamily="2" charset="77"/>
              </a:rPr>
              <a:t>Hacer hincapié en la solidaridad, la reciprocidad y el bien común. </a:t>
            </a:r>
            <a:r>
              <a:rPr lang="es-ES_tradnl" sz="1050" spc="-10" dirty="0">
                <a:solidFill>
                  <a:srgbClr val="414042"/>
                </a:solidFill>
              </a:rPr>
              <a:t>Recordar a la gente las ventajas que el rastreo de contactos reportan a su familia, vecinos, amigos y comunidades. </a:t>
            </a:r>
            <a:br>
              <a:rPr lang="es-ES_tradnl" sz="1100" spc="-10" dirty="0">
                <a:solidFill>
                  <a:srgbClr val="414042"/>
                </a:solidFill>
              </a:rPr>
            </a:br>
            <a:endParaRPr lang="es-ES_tradnl" sz="1100" spc="-10" dirty="0">
              <a:solidFill>
                <a:srgbClr val="414042"/>
              </a:solidFill>
            </a:endParaRPr>
          </a:p>
          <a:p>
            <a:pPr lvl="0">
              <a:lnSpc>
                <a:spcPts val="1600"/>
              </a:lnSpc>
              <a:buClr>
                <a:srgbClr val="FCCF9E"/>
              </a:buClr>
              <a:buSzPct val="156000"/>
              <a:buFont typeface="System Font Regular"/>
              <a:buChar char="●"/>
            </a:pPr>
            <a:r>
              <a:rPr lang="es-ES_tradnl" sz="1050" spc="-10" dirty="0">
                <a:solidFill>
                  <a:srgbClr val="414042"/>
                </a:solidFill>
              </a:rPr>
              <a:t>Preparar a los individuos, las familias y las comunidades ante la posibilidad de cuarentena o aislamiento.</a:t>
            </a:r>
          </a:p>
          <a:p>
            <a:pPr marL="0" indent="0">
              <a:lnSpc>
                <a:spcPts val="1700"/>
              </a:lnSpc>
              <a:buNone/>
            </a:pPr>
            <a:endParaRPr lang="en-US" sz="1100" dirty="0"/>
          </a:p>
        </p:txBody>
      </p:sp>
      <p:sp>
        <p:nvSpPr>
          <p:cNvPr id="6" name="Text Placeholder 5"/>
          <p:cNvSpPr>
            <a:spLocks noGrp="1"/>
          </p:cNvSpPr>
          <p:nvPr>
            <p:ph type="body" sz="quarter" idx="14"/>
          </p:nvPr>
        </p:nvSpPr>
        <p:spPr>
          <a:xfrm>
            <a:off x="4361688" y="493776"/>
            <a:ext cx="3621024" cy="5563661"/>
          </a:xfrm>
        </p:spPr>
        <p:txBody>
          <a:bodyPr/>
          <a:lstStyle/>
          <a:p>
            <a:pPr lvl="0">
              <a:lnSpc>
                <a:spcPts val="1600"/>
              </a:lnSpc>
              <a:buClr>
                <a:srgbClr val="FCCF9E"/>
              </a:buClr>
              <a:buSzPct val="156000"/>
              <a:buFont typeface="System Font Regular"/>
              <a:buChar char="●"/>
            </a:pPr>
            <a:r>
              <a:rPr lang="es-ES_tradnl" sz="1050" b="1" spc="-10" dirty="0">
                <a:solidFill>
                  <a:srgbClr val="414042"/>
                </a:solidFill>
                <a:latin typeface="Mint Grotesk V0.8 Bold" pitchFamily="2" charset="77"/>
              </a:rPr>
              <a:t>Cooperar con los líderes, movilizadores y representantes comunitarios </a:t>
            </a:r>
            <a:r>
              <a:rPr lang="es-ES_tradnl" sz="1050" spc="-10" dirty="0">
                <a:solidFill>
                  <a:srgbClr val="414042"/>
                </a:solidFill>
              </a:rPr>
              <a:t>para presentarse y darse a conocer y facilitar la conversación con los contactos y sus familias.</a:t>
            </a:r>
          </a:p>
          <a:p>
            <a:pPr lvl="0">
              <a:lnSpc>
                <a:spcPts val="1600"/>
              </a:lnSpc>
              <a:buClr>
                <a:srgbClr val="FCCF9E"/>
              </a:buClr>
              <a:buSzPct val="156000"/>
              <a:buFont typeface="System Font Regular"/>
              <a:buChar char="●"/>
            </a:pPr>
            <a:endParaRPr lang="es-ES_tradnl" sz="1050" kern="0" spc="-10" dirty="0">
              <a:solidFill>
                <a:srgbClr val="414042"/>
              </a:solidFill>
            </a:endParaRPr>
          </a:p>
          <a:p>
            <a:pPr lvl="0">
              <a:lnSpc>
                <a:spcPts val="1600"/>
              </a:lnSpc>
              <a:buClr>
                <a:srgbClr val="FCCF9E"/>
              </a:buClr>
              <a:buSzPct val="156000"/>
              <a:buFont typeface="System Font Regular"/>
              <a:buChar char="●"/>
            </a:pPr>
            <a:r>
              <a:rPr lang="es-ES_tradnl" sz="1050" b="1" spc="-10" dirty="0">
                <a:solidFill>
                  <a:srgbClr val="414042"/>
                </a:solidFill>
                <a:latin typeface="Mint Grotesk V0.8 Bold" pitchFamily="2" charset="77"/>
              </a:rPr>
              <a:t>Los colaboradores en la aplicación deben proporcionar a los rastreadores los materiales adecuados de información, educación y comunicación (IEC), </a:t>
            </a:r>
            <a:r>
              <a:rPr lang="es-ES_tradnl" sz="1050" spc="-10" dirty="0">
                <a:solidFill>
                  <a:srgbClr val="414042"/>
                </a:solidFill>
              </a:rPr>
              <a:t>tales como información sobre la COVID-19 y los recursos comunitarios disponibles para prestar apoyo domiciliario durante la cuarentena.</a:t>
            </a:r>
          </a:p>
          <a:p>
            <a:pPr lvl="0">
              <a:lnSpc>
                <a:spcPts val="1600"/>
              </a:lnSpc>
              <a:buClr>
                <a:srgbClr val="FCCF9E"/>
              </a:buClr>
              <a:buSzPct val="156000"/>
              <a:buFont typeface="System Font Regular"/>
              <a:buChar char="●"/>
            </a:pPr>
            <a:endParaRPr lang="es-ES_tradnl" sz="1050" kern="0" spc="-10" dirty="0">
              <a:solidFill>
                <a:srgbClr val="414042"/>
              </a:solidFill>
            </a:endParaRPr>
          </a:p>
          <a:p>
            <a:pPr lvl="0">
              <a:lnSpc>
                <a:spcPts val="1600"/>
              </a:lnSpc>
              <a:buClr>
                <a:srgbClr val="FCCF9E"/>
              </a:buClr>
              <a:buSzPct val="156000"/>
              <a:buFont typeface="System Font Regular"/>
              <a:buChar char="●"/>
            </a:pPr>
            <a:r>
              <a:rPr lang="es-ES_tradnl" sz="1050" spc="-10" dirty="0">
                <a:solidFill>
                  <a:srgbClr val="414042"/>
                </a:solidFill>
              </a:rPr>
              <a:t>Durante el rastreo de contactos los </a:t>
            </a:r>
            <a:r>
              <a:rPr lang="es-ES_tradnl" sz="1050" b="1" spc="-10" dirty="0">
                <a:solidFill>
                  <a:srgbClr val="414042"/>
                </a:solidFill>
                <a:latin typeface="Mint Grotesk V0.8 Bold" pitchFamily="2" charset="77"/>
              </a:rPr>
              <a:t>miembros de la comunidad podrían hacer consultas referentes a otras preocupaciones, </a:t>
            </a:r>
            <a:r>
              <a:rPr lang="es-ES_tradnl" sz="1050" spc="-10" dirty="0">
                <a:solidFill>
                  <a:srgbClr val="414042"/>
                </a:solidFill>
                <a:latin typeface="Mint Grotesk V0.8" pitchFamily="2" charset="77"/>
              </a:rPr>
              <a:t>como el modo de recibir atención médica por otros problemas importantes de salud o cómo acceder a los lotes de ayuda </a:t>
            </a:r>
            <a:r>
              <a:rPr lang="es-ES_tradnl" sz="1050" spc="-10" dirty="0">
                <a:solidFill>
                  <a:srgbClr val="414042"/>
                </a:solidFill>
              </a:rPr>
              <a:t>suministrados por el gobierno si permanecen en aislamiento o cuarentena.</a:t>
            </a:r>
          </a:p>
          <a:p>
            <a:pPr marL="0" lvl="0" indent="0">
              <a:lnSpc>
                <a:spcPts val="1600"/>
              </a:lnSpc>
              <a:buClr>
                <a:srgbClr val="FCCF9E"/>
              </a:buClr>
              <a:buSzPct val="156000"/>
              <a:buNone/>
            </a:pPr>
            <a:endParaRPr lang="es-ES_tradnl" sz="1050" kern="0" spc="-10" dirty="0">
              <a:solidFill>
                <a:srgbClr val="414042"/>
              </a:solidFill>
            </a:endParaRPr>
          </a:p>
          <a:p>
            <a:pPr lvl="0">
              <a:lnSpc>
                <a:spcPts val="1600"/>
              </a:lnSpc>
              <a:buClr>
                <a:srgbClr val="FCCF9E"/>
              </a:buClr>
              <a:buSzPct val="156000"/>
              <a:buFont typeface="System Font Regular"/>
              <a:buChar char="●"/>
            </a:pPr>
            <a:r>
              <a:rPr lang="es-ES_tradnl" sz="1050" spc="-10" dirty="0">
                <a:solidFill>
                  <a:srgbClr val="414042"/>
                </a:solidFill>
              </a:rPr>
              <a:t>Las organizaciones que prestan apoyo al rastreo de los contactos en persona </a:t>
            </a:r>
            <a:r>
              <a:rPr lang="es-ES_tradnl" sz="1050" b="1" spc="-10" dirty="0">
                <a:solidFill>
                  <a:srgbClr val="414042"/>
                </a:solidFill>
                <a:latin typeface="Mint Grotesk V0.8 Bold" pitchFamily="2" charset="77"/>
              </a:rPr>
              <a:t>deben proceder con discreción cuando se presenten en la comunidad, </a:t>
            </a:r>
            <a:r>
              <a:rPr lang="es-ES_tradnl" sz="1050" spc="-10" dirty="0">
                <a:solidFill>
                  <a:srgbClr val="414042"/>
                </a:solidFill>
              </a:rPr>
              <a:t>procurando que los líderes o los facilitadores comunitarios hayan sido consultados antes.</a:t>
            </a:r>
            <a:endParaRPr lang="es-ES_tradnl" sz="1100" spc="-20" dirty="0">
              <a:solidFill>
                <a:prstClr val="black"/>
              </a:solidFill>
            </a:endParaRPr>
          </a:p>
          <a:p>
            <a:pPr>
              <a:lnSpc>
                <a:spcPts val="1700"/>
              </a:lnSpc>
            </a:pPr>
            <a:endParaRPr lang="en-US" sz="1100" spc="-20" dirty="0"/>
          </a:p>
        </p:txBody>
      </p:sp>
    </p:spTree>
    <p:extLst>
      <p:ext uri="{BB962C8B-B14F-4D97-AF65-F5344CB8AC3E}">
        <p14:creationId xmlns:p14="http://schemas.microsoft.com/office/powerpoint/2010/main" val="288211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_tradnl" dirty="0"/>
              <a:t>Mientras dure </a:t>
            </a:r>
            <a:br>
              <a:rPr lang="es-ES_tradnl" dirty="0"/>
            </a:br>
            <a:r>
              <a:rPr lang="es-ES_tradnl" dirty="0"/>
              <a:t>el rastreo </a:t>
            </a:r>
            <a:br>
              <a:rPr lang="es-ES_tradnl" dirty="0"/>
            </a:br>
            <a:r>
              <a:rPr lang="es-ES_tradnl" dirty="0"/>
              <a:t>de los contactos</a:t>
            </a:r>
            <a:endParaRPr lang="en-US" spc="-30" dirty="0"/>
          </a:p>
        </p:txBody>
      </p:sp>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13</a:t>
            </a:fld>
            <a:endParaRPr lang="en-US" dirty="0"/>
          </a:p>
        </p:txBody>
      </p:sp>
      <p:sp>
        <p:nvSpPr>
          <p:cNvPr id="5" name="Text Placeholder 4"/>
          <p:cNvSpPr>
            <a:spLocks noGrp="1"/>
          </p:cNvSpPr>
          <p:nvPr>
            <p:ph type="body" sz="quarter" idx="13"/>
          </p:nvPr>
        </p:nvSpPr>
        <p:spPr/>
        <p:txBody>
          <a:bodyPr/>
          <a:lstStyle/>
          <a:p>
            <a:pPr>
              <a:lnSpc>
                <a:spcPts val="1700"/>
              </a:lnSpc>
              <a:buClr>
                <a:srgbClr val="FCCF9E"/>
              </a:buClr>
              <a:buSzPct val="156000"/>
              <a:buFont typeface="System Font Regular"/>
              <a:buChar char="●"/>
            </a:pPr>
            <a:r>
              <a:rPr lang="es-ES_tradnl" sz="1100" dirty="0">
                <a:solidFill>
                  <a:srgbClr val="414042"/>
                </a:solidFill>
              </a:rPr>
              <a:t>Repartir fichas de recordatorio, infografías u otra </a:t>
            </a:r>
            <a:r>
              <a:rPr lang="es-ES_tradnl" sz="1100" b="1" dirty="0">
                <a:solidFill>
                  <a:srgbClr val="414042"/>
                </a:solidFill>
                <a:latin typeface="Mint Grotesk V0.8 Bold" pitchFamily="2" charset="77"/>
              </a:rPr>
              <a:t>información en las lenguas pertinentes y teniendo en cuenta los niveles de alfabetización locales.</a:t>
            </a:r>
          </a:p>
          <a:p>
            <a:pPr>
              <a:lnSpc>
                <a:spcPts val="1700"/>
              </a:lnSpc>
              <a:buClr>
                <a:srgbClr val="FCCF9E"/>
              </a:buClr>
              <a:buSzPct val="156000"/>
              <a:buFont typeface="System Font Regular"/>
              <a:buChar char="●"/>
            </a:pPr>
            <a:endParaRPr lang="es-ES_tradnl" sz="1100" kern="0" spc="-10" dirty="0">
              <a:solidFill>
                <a:srgbClr val="414042"/>
              </a:solidFill>
            </a:endParaRPr>
          </a:p>
          <a:p>
            <a:pPr>
              <a:lnSpc>
                <a:spcPts val="1700"/>
              </a:lnSpc>
              <a:buClr>
                <a:srgbClr val="FCCF9E"/>
              </a:buClr>
              <a:buSzPct val="156000"/>
              <a:buFont typeface="System Font Regular"/>
              <a:buChar char="●"/>
            </a:pPr>
            <a:r>
              <a:rPr lang="es-ES_tradnl" sz="1100" dirty="0">
                <a:solidFill>
                  <a:srgbClr val="414042"/>
                </a:solidFill>
              </a:rPr>
              <a:t>Si los comentarios de los líderes y los miembros de la comunidad indican problemas con las actividades y estrategias de rastreo de contactos </a:t>
            </a:r>
            <a:r>
              <a:rPr lang="es-ES_tradnl" sz="1100" b="1" dirty="0">
                <a:solidFill>
                  <a:srgbClr val="414042"/>
                </a:solidFill>
                <a:latin typeface="Mint Grotesk V0.8 Bold" pitchFamily="2" charset="77"/>
              </a:rPr>
              <a:t>es preciso modificar su curso y adaptar los mensajes y los enfoques.</a:t>
            </a:r>
          </a:p>
          <a:p>
            <a:pPr>
              <a:lnSpc>
                <a:spcPts val="1700"/>
              </a:lnSpc>
              <a:buClr>
                <a:srgbClr val="FCCF9E"/>
              </a:buClr>
              <a:buSzPct val="156000"/>
              <a:buFont typeface="System Font Regular"/>
              <a:buChar char="●"/>
            </a:pPr>
            <a:endParaRPr lang="es-ES_tradnl" sz="1100" b="1" kern="0" spc="-10" dirty="0">
              <a:solidFill>
                <a:srgbClr val="414042"/>
              </a:solidFill>
              <a:latin typeface="Mint Grotesk V0.8 Bold" pitchFamily="2" charset="77"/>
            </a:endParaRPr>
          </a:p>
          <a:p>
            <a:pPr>
              <a:lnSpc>
                <a:spcPts val="1700"/>
              </a:lnSpc>
              <a:buClr>
                <a:srgbClr val="FCCF9E"/>
              </a:buClr>
              <a:buSzPct val="156000"/>
              <a:buFont typeface="System Font Regular"/>
              <a:buChar char="●"/>
            </a:pPr>
            <a:r>
              <a:rPr lang="es-ES_tradnl" sz="1100" dirty="0">
                <a:solidFill>
                  <a:srgbClr val="414042"/>
                </a:solidFill>
              </a:rPr>
              <a:t>Procurar que los rastreadores puedan compartir sus experiencias en el seno de las comunidades con el fin de </a:t>
            </a:r>
            <a:r>
              <a:rPr lang="es-ES_tradnl" sz="1100" b="1" dirty="0">
                <a:solidFill>
                  <a:srgbClr val="414042"/>
                </a:solidFill>
                <a:latin typeface="Mint Grotesk V0.8 Bold" pitchFamily="2" charset="77"/>
              </a:rPr>
              <a:t>facilitar las modificaciones de los programas.</a:t>
            </a:r>
          </a:p>
        </p:txBody>
      </p:sp>
      <p:sp>
        <p:nvSpPr>
          <p:cNvPr id="6" name="Text Placeholder 5"/>
          <p:cNvSpPr>
            <a:spLocks noGrp="1"/>
          </p:cNvSpPr>
          <p:nvPr>
            <p:ph type="body" sz="quarter" idx="14"/>
          </p:nvPr>
        </p:nvSpPr>
        <p:spPr/>
        <p:txBody>
          <a:bodyPr/>
          <a:lstStyle/>
          <a:p>
            <a:pPr lvl="0">
              <a:lnSpc>
                <a:spcPts val="1700"/>
              </a:lnSpc>
              <a:buClr>
                <a:srgbClr val="FCCF9E"/>
              </a:buClr>
              <a:buSzPct val="156000"/>
              <a:buFont typeface="System Font Regular"/>
              <a:buChar char="●"/>
            </a:pPr>
            <a:r>
              <a:rPr lang="es-ES_tradnl" sz="1100" b="1" dirty="0">
                <a:solidFill>
                  <a:srgbClr val="414042"/>
                </a:solidFill>
                <a:latin typeface="Mint Grotesk V0.8 Bold" pitchFamily="2" charset="77"/>
              </a:rPr>
              <a:t>Colaborar con los servicios de respuesta en el apoyo a los casos y los contactos durante el aislamiento y la cuarentena </a:t>
            </a:r>
            <a:r>
              <a:rPr lang="es-ES_tradnl" sz="1100" dirty="0">
                <a:solidFill>
                  <a:srgbClr val="414042"/>
                </a:solidFill>
                <a:latin typeface="Mint Grotesk V0.8" pitchFamily="2" charset="77"/>
              </a:rPr>
              <a:t>para garantizar que dispongan de la información y los recursos necesarios para permanecer seguros, cumplir las recomendaciones de salud pública y cubrir sus necesidades.</a:t>
            </a:r>
          </a:p>
          <a:p>
            <a:pPr lvl="0">
              <a:lnSpc>
                <a:spcPts val="1700"/>
              </a:lnSpc>
              <a:buClr>
                <a:srgbClr val="FCCF9E"/>
              </a:buClr>
              <a:buSzPct val="156000"/>
              <a:buFont typeface="System Font Regular"/>
              <a:buChar char="●"/>
            </a:pPr>
            <a:endParaRPr lang="es-ES_tradnl" sz="1100" b="1" kern="0" spc="-10" dirty="0">
              <a:solidFill>
                <a:srgbClr val="414042"/>
              </a:solidFill>
              <a:latin typeface="Mint Grotesk V0.8 Bold" pitchFamily="2" charset="77"/>
            </a:endParaRPr>
          </a:p>
          <a:p>
            <a:pPr lvl="0">
              <a:lnSpc>
                <a:spcPts val="1700"/>
              </a:lnSpc>
              <a:buClr>
                <a:srgbClr val="FCCF9E"/>
              </a:buClr>
              <a:buSzPct val="156000"/>
              <a:buFont typeface="System Font Regular"/>
              <a:buChar char="●"/>
            </a:pPr>
            <a:r>
              <a:rPr lang="es-ES_tradnl" sz="1100" b="1" dirty="0">
                <a:solidFill>
                  <a:srgbClr val="414042"/>
                </a:solidFill>
                <a:latin typeface="Mint Grotesk V0.8 Bold" pitchFamily="2" charset="77"/>
              </a:rPr>
              <a:t>Escuchar a los miembros de la comunidad, </a:t>
            </a:r>
            <a:r>
              <a:rPr lang="es-ES_tradnl" sz="1100" dirty="0">
                <a:solidFill>
                  <a:srgbClr val="414042"/>
                </a:solidFill>
                <a:latin typeface="Mint Grotesk V0.8" pitchFamily="2" charset="77"/>
              </a:rPr>
              <a:t>responder a sus preguntas y ayudarles a mantener la calma. Mostrar interés y simpatía.</a:t>
            </a:r>
          </a:p>
          <a:p>
            <a:pPr lvl="0">
              <a:lnSpc>
                <a:spcPts val="1700"/>
              </a:lnSpc>
              <a:buClr>
                <a:srgbClr val="FCCF9E"/>
              </a:buClr>
              <a:buSzPct val="156000"/>
              <a:buFont typeface="System Font Regular"/>
              <a:buChar char="●"/>
            </a:pPr>
            <a:endParaRPr lang="es-ES_tradnl" sz="1100" kern="0" spc="-10" dirty="0">
              <a:solidFill>
                <a:srgbClr val="414042"/>
              </a:solidFill>
            </a:endParaRPr>
          </a:p>
          <a:p>
            <a:pPr lvl="0">
              <a:lnSpc>
                <a:spcPts val="1700"/>
              </a:lnSpc>
              <a:buClr>
                <a:srgbClr val="FCCF9E"/>
              </a:buClr>
              <a:buSzPct val="156000"/>
              <a:buFont typeface="System Font Regular"/>
              <a:buChar char="●"/>
            </a:pPr>
            <a:r>
              <a:rPr lang="es-ES_tradnl" sz="1100" dirty="0">
                <a:solidFill>
                  <a:srgbClr val="414042"/>
                </a:solidFill>
              </a:rPr>
              <a:t>Tener en cuenta que </a:t>
            </a:r>
            <a:r>
              <a:rPr lang="es-ES_tradnl" sz="1100" b="1" dirty="0">
                <a:solidFill>
                  <a:srgbClr val="414042"/>
                </a:solidFill>
                <a:latin typeface="Mint Grotesk V0.8 Bold" pitchFamily="2" charset="77"/>
              </a:rPr>
              <a:t>ciertas comunidades pueden estar sufriendo más las consecuencias de la COVID-19 que otras </a:t>
            </a:r>
            <a:r>
              <a:rPr lang="es-ES_tradnl" sz="1100" dirty="0">
                <a:solidFill>
                  <a:srgbClr val="414042"/>
                </a:solidFill>
              </a:rPr>
              <a:t>y pueden precisar más apoyo.</a:t>
            </a:r>
          </a:p>
          <a:p>
            <a:pPr lvl="0">
              <a:lnSpc>
                <a:spcPts val="1700"/>
              </a:lnSpc>
              <a:buClr>
                <a:srgbClr val="FCCF9E"/>
              </a:buClr>
              <a:buSzPct val="156000"/>
              <a:buFont typeface="System Font Regular"/>
              <a:buChar char="●"/>
            </a:pPr>
            <a:endParaRPr lang="es-ES_tradnl" sz="1100" kern="0" spc="-10" dirty="0">
              <a:solidFill>
                <a:srgbClr val="414042"/>
              </a:solidFill>
            </a:endParaRPr>
          </a:p>
          <a:p>
            <a:pPr lvl="0">
              <a:lnSpc>
                <a:spcPts val="1700"/>
              </a:lnSpc>
              <a:buClr>
                <a:srgbClr val="FCCF9E"/>
              </a:buClr>
              <a:buSzPct val="156000"/>
              <a:buFont typeface="System Font Regular"/>
              <a:buChar char="●"/>
            </a:pPr>
            <a:r>
              <a:rPr lang="es-ES_tradnl" sz="1100" b="1" dirty="0">
                <a:solidFill>
                  <a:srgbClr val="414042"/>
                </a:solidFill>
                <a:latin typeface="Mint Grotesk V0.8 Bold" pitchFamily="2" charset="77"/>
              </a:rPr>
              <a:t>Difundir de manera periódica actualizaciones sobre la situación </a:t>
            </a:r>
            <a:br>
              <a:rPr lang="es-ES_tradnl" sz="1100" b="1" dirty="0">
                <a:solidFill>
                  <a:srgbClr val="414042"/>
                </a:solidFill>
                <a:latin typeface="Mint Grotesk V0.8 Bold" pitchFamily="2" charset="77"/>
              </a:rPr>
            </a:br>
            <a:r>
              <a:rPr lang="es-ES_tradnl" sz="1100" b="1" dirty="0">
                <a:solidFill>
                  <a:srgbClr val="414042"/>
                </a:solidFill>
                <a:latin typeface="Mint Grotesk V0.8 Bold" pitchFamily="2" charset="77"/>
              </a:rPr>
              <a:t>de la COVID-19 </a:t>
            </a:r>
            <a:r>
              <a:rPr lang="es-ES_tradnl" sz="1100" dirty="0">
                <a:solidFill>
                  <a:srgbClr val="414042"/>
                </a:solidFill>
                <a:latin typeface="Mint Grotesk V0.8" pitchFamily="2" charset="77"/>
              </a:rPr>
              <a:t>en la zona y los consejos de salud y seguridad.  </a:t>
            </a:r>
          </a:p>
          <a:p>
            <a:pPr marL="0" indent="0">
              <a:lnSpc>
                <a:spcPts val="1700"/>
              </a:lnSpc>
              <a:buNone/>
            </a:pPr>
            <a:endParaRPr lang="en-US" sz="1100" dirty="0"/>
          </a:p>
          <a:p>
            <a:pPr>
              <a:lnSpc>
                <a:spcPts val="1700"/>
              </a:lnSpc>
            </a:pPr>
            <a:endParaRPr lang="en-US" sz="1100" dirty="0"/>
          </a:p>
        </p:txBody>
      </p:sp>
    </p:spTree>
    <p:extLst>
      <p:ext uri="{BB962C8B-B14F-4D97-AF65-F5344CB8AC3E}">
        <p14:creationId xmlns:p14="http://schemas.microsoft.com/office/powerpoint/2010/main" val="2594065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12844238"/>
              </p:ext>
            </p:extLst>
          </p:nvPr>
        </p:nvGraphicFramePr>
        <p:xfrm>
          <a:off x="8077201" y="546105"/>
          <a:ext cx="3474720" cy="6267706"/>
        </p:xfrm>
        <a:graphic>
          <a:graphicData uri="http://schemas.openxmlformats.org/drawingml/2006/table">
            <a:tbl>
              <a:tblPr firstRow="1" bandRow="1">
                <a:tableStyleId>{2D5ABB26-0587-4C30-8999-92F81FD0307C}</a:tableStyleId>
              </a:tblPr>
              <a:tblGrid>
                <a:gridCol w="520699">
                  <a:extLst>
                    <a:ext uri="{9D8B030D-6E8A-4147-A177-3AD203B41FA5}">
                      <a16:colId xmlns:a16="http://schemas.microsoft.com/office/drawing/2014/main" val="20000"/>
                    </a:ext>
                  </a:extLst>
                </a:gridCol>
                <a:gridCol w="2954021">
                  <a:extLst>
                    <a:ext uri="{9D8B030D-6E8A-4147-A177-3AD203B41FA5}">
                      <a16:colId xmlns:a16="http://schemas.microsoft.com/office/drawing/2014/main" val="20001"/>
                    </a:ext>
                  </a:extLst>
                </a:gridCol>
              </a:tblGrid>
              <a:tr h="914560">
                <a:tc>
                  <a:txBody>
                    <a:bodyPr/>
                    <a:lstStyle/>
                    <a:p>
                      <a:pPr>
                        <a:lnSpc>
                          <a:spcPts val="2400"/>
                        </a:lnSpc>
                      </a:pPr>
                      <a:r>
                        <a:rPr lang="en-US" sz="1800" dirty="0">
                          <a:solidFill>
                            <a:srgbClr val="414042"/>
                          </a:solidFill>
                          <a:latin typeface="Mint Grotesk V0.8 Extra Bold"/>
                          <a:cs typeface="Mint Grotesk V0.8 Extra Bold"/>
                        </a:rPr>
                        <a:t>1</a:t>
                      </a:r>
                    </a:p>
                  </a:txBody>
                  <a:tcPr marL="0" marR="0" marT="91440" marB="0">
                    <a:lnL>
                      <a:noFill/>
                    </a:lnL>
                    <a:lnR>
                      <a:noFill/>
                    </a:lnR>
                    <a:lnT w="12700" cap="flat" cmpd="sng" algn="ctr">
                      <a:solidFill>
                        <a:srgbClr val="39B775"/>
                      </a:solidFill>
                      <a:prstDash val="solid"/>
                      <a:round/>
                      <a:headEnd type="none" w="med" len="med"/>
                      <a:tailEnd type="none" w="med" len="med"/>
                    </a:lnT>
                    <a:lnB w="12700" cap="flat" cmpd="sng" algn="ctr">
                      <a:solidFill>
                        <a:srgbClr val="39B77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r>
                        <a:rPr lang="es-ES_tradnl" sz="1200" noProof="0" dirty="0">
                          <a:solidFill>
                            <a:srgbClr val="414042"/>
                          </a:solidFill>
                          <a:latin typeface="Mint Grotesk V0.8 Regular"/>
                          <a:cs typeface="Mint Grotesk V0.8 Regular"/>
                        </a:rPr>
                        <a:t>Proporción de contactos identificados que aceptan someterse al rastreo y cumplir la cuarentena.</a:t>
                      </a:r>
                    </a:p>
                  </a:txBody>
                  <a:tcPr marL="0" marR="0" marT="91440" marB="0">
                    <a:lnL>
                      <a:noFill/>
                    </a:lnL>
                    <a:lnR>
                      <a:noFill/>
                    </a:lnR>
                    <a:lnT w="12700" cap="flat" cmpd="sng" algn="ctr">
                      <a:solidFill>
                        <a:srgbClr val="39B775"/>
                      </a:solidFill>
                      <a:prstDash val="solid"/>
                      <a:round/>
                      <a:headEnd type="none" w="med" len="med"/>
                      <a:tailEnd type="none" w="med" len="med"/>
                    </a:lnT>
                    <a:lnB w="12700" cap="flat" cmpd="sng" algn="ctr">
                      <a:solidFill>
                        <a:srgbClr val="39B77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94527">
                <a:tc>
                  <a:txBody>
                    <a:bodyPr/>
                    <a:lstStyle/>
                    <a:p>
                      <a:pPr marL="0" marR="0" indent="0" algn="l" defTabSz="457200" rtl="0" eaLnBrk="1" fontAlgn="auto" latinLnBrk="0" hangingPunct="1">
                        <a:lnSpc>
                          <a:spcPts val="2400"/>
                        </a:lnSpc>
                        <a:spcBef>
                          <a:spcPts val="0"/>
                        </a:spcBef>
                        <a:spcAft>
                          <a:spcPts val="0"/>
                        </a:spcAft>
                        <a:buClrTx/>
                        <a:buSzTx/>
                        <a:buFontTx/>
                        <a:buNone/>
                        <a:tabLst/>
                        <a:defRPr/>
                      </a:pPr>
                      <a:r>
                        <a:rPr lang="en-US" sz="1800" dirty="0">
                          <a:solidFill>
                            <a:srgbClr val="414042"/>
                          </a:solidFill>
                          <a:latin typeface="Mint Grotesk V0.8 Extra Bold"/>
                          <a:cs typeface="Mint Grotesk V0.8 Extra Bold"/>
                        </a:rPr>
                        <a:t>2</a:t>
                      </a:r>
                    </a:p>
                  </a:txBody>
                  <a:tcPr marL="0" marR="0" marT="91440" marB="0">
                    <a:lnL>
                      <a:noFill/>
                    </a:lnL>
                    <a:lnR>
                      <a:noFill/>
                    </a:lnR>
                    <a:lnT w="12700" cap="flat" cmpd="sng" algn="ctr">
                      <a:solidFill>
                        <a:srgbClr val="39B77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ts val="1800"/>
                        </a:lnSpc>
                        <a:spcBef>
                          <a:spcPts val="0"/>
                        </a:spcBef>
                        <a:spcAft>
                          <a:spcPts val="0"/>
                        </a:spcAft>
                        <a:buClrTx/>
                        <a:buSzTx/>
                        <a:buFontTx/>
                        <a:buNone/>
                        <a:tabLst/>
                        <a:defRPr/>
                      </a:pPr>
                      <a:r>
                        <a:rPr lang="es-ES_tradnl" sz="1200" noProof="0" dirty="0">
                          <a:solidFill>
                            <a:srgbClr val="414042"/>
                          </a:solidFill>
                          <a:latin typeface="Mint Grotesk V0.8 Regular"/>
                          <a:cs typeface="Mint Grotesk V0.8 Regular"/>
                        </a:rPr>
                        <a:t>Porcentaje de contactos identificados que completan el rastreo y la cuarentena o que devienen en casos.</a:t>
                      </a:r>
                      <a:endParaRPr lang="es-ES_tradnl" sz="1200" baseline="0" noProof="0" dirty="0">
                        <a:solidFill>
                          <a:srgbClr val="414042"/>
                        </a:solidFill>
                        <a:latin typeface="Mint Grotesk V0.8 Regular"/>
                        <a:cs typeface="Mint Grotesk V0.8 Regular"/>
                      </a:endParaRPr>
                    </a:p>
                  </a:txBody>
                  <a:tcPr marL="0" marR="0" marT="91440" marB="0">
                    <a:lnL>
                      <a:noFill/>
                    </a:lnL>
                    <a:lnR>
                      <a:noFill/>
                    </a:lnR>
                    <a:lnT w="12700" cap="flat" cmpd="sng" algn="ctr">
                      <a:solidFill>
                        <a:srgbClr val="39B77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gridSpan="2">
                  <a:txBody>
                    <a:bodyPr/>
                    <a:lstStyle/>
                    <a:p>
                      <a:pPr marL="0" marR="0" indent="0" algn="l" defTabSz="457200" rtl="0" eaLnBrk="1" fontAlgn="auto" latinLnBrk="0" hangingPunct="1">
                        <a:lnSpc>
                          <a:spcPts val="2000"/>
                        </a:lnSpc>
                        <a:spcBef>
                          <a:spcPts val="0"/>
                        </a:spcBef>
                        <a:spcAft>
                          <a:spcPts val="0"/>
                        </a:spcAft>
                        <a:buClrTx/>
                        <a:buSzTx/>
                        <a:buFontTx/>
                        <a:buNone/>
                        <a:tabLst/>
                        <a:defRPr/>
                      </a:pPr>
                      <a:endParaRPr lang="en-US" sz="1200" dirty="0">
                        <a:solidFill>
                          <a:srgbClr val="414042"/>
                        </a:solidFill>
                        <a:latin typeface="Mint Grotesk V0.8 Regular"/>
                        <a:cs typeface="Mint Grotesk V0.8 Regular"/>
                      </a:endParaRPr>
                    </a:p>
                    <a:p>
                      <a:pPr marL="0" marR="0" indent="0" algn="l" defTabSz="457200" rtl="0" eaLnBrk="1" fontAlgn="auto" latinLnBrk="0" hangingPunct="1">
                        <a:lnSpc>
                          <a:spcPts val="1800"/>
                        </a:lnSpc>
                        <a:spcBef>
                          <a:spcPts val="0"/>
                        </a:spcBef>
                        <a:spcAft>
                          <a:spcPts val="0"/>
                        </a:spcAft>
                        <a:buClrTx/>
                        <a:buSzTx/>
                        <a:buFontTx/>
                        <a:buNone/>
                        <a:tabLst/>
                        <a:defRPr/>
                      </a:pPr>
                      <a:endParaRPr lang="en-US" sz="1200" dirty="0">
                        <a:solidFill>
                          <a:srgbClr val="414042"/>
                        </a:solidFill>
                        <a:latin typeface="Mint Grotesk V0.8 Regular"/>
                        <a:cs typeface="Mint Grotesk V0.8 Regular"/>
                      </a:endParaRPr>
                    </a:p>
                    <a:p>
                      <a:pPr marL="0" marR="0" indent="0" algn="l" defTabSz="457200" rtl="0" eaLnBrk="1" fontAlgn="auto" latinLnBrk="0" hangingPunct="1">
                        <a:lnSpc>
                          <a:spcPts val="1800"/>
                        </a:lnSpc>
                        <a:spcBef>
                          <a:spcPts val="0"/>
                        </a:spcBef>
                        <a:spcAft>
                          <a:spcPts val="0"/>
                        </a:spcAft>
                        <a:buClrTx/>
                        <a:buSzTx/>
                        <a:buFontTx/>
                        <a:buNone/>
                        <a:tabLst/>
                        <a:defRPr/>
                      </a:pPr>
                      <a:r>
                        <a:rPr lang="es-ES_tradnl" sz="1200" spc="-20" baseline="0" noProof="0" dirty="0">
                          <a:solidFill>
                            <a:srgbClr val="414042"/>
                          </a:solidFill>
                          <a:latin typeface="Mint Grotesk V0.8 Regular"/>
                          <a:cs typeface="Mint Grotesk V0.8 Regular"/>
                        </a:rPr>
                        <a:t>La incorporación de otros indicadores permite captar mejor los matices del proceso de participación comunitaria en el rastreo de contactos. </a:t>
                      </a:r>
                    </a:p>
                    <a:p>
                      <a:pPr marL="0" marR="0" indent="0" algn="l" defTabSz="457200" rtl="0" eaLnBrk="1" fontAlgn="auto" latinLnBrk="0" hangingPunct="1">
                        <a:lnSpc>
                          <a:spcPts val="1800"/>
                        </a:lnSpc>
                        <a:spcBef>
                          <a:spcPts val="0"/>
                        </a:spcBef>
                        <a:spcAft>
                          <a:spcPts val="0"/>
                        </a:spcAft>
                        <a:buClrTx/>
                        <a:buSzTx/>
                        <a:buFontTx/>
                        <a:buNone/>
                        <a:tabLst/>
                        <a:defRPr/>
                      </a:pPr>
                      <a:endParaRPr lang="es-ES_tradnl" sz="1200" spc="-20" baseline="0" noProof="0" dirty="0">
                        <a:solidFill>
                          <a:srgbClr val="414042"/>
                        </a:solidFill>
                        <a:latin typeface="Mint Grotesk V0.8 Regular"/>
                        <a:cs typeface="Mint Grotesk V0.8 Regular"/>
                      </a:endParaRPr>
                    </a:p>
                    <a:p>
                      <a:pPr marL="0" marR="0" indent="0" algn="l" defTabSz="457200" rtl="0" eaLnBrk="1" fontAlgn="auto" latinLnBrk="0" hangingPunct="1">
                        <a:lnSpc>
                          <a:spcPts val="1800"/>
                        </a:lnSpc>
                        <a:spcBef>
                          <a:spcPts val="0"/>
                        </a:spcBef>
                        <a:spcAft>
                          <a:spcPts val="0"/>
                        </a:spcAft>
                        <a:buClrTx/>
                        <a:buSzTx/>
                        <a:buFontTx/>
                        <a:buNone/>
                        <a:tabLst/>
                        <a:defRPr/>
                      </a:pPr>
                      <a:r>
                        <a:rPr lang="es-ES_tradnl" sz="1200" spc="-20" baseline="0" noProof="0" dirty="0">
                          <a:solidFill>
                            <a:srgbClr val="414042"/>
                          </a:solidFill>
                          <a:latin typeface="Mint Grotesk V0.8 Regular"/>
                          <a:cs typeface="Mint Grotesk V0.8 Regular"/>
                        </a:rPr>
                        <a:t>Los indicadores de la tabla siguiente miden el impacto de cada uno de los 11 principios clave. Han sido diseñados para proporcionar una estructura básica con que medir la eficacia de las campañas de participación comunitaria en el rastreo de contactos. </a:t>
                      </a:r>
                    </a:p>
                  </a:txBody>
                  <a:tcPr marL="0" marR="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2"/>
                  </a:ext>
                </a:extLst>
              </a:tr>
              <a:tr h="1342740">
                <a:tc gridSpan="2">
                  <a:txBody>
                    <a:bodyPr/>
                    <a:lstStyle/>
                    <a:p>
                      <a:pPr marL="0" indent="0">
                        <a:lnSpc>
                          <a:spcPts val="1800"/>
                        </a:lnSpc>
                        <a:buNone/>
                      </a:pPr>
                      <a:endParaRPr lang="en-US" sz="1200" dirty="0">
                        <a:latin typeface="Mint Grotesk V0.8 Regular"/>
                        <a:cs typeface="Mint Grotesk V0.8 Regular"/>
                      </a:endParaRPr>
                    </a:p>
                    <a:p>
                      <a:pPr>
                        <a:lnSpc>
                          <a:spcPts val="1800"/>
                        </a:lnSpc>
                      </a:pPr>
                      <a:endParaRPr lang="en-US" sz="1200" dirty="0">
                        <a:latin typeface="Mint Grotesk V0.8 Regular"/>
                        <a:cs typeface="Mint Grotesk V0.8 Regular"/>
                      </a:endParaRPr>
                    </a:p>
                  </a:txBody>
                  <a:tcPr marL="0" marR="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6" name="Rectangle 15"/>
          <p:cNvSpPr/>
          <p:nvPr/>
        </p:nvSpPr>
        <p:spPr>
          <a:xfrm>
            <a:off x="0" y="0"/>
            <a:ext cx="4343400" cy="6858000"/>
          </a:xfrm>
          <a:prstGeom prst="rect">
            <a:avLst/>
          </a:prstGeom>
          <a:solidFill>
            <a:srgbClr val="39B7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0"/>
            <a:ext cx="4343400" cy="685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30936" y="499533"/>
            <a:ext cx="3063240" cy="0"/>
          </a:xfrm>
          <a:prstGeom prst="line">
            <a:avLst/>
          </a:prstGeom>
          <a:ln w="12700">
            <a:solidFill>
              <a:srgbClr val="204669"/>
            </a:solidFill>
          </a:ln>
          <a:effectLst/>
        </p:spPr>
        <p:style>
          <a:lnRef idx="2">
            <a:schemeClr val="accent1"/>
          </a:lnRef>
          <a:fillRef idx="0">
            <a:schemeClr val="accent1"/>
          </a:fillRef>
          <a:effectRef idx="1">
            <a:schemeClr val="accent1"/>
          </a:effectRef>
          <a:fontRef idx="minor">
            <a:schemeClr val="tx1"/>
          </a:fontRef>
        </p:style>
      </p:cxnSp>
      <p:pic>
        <p:nvPicPr>
          <p:cNvPr id="2" name="Picture 1" descr="pic-1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94200" cy="6858000"/>
          </a:xfrm>
          <a:prstGeom prst="rect">
            <a:avLst/>
          </a:prstGeom>
        </p:spPr>
      </p:pic>
      <p:sp>
        <p:nvSpPr>
          <p:cNvPr id="7" name="Title 6"/>
          <p:cNvSpPr>
            <a:spLocks noGrp="1"/>
          </p:cNvSpPr>
          <p:nvPr>
            <p:ph type="title"/>
          </p:nvPr>
        </p:nvSpPr>
        <p:spPr/>
        <p:txBody>
          <a:bodyPr/>
          <a:lstStyle/>
          <a:p>
            <a:r>
              <a:rPr lang="es-ES_tradnl" dirty="0"/>
              <a:t>Supervisión y evaluación (</a:t>
            </a:r>
            <a:r>
              <a:rPr lang="es-ES_tradnl" dirty="0" err="1"/>
              <a:t>SyE</a:t>
            </a:r>
            <a:r>
              <a:rPr lang="es-ES_tradnl" dirty="0"/>
              <a:t>)</a:t>
            </a:r>
            <a:endParaRPr lang="en-US" spc="-70" dirty="0"/>
          </a:p>
        </p:txBody>
      </p:sp>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14</a:t>
            </a:fld>
            <a:endParaRPr lang="en-US" dirty="0"/>
          </a:p>
        </p:txBody>
      </p:sp>
      <p:sp>
        <p:nvSpPr>
          <p:cNvPr id="9" name="Text Placeholder 8"/>
          <p:cNvSpPr>
            <a:spLocks noGrp="1"/>
          </p:cNvSpPr>
          <p:nvPr>
            <p:ph type="body" sz="quarter" idx="14"/>
          </p:nvPr>
        </p:nvSpPr>
        <p:spPr/>
        <p:txBody>
          <a:bodyPr/>
          <a:lstStyle/>
          <a:p>
            <a:pPr>
              <a:tabLst>
                <a:tab pos="0" algn="l"/>
              </a:tabLst>
            </a:pPr>
            <a:r>
              <a:rPr lang="en-US" spc="-1" dirty="0">
                <a:latin typeface="Mint Grotesk V0.8" pitchFamily="2" charset="77"/>
                <a:ea typeface="DejaVu Sans"/>
              </a:rPr>
              <a:t>La </a:t>
            </a:r>
            <a:r>
              <a:rPr lang="en-US" spc="-1" dirty="0" err="1">
                <a:latin typeface="Mint Grotesk V0.8" pitchFamily="2" charset="77"/>
                <a:ea typeface="DejaVu Sans"/>
              </a:rPr>
              <a:t>supervisión</a:t>
            </a:r>
            <a:r>
              <a:rPr lang="en-US" spc="-1" dirty="0">
                <a:latin typeface="Mint Grotesk V0.8" pitchFamily="2" charset="77"/>
                <a:ea typeface="DejaVu Sans"/>
              </a:rPr>
              <a:t> y la </a:t>
            </a:r>
            <a:r>
              <a:rPr lang="en-US" spc="-1" dirty="0" err="1">
                <a:latin typeface="Mint Grotesk V0.8" pitchFamily="2" charset="77"/>
                <a:ea typeface="DejaVu Sans"/>
              </a:rPr>
              <a:t>evaluación</a:t>
            </a:r>
            <a:r>
              <a:rPr lang="en-US" spc="-1" dirty="0">
                <a:latin typeface="Mint Grotesk V0.8" pitchFamily="2" charset="77"/>
                <a:ea typeface="DejaVu Sans"/>
              </a:rPr>
              <a:t> (M&amp;E) </a:t>
            </a:r>
            <a:r>
              <a:rPr lang="en-US" spc="-1" dirty="0" err="1">
                <a:latin typeface="Mint Grotesk V0.8" pitchFamily="2" charset="77"/>
                <a:ea typeface="DejaVu Sans"/>
              </a:rPr>
              <a:t>debe</a:t>
            </a:r>
            <a:r>
              <a:rPr lang="en-US" spc="-1" dirty="0">
                <a:latin typeface="Mint Grotesk V0.8" pitchFamily="2" charset="77"/>
                <a:ea typeface="DejaVu Sans"/>
              </a:rPr>
              <a:t> </a:t>
            </a:r>
            <a:r>
              <a:rPr lang="en-US" spc="-1" dirty="0" err="1">
                <a:latin typeface="Mint Grotesk V0.8" pitchFamily="2" charset="77"/>
                <a:ea typeface="DejaVu Sans"/>
              </a:rPr>
              <a:t>ser</a:t>
            </a:r>
            <a:r>
              <a:rPr lang="en-US" spc="-1" dirty="0">
                <a:latin typeface="Mint Grotesk V0.8" pitchFamily="2" charset="77"/>
                <a:ea typeface="DejaVu Sans"/>
              </a:rPr>
              <a:t> </a:t>
            </a:r>
            <a:r>
              <a:rPr lang="en-US" spc="-1" dirty="0" err="1">
                <a:latin typeface="Mint Grotesk V0.8" pitchFamily="2" charset="77"/>
                <a:ea typeface="DejaVu Sans"/>
              </a:rPr>
              <a:t>planificada</a:t>
            </a:r>
            <a:r>
              <a:rPr lang="en-US" spc="-1" dirty="0">
                <a:latin typeface="Mint Grotesk V0.8" pitchFamily="2" charset="77"/>
                <a:ea typeface="DejaVu Sans"/>
              </a:rPr>
              <a:t> y </a:t>
            </a:r>
            <a:r>
              <a:rPr lang="en-US" spc="-1" dirty="0" err="1">
                <a:latin typeface="Mint Grotesk V0.8" pitchFamily="2" charset="77"/>
                <a:ea typeface="DejaVu Sans"/>
              </a:rPr>
              <a:t>formar</a:t>
            </a:r>
            <a:r>
              <a:rPr lang="en-US" spc="-1" dirty="0">
                <a:latin typeface="Mint Grotesk V0.8" pitchFamily="2" charset="77"/>
                <a:ea typeface="DejaVu Sans"/>
              </a:rPr>
              <a:t> </a:t>
            </a:r>
            <a:r>
              <a:rPr lang="en-US" spc="-1" dirty="0" err="1">
                <a:latin typeface="Mint Grotesk V0.8" pitchFamily="2" charset="77"/>
                <a:ea typeface="DejaVu Sans"/>
              </a:rPr>
              <a:t>parte</a:t>
            </a:r>
            <a:r>
              <a:rPr lang="en-US" spc="-1" dirty="0">
                <a:latin typeface="Mint Grotesk V0.8" pitchFamily="2" charset="77"/>
                <a:ea typeface="DejaVu Sans"/>
              </a:rPr>
              <a:t> de la </a:t>
            </a:r>
            <a:r>
              <a:rPr lang="en-US" spc="-1" dirty="0" err="1">
                <a:latin typeface="Mint Grotesk V0.8" pitchFamily="2" charset="77"/>
                <a:ea typeface="DejaVu Sans"/>
              </a:rPr>
              <a:t>respuesta</a:t>
            </a:r>
            <a:r>
              <a:rPr lang="en-US" spc="-1" dirty="0">
                <a:latin typeface="Mint Grotesk V0.8" pitchFamily="2" charset="77"/>
                <a:ea typeface="DejaVu Sans"/>
              </a:rPr>
              <a:t> </a:t>
            </a:r>
            <a:r>
              <a:rPr lang="en-US" spc="-1" dirty="0" err="1">
                <a:latin typeface="Mint Grotesk V0.8" pitchFamily="2" charset="77"/>
                <a:ea typeface="DejaVu Sans"/>
              </a:rPr>
              <a:t>desde</a:t>
            </a:r>
            <a:r>
              <a:rPr lang="en-US" spc="-1" dirty="0">
                <a:latin typeface="Mint Grotesk V0.8" pitchFamily="2" charset="77"/>
                <a:ea typeface="DejaVu Sans"/>
              </a:rPr>
              <a:t> el principio. </a:t>
            </a:r>
            <a:endParaRPr lang="es-ES" spc="-1" dirty="0">
              <a:latin typeface="Mint Grotesk V0.8" pitchFamily="2" charset="77"/>
            </a:endParaRPr>
          </a:p>
          <a:p>
            <a:pPr>
              <a:tabLst>
                <a:tab pos="0" algn="l"/>
              </a:tabLst>
            </a:pPr>
            <a:endParaRPr lang="es-ES" spc="-1" dirty="0">
              <a:latin typeface="Mint Grotesk V0.8" pitchFamily="2" charset="77"/>
              <a:ea typeface="DejaVu Sans"/>
            </a:endParaRPr>
          </a:p>
          <a:p>
            <a:pPr>
              <a:tabLst>
                <a:tab pos="0" algn="l"/>
              </a:tabLst>
            </a:pPr>
            <a:r>
              <a:rPr lang="en-GB" spc="-1" dirty="0">
                <a:latin typeface="Mint Grotesk V0.8" pitchFamily="2" charset="77"/>
                <a:ea typeface="DejaVu Sans"/>
              </a:rPr>
              <a:t>Los </a:t>
            </a:r>
            <a:r>
              <a:rPr lang="en-GB" spc="-1" dirty="0" err="1">
                <a:latin typeface="Mint Grotesk V0.8" pitchFamily="2" charset="77"/>
                <a:ea typeface="DejaVu Sans"/>
              </a:rPr>
              <a:t>indicadores</a:t>
            </a:r>
            <a:r>
              <a:rPr lang="en-GB" spc="-1" dirty="0">
                <a:latin typeface="Mint Grotesk V0.8" pitchFamily="2" charset="77"/>
                <a:ea typeface="DejaVu Sans"/>
              </a:rPr>
              <a:t> </a:t>
            </a:r>
            <a:r>
              <a:rPr lang="en-GB" spc="-1" dirty="0" err="1">
                <a:latin typeface="Mint Grotesk V0.8" pitchFamily="2" charset="77"/>
                <a:ea typeface="DejaVu Sans"/>
              </a:rPr>
              <a:t>siguientes</a:t>
            </a:r>
            <a:r>
              <a:rPr lang="en-GB" spc="-1" dirty="0">
                <a:latin typeface="Mint Grotesk V0.8" pitchFamily="2" charset="77"/>
                <a:ea typeface="DejaVu Sans"/>
              </a:rPr>
              <a:t> se </a:t>
            </a:r>
            <a:r>
              <a:rPr lang="en-GB" spc="-1" dirty="0" err="1">
                <a:latin typeface="Mint Grotesk V0.8" pitchFamily="2" charset="77"/>
                <a:ea typeface="DejaVu Sans"/>
              </a:rPr>
              <a:t>usan</a:t>
            </a:r>
            <a:r>
              <a:rPr lang="en-GB" spc="-1" dirty="0">
                <a:latin typeface="Mint Grotesk V0.8" pitchFamily="2" charset="77"/>
                <a:ea typeface="DejaVu Sans"/>
              </a:rPr>
              <a:t> con </a:t>
            </a:r>
            <a:r>
              <a:rPr lang="en-GB" spc="-1" dirty="0" err="1">
                <a:latin typeface="Mint Grotesk V0.8" pitchFamily="2" charset="77"/>
                <a:ea typeface="DejaVu Sans"/>
              </a:rPr>
              <a:t>frecuencia</a:t>
            </a:r>
            <a:r>
              <a:rPr lang="en-GB" spc="-1" dirty="0">
                <a:latin typeface="Mint Grotesk V0.8" pitchFamily="2" charset="77"/>
                <a:ea typeface="DejaVu Sans"/>
              </a:rPr>
              <a:t> </a:t>
            </a:r>
            <a:r>
              <a:rPr lang="en-GB" spc="-1" dirty="0" err="1">
                <a:latin typeface="Mint Grotesk V0.8" pitchFamily="2" charset="77"/>
                <a:ea typeface="DejaVu Sans"/>
              </a:rPr>
              <a:t>en</a:t>
            </a:r>
            <a:r>
              <a:rPr lang="en-GB" spc="-1" dirty="0">
                <a:latin typeface="Mint Grotesk V0.8" pitchFamily="2" charset="77"/>
                <a:ea typeface="DejaVu Sans"/>
              </a:rPr>
              <a:t> el </a:t>
            </a:r>
            <a:r>
              <a:rPr lang="en-GB" spc="-1" dirty="0" err="1">
                <a:latin typeface="Mint Grotesk V0.8" pitchFamily="2" charset="77"/>
                <a:ea typeface="DejaVu Sans"/>
              </a:rPr>
              <a:t>rastreo</a:t>
            </a:r>
            <a:r>
              <a:rPr lang="en-GB" spc="-1" dirty="0">
                <a:latin typeface="Mint Grotesk V0.8" pitchFamily="2" charset="77"/>
                <a:ea typeface="DejaVu Sans"/>
              </a:rPr>
              <a:t> de </a:t>
            </a:r>
            <a:r>
              <a:rPr lang="en-GB" spc="-1" dirty="0" err="1">
                <a:latin typeface="Mint Grotesk V0.8" pitchFamily="2" charset="77"/>
                <a:ea typeface="DejaVu Sans"/>
              </a:rPr>
              <a:t>contactos</a:t>
            </a:r>
            <a:r>
              <a:rPr lang="en-GB" spc="-1" dirty="0">
                <a:latin typeface="Mint Grotesk V0.8" pitchFamily="2" charset="77"/>
                <a:ea typeface="DejaVu Sans"/>
              </a:rPr>
              <a:t> y </a:t>
            </a:r>
            <a:r>
              <a:rPr lang="en-GB" spc="-1" dirty="0" err="1">
                <a:latin typeface="Mint Grotesk V0.8" pitchFamily="2" charset="77"/>
                <a:ea typeface="DejaVu Sans"/>
              </a:rPr>
              <a:t>pueden</a:t>
            </a:r>
            <a:r>
              <a:rPr lang="en-GB" spc="-1" dirty="0">
                <a:latin typeface="Mint Grotesk V0.8" pitchFamily="2" charset="77"/>
                <a:ea typeface="DejaVu Sans"/>
              </a:rPr>
              <a:t> </a:t>
            </a:r>
            <a:r>
              <a:rPr lang="en-GB" spc="-1" dirty="0" err="1">
                <a:latin typeface="Mint Grotesk V0.8" pitchFamily="2" charset="77"/>
                <a:ea typeface="DejaVu Sans"/>
              </a:rPr>
              <a:t>facilitar</a:t>
            </a:r>
            <a:r>
              <a:rPr lang="en-GB" spc="-1" dirty="0">
                <a:latin typeface="Mint Grotesk V0.8" pitchFamily="2" charset="77"/>
                <a:ea typeface="DejaVu Sans"/>
              </a:rPr>
              <a:t> el </a:t>
            </a:r>
            <a:r>
              <a:rPr lang="en-GB" spc="-1" dirty="0" err="1">
                <a:latin typeface="Mint Grotesk V0.8" pitchFamily="2" charset="77"/>
                <a:ea typeface="DejaVu Sans"/>
              </a:rPr>
              <a:t>conocimiento</a:t>
            </a:r>
            <a:r>
              <a:rPr lang="en-GB" spc="-1" dirty="0">
                <a:latin typeface="Mint Grotesk V0.8" pitchFamily="2" charset="77"/>
                <a:ea typeface="DejaVu Sans"/>
              </a:rPr>
              <a:t> de </a:t>
            </a:r>
            <a:r>
              <a:rPr lang="en-GB" spc="-1" dirty="0" err="1">
                <a:latin typeface="Mint Grotesk V0.8" pitchFamily="2" charset="77"/>
                <a:ea typeface="DejaVu Sans"/>
              </a:rPr>
              <a:t>los</a:t>
            </a:r>
            <a:r>
              <a:rPr lang="en-GB" spc="-1" dirty="0">
                <a:latin typeface="Mint Grotesk V0.8" pitchFamily="2" charset="77"/>
                <a:ea typeface="DejaVu Sans"/>
              </a:rPr>
              <a:t> </a:t>
            </a:r>
            <a:r>
              <a:rPr lang="en-GB" spc="-1" dirty="0" err="1">
                <a:latin typeface="Mint Grotesk V0.8" pitchFamily="2" charset="77"/>
                <a:ea typeface="DejaVu Sans"/>
              </a:rPr>
              <a:t>efectos</a:t>
            </a:r>
            <a:r>
              <a:rPr lang="en-GB" spc="-1" dirty="0">
                <a:latin typeface="Mint Grotesk V0.8" pitchFamily="2" charset="77"/>
                <a:ea typeface="DejaVu Sans"/>
              </a:rPr>
              <a:t> que la </a:t>
            </a:r>
            <a:r>
              <a:rPr lang="en-GB" spc="-1" dirty="0" err="1">
                <a:latin typeface="Mint Grotesk V0.8" pitchFamily="2" charset="77"/>
                <a:ea typeface="DejaVu Sans"/>
              </a:rPr>
              <a:t>participación</a:t>
            </a:r>
            <a:r>
              <a:rPr lang="en-GB" spc="-1" dirty="0">
                <a:latin typeface="Mint Grotesk V0.8" pitchFamily="2" charset="77"/>
                <a:ea typeface="DejaVu Sans"/>
              </a:rPr>
              <a:t> </a:t>
            </a:r>
            <a:r>
              <a:rPr lang="en-GB" spc="-1" dirty="0" err="1">
                <a:latin typeface="Mint Grotesk V0.8" pitchFamily="2" charset="77"/>
                <a:ea typeface="DejaVu Sans"/>
              </a:rPr>
              <a:t>comunitaria</a:t>
            </a:r>
            <a:r>
              <a:rPr lang="en-GB" spc="-1" dirty="0">
                <a:latin typeface="Mint Grotesk V0.8" pitchFamily="2" charset="77"/>
                <a:ea typeface="DejaVu Sans"/>
              </a:rPr>
              <a:t> </a:t>
            </a:r>
            <a:r>
              <a:rPr lang="en-GB" spc="-1" dirty="0" err="1">
                <a:latin typeface="Mint Grotesk V0.8" pitchFamily="2" charset="77"/>
                <a:ea typeface="DejaVu Sans"/>
              </a:rPr>
              <a:t>está</a:t>
            </a:r>
            <a:r>
              <a:rPr lang="en-GB" spc="-1" dirty="0">
                <a:latin typeface="Mint Grotesk V0.8" pitchFamily="2" charset="77"/>
                <a:ea typeface="DejaVu Sans"/>
              </a:rPr>
              <a:t> </a:t>
            </a:r>
            <a:r>
              <a:rPr lang="en-GB" spc="-1" dirty="0" err="1">
                <a:latin typeface="Mint Grotesk V0.8" pitchFamily="2" charset="77"/>
                <a:ea typeface="DejaVu Sans"/>
              </a:rPr>
              <a:t>teniendo</a:t>
            </a:r>
            <a:r>
              <a:rPr lang="en-GB" spc="-1" dirty="0">
                <a:latin typeface="Mint Grotesk V0.8" pitchFamily="2" charset="77"/>
                <a:ea typeface="DejaVu Sans"/>
              </a:rPr>
              <a:t> </a:t>
            </a:r>
            <a:r>
              <a:rPr lang="en-GB" spc="-1" dirty="0" err="1">
                <a:latin typeface="Mint Grotesk V0.8" pitchFamily="2" charset="77"/>
                <a:ea typeface="DejaVu Sans"/>
              </a:rPr>
              <a:t>en</a:t>
            </a:r>
            <a:r>
              <a:rPr lang="en-GB" spc="-1" dirty="0">
                <a:latin typeface="Mint Grotesk V0.8" pitchFamily="2" charset="77"/>
                <a:ea typeface="DejaVu Sans"/>
              </a:rPr>
              <a:t> el </a:t>
            </a:r>
            <a:r>
              <a:rPr lang="en-GB" spc="-1" dirty="0" err="1">
                <a:latin typeface="Mint Grotesk V0.8" pitchFamily="2" charset="77"/>
                <a:ea typeface="DejaVu Sans"/>
              </a:rPr>
              <a:t>proceso</a:t>
            </a:r>
            <a:r>
              <a:rPr lang="en-GB" spc="-1" dirty="0">
                <a:latin typeface="Mint Grotesk V0.8" pitchFamily="2" charset="77"/>
                <a:ea typeface="DejaVu Sans"/>
              </a:rPr>
              <a:t>:  </a:t>
            </a:r>
            <a:endParaRPr lang="es-ES" spc="-1" dirty="0">
              <a:latin typeface="Mint Grotesk V0.8" pitchFamily="2" charset="77"/>
            </a:endParaRPr>
          </a:p>
        </p:txBody>
      </p:sp>
    </p:spTree>
    <p:extLst>
      <p:ext uri="{BB962C8B-B14F-4D97-AF65-F5344CB8AC3E}">
        <p14:creationId xmlns:p14="http://schemas.microsoft.com/office/powerpoint/2010/main" val="368668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dirty="0" err="1"/>
              <a:t>Indicadores</a:t>
            </a:r>
            <a:r>
              <a:rPr lang="fr-FR" sz="2000" dirty="0"/>
              <a:t> de los </a:t>
            </a:r>
            <a:r>
              <a:rPr lang="fr-FR" sz="2000" dirty="0" err="1"/>
              <a:t>principios</a:t>
            </a:r>
            <a:r>
              <a:rPr lang="fr-FR" sz="2000" dirty="0"/>
              <a:t> clave</a:t>
            </a:r>
            <a:endParaRPr lang="en-US" sz="2000" spc="-60" dirty="0"/>
          </a:p>
        </p:txBody>
      </p:sp>
      <p:sp>
        <p:nvSpPr>
          <p:cNvPr id="3" name="Footer Placeholder 2"/>
          <p:cNvSpPr>
            <a:spLocks noGrp="1"/>
          </p:cNvSpPr>
          <p:nvPr>
            <p:ph type="ftr" sz="quarter" idx="11"/>
          </p:nvPr>
        </p:nvSpPr>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15</a:t>
            </a:fld>
            <a:endParaRPr lang="en-US" dirty="0"/>
          </a:p>
        </p:txBody>
      </p:sp>
      <p:sp>
        <p:nvSpPr>
          <p:cNvPr id="9" name="Text Placeholder 8"/>
          <p:cNvSpPr txBox="1">
            <a:spLocks/>
          </p:cNvSpPr>
          <p:nvPr/>
        </p:nvSpPr>
        <p:spPr>
          <a:xfrm>
            <a:off x="624585" y="1086906"/>
            <a:ext cx="5470853" cy="998011"/>
          </a:xfrm>
          <a:prstGeom prst="rect">
            <a:avLst/>
          </a:prstGeom>
        </p:spPr>
        <p:txBody>
          <a:bodyPr lIns="0" tIns="0" rIns="0" bIns="0"/>
          <a:lstStyle>
            <a:lvl1pPr marL="274320" indent="-274320" algn="l" defTabSz="457200" rtl="0" eaLnBrk="1" latinLnBrk="0" hangingPunct="1">
              <a:lnSpc>
                <a:spcPts val="1800"/>
              </a:lnSpc>
              <a:spcBef>
                <a:spcPts val="0"/>
              </a:spcBef>
              <a:buClrTx/>
              <a:buSzPct val="116000"/>
              <a:buFontTx/>
              <a:buBlip>
                <a:blip r:embed="rId5"/>
              </a:buBlip>
              <a:defRPr sz="1200" kern="1200">
                <a:solidFill>
                  <a:schemeClr val="tx1"/>
                </a:solidFill>
                <a:latin typeface="Mint Grotesk V0.8 Regular"/>
                <a:ea typeface="+mn-ea"/>
                <a:cs typeface="Mint Grotesk V0.8 Regular"/>
              </a:defRPr>
            </a:lvl1pPr>
            <a:lvl2pPr marL="27432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2pPr>
            <a:lvl3pPr marL="54864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3pPr>
            <a:lvl4pPr marL="109728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4pPr>
            <a:lvl5pPr marL="1371600" indent="274320" algn="l" defTabSz="457200" rtl="0" eaLnBrk="1" latinLnBrk="0" hangingPunct="1">
              <a:lnSpc>
                <a:spcPts val="1800"/>
              </a:lnSpc>
              <a:spcBef>
                <a:spcPts val="0"/>
              </a:spcBef>
              <a:buSzPct val="116000"/>
              <a:buFont typeface="Arial"/>
              <a:buChar char="»"/>
              <a:defRPr sz="1200" kern="1200">
                <a:solidFill>
                  <a:schemeClr val="tx1"/>
                </a:solidFill>
                <a:latin typeface="Mint Grotesk V0.8 Regular"/>
                <a:ea typeface="+mn-ea"/>
                <a:cs typeface="Mint Grotesk V0.8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pc="-20" dirty="0">
                <a:solidFill>
                  <a:srgbClr val="414042"/>
                </a:solidFill>
              </a:rPr>
              <a:t>En los principios presentados se identifican muchos matices en el proceso de participación comunitaria para el rastreo de contactos. </a:t>
            </a:r>
            <a:br>
              <a:rPr lang="es-ES" spc="-20" dirty="0">
                <a:solidFill>
                  <a:srgbClr val="414042"/>
                </a:solidFill>
              </a:rPr>
            </a:br>
            <a:r>
              <a:rPr lang="es-ES" spc="-20" dirty="0">
                <a:solidFill>
                  <a:srgbClr val="414042"/>
                </a:solidFill>
              </a:rPr>
              <a:t>Los indicadores del cuadro miden el impacto de los principios clave correspondientes.</a:t>
            </a:r>
            <a:r>
              <a:rPr lang="en-US" spc="-20" dirty="0"/>
              <a:t> </a:t>
            </a:r>
          </a:p>
        </p:txBody>
      </p:sp>
      <p:pic>
        <p:nvPicPr>
          <p:cNvPr id="13" name="Picture 12"/>
          <p:cNvPicPr>
            <a:picLocks noChangeAspect="1"/>
          </p:cNvPicPr>
          <p:nvPr/>
        </p:nvPicPr>
        <p:blipFill>
          <a:blip r:embed="rId6"/>
          <a:stretch>
            <a:fillRect/>
          </a:stretch>
        </p:blipFill>
        <p:spPr>
          <a:xfrm>
            <a:off x="6375400" y="4541307"/>
            <a:ext cx="317500" cy="457200"/>
          </a:xfrm>
          <a:prstGeom prst="rect">
            <a:avLst/>
          </a:prstGeom>
        </p:spPr>
      </p:pic>
      <p:sp>
        <p:nvSpPr>
          <p:cNvPr id="14" name="Rectangle 13"/>
          <p:cNvSpPr/>
          <p:nvPr/>
        </p:nvSpPr>
        <p:spPr>
          <a:xfrm>
            <a:off x="5981701" y="423333"/>
            <a:ext cx="5619178" cy="1751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15-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 y="2504017"/>
            <a:ext cx="546100" cy="546100"/>
          </a:xfrm>
          <a:prstGeom prst="rect">
            <a:avLst/>
          </a:prstGeom>
        </p:spPr>
      </p:pic>
      <p:pic>
        <p:nvPicPr>
          <p:cNvPr id="17" name="Picture 16" descr="15-2.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043" y="3106207"/>
            <a:ext cx="546100" cy="546100"/>
          </a:xfrm>
          <a:prstGeom prst="rect">
            <a:avLst/>
          </a:prstGeom>
        </p:spPr>
      </p:pic>
      <p:pic>
        <p:nvPicPr>
          <p:cNvPr id="18" name="Picture 17" descr="15-3.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334" y="3864445"/>
            <a:ext cx="546100" cy="546100"/>
          </a:xfrm>
          <a:prstGeom prst="rect">
            <a:avLst/>
          </a:prstGeom>
        </p:spPr>
      </p:pic>
      <p:pic>
        <p:nvPicPr>
          <p:cNvPr id="19" name="Picture 18" descr="15-4.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034" y="4396317"/>
            <a:ext cx="546100" cy="546100"/>
          </a:xfrm>
          <a:prstGeom prst="rect">
            <a:avLst/>
          </a:prstGeom>
        </p:spPr>
      </p:pic>
      <p:pic>
        <p:nvPicPr>
          <p:cNvPr id="20" name="Picture 19" descr="15-10.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3000" y="3464984"/>
            <a:ext cx="546100" cy="546100"/>
          </a:xfrm>
          <a:prstGeom prst="rect">
            <a:avLst/>
          </a:prstGeom>
        </p:spPr>
      </p:pic>
      <p:pic>
        <p:nvPicPr>
          <p:cNvPr id="21" name="Picture 20" descr="15-9.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61100" y="2918884"/>
            <a:ext cx="546100" cy="546100"/>
          </a:xfrm>
          <a:prstGeom prst="rect">
            <a:avLst/>
          </a:prstGeom>
        </p:spPr>
      </p:pic>
      <p:pic>
        <p:nvPicPr>
          <p:cNvPr id="22" name="Picture 21" descr="15-8.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4167" y="2084917"/>
            <a:ext cx="546100" cy="546100"/>
          </a:xfrm>
          <a:prstGeom prst="rect">
            <a:avLst/>
          </a:prstGeom>
        </p:spPr>
      </p:pic>
      <p:pic>
        <p:nvPicPr>
          <p:cNvPr id="23" name="Picture 22" descr="15-7.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44167" y="797984"/>
            <a:ext cx="546100" cy="546100"/>
          </a:xfrm>
          <a:prstGeom prst="rect">
            <a:avLst/>
          </a:prstGeom>
        </p:spPr>
      </p:pic>
      <p:pic>
        <p:nvPicPr>
          <p:cNvPr id="24" name="Picture 23" descr="15-6.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3359" y="5540905"/>
            <a:ext cx="546100" cy="546100"/>
          </a:xfrm>
          <a:prstGeom prst="rect">
            <a:avLst/>
          </a:prstGeom>
        </p:spPr>
      </p:pic>
      <p:pic>
        <p:nvPicPr>
          <p:cNvPr id="25" name="Picture 24" descr="15-5.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5687" y="4998507"/>
            <a:ext cx="546100" cy="546100"/>
          </a:xfrm>
          <a:prstGeom prst="rect">
            <a:avLst/>
          </a:prstGeom>
        </p:spPr>
      </p:pic>
      <p:graphicFrame>
        <p:nvGraphicFramePr>
          <p:cNvPr id="27" name="Table 26">
            <a:extLst>
              <a:ext uri="{FF2B5EF4-FFF2-40B4-BE49-F238E27FC236}">
                <a16:creationId xmlns:a16="http://schemas.microsoft.com/office/drawing/2014/main" id="{6772F6A9-EFE0-5645-84B4-464905C218A7}"/>
              </a:ext>
            </a:extLst>
          </p:cNvPr>
          <p:cNvGraphicFramePr>
            <a:graphicFrameLocks noGrp="1"/>
          </p:cNvGraphicFramePr>
          <p:nvPr>
            <p:custDataLst>
              <p:tags r:id="rId1"/>
            </p:custDataLst>
            <p:extLst>
              <p:ext uri="{D42A27DB-BD31-4B8C-83A1-F6EECF244321}">
                <p14:modId xmlns:p14="http://schemas.microsoft.com/office/powerpoint/2010/main" val="1444557486"/>
              </p:ext>
            </p:extLst>
          </p:nvPr>
        </p:nvGraphicFramePr>
        <p:xfrm>
          <a:off x="1256408" y="2131710"/>
          <a:ext cx="4712230" cy="4445718"/>
        </p:xfrm>
        <a:graphic>
          <a:graphicData uri="http://schemas.openxmlformats.org/drawingml/2006/table">
            <a:tbl>
              <a:tblPr firstRow="1" bandRow="1">
                <a:tableStyleId>{2D5ABB26-0587-4C30-8999-92F81FD0307C}</a:tableStyleId>
              </a:tblPr>
              <a:tblGrid>
                <a:gridCol w="1553699">
                  <a:extLst>
                    <a:ext uri="{9D8B030D-6E8A-4147-A177-3AD203B41FA5}">
                      <a16:colId xmlns:a16="http://schemas.microsoft.com/office/drawing/2014/main" val="20000"/>
                    </a:ext>
                  </a:extLst>
                </a:gridCol>
                <a:gridCol w="3158531">
                  <a:extLst>
                    <a:ext uri="{9D8B030D-6E8A-4147-A177-3AD203B41FA5}">
                      <a16:colId xmlns:a16="http://schemas.microsoft.com/office/drawing/2014/main" val="20001"/>
                    </a:ext>
                  </a:extLst>
                </a:gridCol>
              </a:tblGrid>
              <a:tr h="311150">
                <a:tc>
                  <a:txBody>
                    <a:bodyPr/>
                    <a:lstStyle/>
                    <a:p>
                      <a:pPr>
                        <a:lnSpc>
                          <a:spcPts val="1000"/>
                        </a:lnSpc>
                      </a:pPr>
                      <a:r>
                        <a:rPr lang="es-ES_tradnl" sz="850" noProof="0" dirty="0">
                          <a:solidFill>
                            <a:srgbClr val="414042"/>
                          </a:solidFill>
                          <a:latin typeface="Mint Grotesk V0.8 Extra Bold"/>
                          <a:cs typeface="Mint Grotesk V0.8 Extra Bold"/>
                        </a:rPr>
                        <a:t>Principio</a:t>
                      </a:r>
                    </a:p>
                  </a:txBody>
                  <a:tcPr marL="0" marR="0" marT="0" marB="0" anchor="ctr">
                    <a:lnB w="12700" cap="flat" cmpd="sng" algn="ctr">
                      <a:solidFill>
                        <a:srgbClr val="FCCF9E"/>
                      </a:solidFill>
                      <a:prstDash val="solid"/>
                      <a:round/>
                      <a:headEnd type="none" w="med" len="med"/>
                      <a:tailEnd type="none" w="med" len="med"/>
                    </a:lnB>
                  </a:tcPr>
                </a:tc>
                <a:tc>
                  <a:txBody>
                    <a:bodyPr/>
                    <a:lstStyle/>
                    <a:p>
                      <a:pPr>
                        <a:lnSpc>
                          <a:spcPts val="1000"/>
                        </a:lnSpc>
                      </a:pPr>
                      <a:r>
                        <a:rPr lang="es-ES_tradnl" sz="850" noProof="0" dirty="0">
                          <a:solidFill>
                            <a:srgbClr val="414042"/>
                          </a:solidFill>
                          <a:latin typeface="Mint Grotesk V0.8 Extra Bold"/>
                          <a:cs typeface="Mint Grotesk V0.8 Extra Bold"/>
                        </a:rPr>
                        <a:t>Indicador propuesto</a:t>
                      </a:r>
                    </a:p>
                  </a:txBody>
                  <a:tcPr marL="0" marR="0" marT="0" marB="0" anchor="ctr">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0"/>
                  </a:ext>
                </a:extLst>
              </a:tr>
              <a:tr h="519796">
                <a:tc>
                  <a:txBody>
                    <a:bodyPr/>
                    <a:lstStyle/>
                    <a:p>
                      <a:pPr marL="0">
                        <a:lnSpc>
                          <a:spcPts val="1000"/>
                        </a:lnSpc>
                      </a:pPr>
                      <a:r>
                        <a:rPr lang="es-ES_tradnl" sz="850" b="1" noProof="0" dirty="0">
                          <a:solidFill>
                            <a:srgbClr val="414042"/>
                          </a:solidFill>
                          <a:latin typeface="Mint Grotesk V0.8 Bold"/>
                          <a:cs typeface="Mint Grotesk V0.8 Bold"/>
                        </a:rPr>
                        <a:t>01</a:t>
                      </a:r>
                    </a:p>
                    <a:p>
                      <a:pPr marL="0">
                        <a:lnSpc>
                          <a:spcPts val="1000"/>
                        </a:lnSpc>
                      </a:pPr>
                      <a:r>
                        <a:rPr lang="es-ES_tradnl" sz="850" b="1" spc="-20" baseline="0" noProof="0" dirty="0">
                          <a:solidFill>
                            <a:srgbClr val="414042"/>
                          </a:solidFill>
                          <a:latin typeface="Mint Grotesk V0.8 Bold"/>
                          <a:cs typeface="Mint Grotesk V0.8 Bold"/>
                        </a:rPr>
                        <a:t>Conocer las circunstancias de cada comunidad</a:t>
                      </a: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00"/>
                        </a:lnSpc>
                      </a:pPr>
                      <a:r>
                        <a:rPr lang="es-ES_tradnl" sz="850" spc="0" baseline="0" noProof="0" dirty="0">
                          <a:solidFill>
                            <a:srgbClr val="414042"/>
                          </a:solidFill>
                          <a:latin typeface="Mint Grotesk V0.8 Regular"/>
                          <a:cs typeface="Mint Grotesk V0.8 Regular"/>
                        </a:rPr>
                        <a:t>Llevar a cabo un análisis de recursos y necesidades en materia de rastreo de contactos en el que participe la comunidad</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1"/>
                  </a:ext>
                </a:extLst>
              </a:tr>
              <a:tr h="381000">
                <a:tc rowSpan="2">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es-ES_tradnl" sz="850" b="1" noProof="0" dirty="0">
                          <a:solidFill>
                            <a:srgbClr val="414042"/>
                          </a:solidFill>
                          <a:latin typeface="Mint Grotesk V0.8 Bold"/>
                          <a:cs typeface="Mint Grotesk V0.8 Bold"/>
                        </a:rPr>
                        <a:t>02</a:t>
                      </a:r>
                      <a:br>
                        <a:rPr lang="es-ES_tradnl" sz="850" b="1" noProof="0" dirty="0">
                          <a:solidFill>
                            <a:srgbClr val="414042"/>
                          </a:solidFill>
                          <a:latin typeface="Mint Grotesk V0.8 Bold"/>
                          <a:cs typeface="Mint Grotesk V0.8 Bold"/>
                        </a:rPr>
                      </a:br>
                      <a:r>
                        <a:rPr lang="es-ES_tradnl" sz="850" b="1" noProof="0" dirty="0">
                          <a:solidFill>
                            <a:srgbClr val="414042"/>
                          </a:solidFill>
                          <a:latin typeface="Mint Grotesk V0.8 Bold"/>
                          <a:cs typeface="Mint Grotesk V0.8 Bold"/>
                        </a:rPr>
                        <a:t>Generar confianza</a:t>
                      </a:r>
                    </a:p>
                    <a:p>
                      <a:pPr marL="0" marR="0" lvl="0" indent="0" algn="l" defTabSz="457200" rtl="0" eaLnBrk="1" fontAlgn="auto" latinLnBrk="0" hangingPunct="1">
                        <a:lnSpc>
                          <a:spcPts val="1000"/>
                        </a:lnSpc>
                        <a:spcBef>
                          <a:spcPts val="0"/>
                        </a:spcBef>
                        <a:spcAft>
                          <a:spcPts val="0"/>
                        </a:spcAft>
                        <a:buClrTx/>
                        <a:buSzTx/>
                        <a:buFontTx/>
                        <a:buNone/>
                        <a:tabLst/>
                        <a:defRPr/>
                      </a:pPr>
                      <a:endParaRPr lang="es-ES_tradnl" sz="850" b="1" noProof="0" dirty="0">
                        <a:solidFill>
                          <a:srgbClr val="414042"/>
                        </a:solidFill>
                        <a:latin typeface="Mint Grotesk V0.8 Bold"/>
                        <a:cs typeface="Mint Grotesk V0.8 Bold"/>
                      </a:endParaRP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00"/>
                        </a:lnSpc>
                      </a:pPr>
                      <a:r>
                        <a:rPr lang="es-ES_tradnl" sz="850" spc="-20" baseline="0" noProof="0" dirty="0">
                          <a:solidFill>
                            <a:srgbClr val="414042"/>
                          </a:solidFill>
                          <a:latin typeface="Mint Grotesk V0.8 Regular"/>
                          <a:cs typeface="Mint Grotesk V0.8 Regular"/>
                        </a:rPr>
                        <a:t>Los procedimientos de rastreo de contactos deben estar vinculados con los recursos comunitarios disponibles para prestar apoyo durante la cuarentena</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2"/>
                  </a:ext>
                </a:extLst>
              </a:tr>
              <a:tr h="377952">
                <a:tc vMerge="1">
                  <a:txBody>
                    <a:bodyPr/>
                    <a:lstStyle/>
                    <a:p>
                      <a:pPr marL="0" algn="l" rtl="0">
                        <a:lnSpc>
                          <a:spcPts val="1050"/>
                        </a:lnSpc>
                      </a:pPr>
                      <a:endParaRPr lang="en-US" sz="850" b="1" dirty="0">
                        <a:latin typeface="Mint Grotesk V0.8 Regular"/>
                        <a:cs typeface="Mint Grotesk V0.8 Regular"/>
                      </a:endParaRPr>
                    </a:p>
                  </a:txBody>
                  <a:tcPr marL="0" marR="0" marB="0"/>
                </a:tc>
                <a:tc>
                  <a:txBody>
                    <a:bodyPr/>
                    <a:lstStyle/>
                    <a:p>
                      <a:pPr>
                        <a:lnSpc>
                          <a:spcPts val="1000"/>
                        </a:lnSpc>
                      </a:pPr>
                      <a:r>
                        <a:rPr lang="es-ES_tradnl" sz="850" spc="-10" baseline="0" noProof="0" dirty="0">
                          <a:solidFill>
                            <a:srgbClr val="414042"/>
                          </a:solidFill>
                          <a:latin typeface="Mint Grotesk V0.8 Regular"/>
                          <a:cs typeface="Mint Grotesk V0.8 Regular"/>
                        </a:rPr>
                        <a:t>Los procedimientos de rastreo deben incluir la explicación </a:t>
                      </a:r>
                      <a:r>
                        <a:rPr lang="es-ES_tradnl" sz="850" spc="0" baseline="0" noProof="0" dirty="0">
                          <a:solidFill>
                            <a:srgbClr val="414042"/>
                          </a:solidFill>
                          <a:latin typeface="Mint Grotesk V0.8 Regular"/>
                          <a:cs typeface="Mint Grotesk V0.8 Regular"/>
                        </a:rPr>
                        <a:t>del proceso en sí y del papel de los contactos </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3"/>
                  </a:ext>
                </a:extLst>
              </a:tr>
              <a:tr h="502920">
                <a:tc>
                  <a:txBody>
                    <a:bodyPr/>
                    <a:lstStyle/>
                    <a:p>
                      <a:pPr marL="0">
                        <a:lnSpc>
                          <a:spcPts val="1000"/>
                        </a:lnSpc>
                      </a:pPr>
                      <a:r>
                        <a:rPr lang="es-ES_tradnl" sz="850" b="1" noProof="0" dirty="0">
                          <a:solidFill>
                            <a:srgbClr val="414042"/>
                          </a:solidFill>
                          <a:latin typeface="Mint Grotesk V0.8 Bold"/>
                          <a:cs typeface="Mint Grotesk V0.8 Bold"/>
                        </a:rPr>
                        <a:t>03</a:t>
                      </a:r>
                      <a:br>
                        <a:rPr lang="es-ES_tradnl" sz="850" b="1" noProof="0" dirty="0">
                          <a:solidFill>
                            <a:srgbClr val="414042"/>
                          </a:solidFill>
                          <a:latin typeface="Mint Grotesk V0.8 Bold"/>
                          <a:cs typeface="Mint Grotesk V0.8 Bold"/>
                        </a:rPr>
                      </a:br>
                      <a:r>
                        <a:rPr lang="es-ES_tradnl" sz="850" b="1" spc="-30" baseline="0" noProof="0" dirty="0">
                          <a:solidFill>
                            <a:srgbClr val="414042"/>
                          </a:solidFill>
                          <a:latin typeface="Mint Grotesk V0.8 Bold"/>
                          <a:cs typeface="Mint Grotesk V0.8 Bold"/>
                        </a:rPr>
                        <a:t>Granjearse y mantener la aceptación de la comunidad</a:t>
                      </a: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00"/>
                        </a:lnSpc>
                      </a:pPr>
                      <a:r>
                        <a:rPr lang="es-ES_tradnl" sz="850" spc="-20" baseline="0" noProof="0" dirty="0">
                          <a:solidFill>
                            <a:srgbClr val="414042"/>
                          </a:solidFill>
                          <a:latin typeface="Mint Grotesk V0.8 Regular"/>
                          <a:cs typeface="Mint Grotesk V0.8 Regular"/>
                        </a:rPr>
                        <a:t>Crear un mecanismo para que la comunidad pueda opinar </a:t>
                      </a:r>
                      <a:r>
                        <a:rPr lang="es-ES_tradnl" sz="850" spc="-10" baseline="0" noProof="0" dirty="0">
                          <a:solidFill>
                            <a:srgbClr val="414042"/>
                          </a:solidFill>
                          <a:latin typeface="Mint Grotesk V0.8 Regular"/>
                          <a:cs typeface="Mint Grotesk V0.8 Regular"/>
                        </a:rPr>
                        <a:t>y contribuir al proceso de rastreo de los contactos </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4"/>
                  </a:ext>
                </a:extLst>
              </a:tr>
              <a:tr h="624647">
                <a:tc>
                  <a:txBody>
                    <a:bodyPr/>
                    <a:lstStyle/>
                    <a:p>
                      <a:pPr marL="0" marR="0" indent="0" algn="l" defTabSz="457200" rtl="0" eaLnBrk="1" fontAlgn="auto" latinLnBrk="0" hangingPunct="1">
                        <a:lnSpc>
                          <a:spcPts val="1000"/>
                        </a:lnSpc>
                        <a:spcBef>
                          <a:spcPts val="0"/>
                        </a:spcBef>
                        <a:spcAft>
                          <a:spcPts val="0"/>
                        </a:spcAft>
                        <a:buClrTx/>
                        <a:buSzTx/>
                        <a:buFontTx/>
                        <a:buNone/>
                        <a:tabLst/>
                        <a:defRPr/>
                      </a:pPr>
                      <a:r>
                        <a:rPr lang="es-ES_tradnl" sz="850" b="1" noProof="0" dirty="0">
                          <a:solidFill>
                            <a:srgbClr val="414042"/>
                          </a:solidFill>
                          <a:latin typeface="Mint Grotesk V0.8 Bold"/>
                          <a:cs typeface="Mint Grotesk V0.8 Bold"/>
                        </a:rPr>
                        <a:t>04</a:t>
                      </a:r>
                      <a:br>
                        <a:rPr lang="es-ES_tradnl" sz="850" b="1" noProof="0" dirty="0">
                          <a:solidFill>
                            <a:srgbClr val="414042"/>
                          </a:solidFill>
                          <a:latin typeface="Mint Grotesk V0.8 Bold"/>
                          <a:cs typeface="Mint Grotesk V0.8 Bold"/>
                        </a:rPr>
                      </a:br>
                      <a:r>
                        <a:rPr lang="es-ES_tradnl" sz="850" b="1" noProof="0" dirty="0">
                          <a:solidFill>
                            <a:srgbClr val="414042"/>
                          </a:solidFill>
                          <a:latin typeface="Mint Grotesk V0.8 Bold"/>
                          <a:cs typeface="Mint Grotesk V0.8 Bold"/>
                        </a:rPr>
                        <a:t>Colaborar con las soluciones de la propia comunidad </a:t>
                      </a: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00"/>
                        </a:lnSpc>
                      </a:pPr>
                      <a:r>
                        <a:rPr lang="es-ES_tradnl" sz="850" baseline="0" noProof="0" dirty="0">
                          <a:solidFill>
                            <a:srgbClr val="414042"/>
                          </a:solidFill>
                          <a:latin typeface="Mint Grotesk V0.8 Regular"/>
                          <a:cs typeface="Mint Grotesk V0.8 Regular"/>
                        </a:rPr>
                        <a:t>Porcentaje de rastreadores formados en materia de participación comunitaria </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5"/>
                  </a:ext>
                </a:extLst>
              </a:tr>
              <a:tr h="482637">
                <a:tc>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es-ES_tradnl" sz="850" b="1" noProof="0" dirty="0">
                          <a:solidFill>
                            <a:srgbClr val="414042"/>
                          </a:solidFill>
                          <a:latin typeface="Mint Grotesk V0.8 Bold"/>
                          <a:cs typeface="Mint Grotesk V0.8 Bold"/>
                        </a:rPr>
                        <a:t>05</a:t>
                      </a:r>
                      <a:br>
                        <a:rPr lang="es-ES_tradnl" sz="850" b="1" noProof="0">
                          <a:solidFill>
                            <a:srgbClr val="414042"/>
                          </a:solidFill>
                          <a:latin typeface="Mint Grotesk V0.8 Bold"/>
                          <a:cs typeface="Mint Grotesk V0.8 Bold"/>
                        </a:rPr>
                      </a:br>
                      <a:r>
                        <a:rPr lang="es-ES_tradnl" sz="850" b="1" noProof="0">
                          <a:solidFill>
                            <a:srgbClr val="414042"/>
                          </a:solidFill>
                          <a:latin typeface="Mint Grotesk V0.8 Bold"/>
                          <a:cs typeface="Mint Grotesk V0.8 Bold"/>
                        </a:rPr>
                        <a:t>Crear una fuerza de trabajo comunitaria </a:t>
                      </a:r>
                      <a:endParaRPr lang="es-ES_tradnl" sz="850" b="1" noProof="0" dirty="0">
                        <a:solidFill>
                          <a:srgbClr val="414042"/>
                        </a:solidFill>
                        <a:latin typeface="Mint Grotesk V0.8 Bold"/>
                        <a:cs typeface="Mint Grotesk V0.8 Bold"/>
                      </a:endParaRP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es-ES_tradnl" sz="850" noProof="0" dirty="0">
                          <a:solidFill>
                            <a:srgbClr val="414042"/>
                          </a:solidFill>
                          <a:latin typeface="Mint Grotesk V0.8 Regular"/>
                          <a:cs typeface="Mint Grotesk V0.8 Regular"/>
                        </a:rPr>
                        <a:t>Proporción de rastreadores que pertenecen a la comunidad </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3398858899"/>
                  </a:ext>
                </a:extLst>
              </a:tr>
              <a:tr h="368110">
                <a:tc rowSpan="2">
                  <a:txBody>
                    <a:bodyPr/>
                    <a:lstStyle/>
                    <a:p>
                      <a:pPr marL="0">
                        <a:lnSpc>
                          <a:spcPts val="1000"/>
                        </a:lnSpc>
                      </a:pPr>
                      <a:r>
                        <a:rPr lang="es-ES_tradnl" sz="850" b="1" noProof="0" dirty="0">
                          <a:solidFill>
                            <a:srgbClr val="414042"/>
                          </a:solidFill>
                          <a:latin typeface="Mint Grotesk V0.8 Bold"/>
                          <a:cs typeface="Mint Grotesk V0.8 Bold"/>
                        </a:rPr>
                        <a:t>06</a:t>
                      </a:r>
                      <a:br>
                        <a:rPr lang="es-ES_tradnl" sz="850" b="1" noProof="0" dirty="0">
                          <a:solidFill>
                            <a:srgbClr val="414042"/>
                          </a:solidFill>
                          <a:latin typeface="Mint Grotesk V0.8 Bold"/>
                          <a:cs typeface="Mint Grotesk V0.8 Bold"/>
                        </a:rPr>
                      </a:br>
                      <a:r>
                        <a:rPr lang="es-ES_tradnl" sz="850" b="1" noProof="0" dirty="0">
                          <a:solidFill>
                            <a:srgbClr val="414042"/>
                          </a:solidFill>
                          <a:latin typeface="Mint Grotesk V0.8 Bold"/>
                          <a:cs typeface="Mint Grotesk V0.8 Bold"/>
                        </a:rPr>
                        <a:t>Comprometerse </a:t>
                      </a:r>
                      <a:br>
                        <a:rPr lang="es-ES_tradnl" sz="850" b="1" noProof="0" dirty="0">
                          <a:solidFill>
                            <a:srgbClr val="414042"/>
                          </a:solidFill>
                          <a:latin typeface="Mint Grotesk V0.8 Bold"/>
                          <a:cs typeface="Mint Grotesk V0.8 Bold"/>
                        </a:rPr>
                      </a:br>
                      <a:r>
                        <a:rPr lang="es-ES_tradnl" sz="850" b="1" noProof="0" dirty="0">
                          <a:solidFill>
                            <a:srgbClr val="414042"/>
                          </a:solidFill>
                          <a:latin typeface="Mint Grotesk V0.8 Bold"/>
                          <a:cs typeface="Mint Grotesk V0.8 Bold"/>
                        </a:rPr>
                        <a:t>a lograr una comunicación franca e incluyente </a:t>
                      </a:r>
                    </a:p>
                  </a:txBody>
                  <a:tcPr marL="0" marR="0" marB="0">
                    <a:lnT w="12700" cap="flat" cmpd="sng" algn="ctr">
                      <a:solidFill>
                        <a:srgbClr val="FCCF9E"/>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ts val="1000"/>
                        </a:lnSpc>
                      </a:pPr>
                      <a:r>
                        <a:rPr lang="es-ES_tradnl" sz="850" noProof="0" dirty="0">
                          <a:solidFill>
                            <a:srgbClr val="414042"/>
                          </a:solidFill>
                          <a:latin typeface="Mint Grotesk V0.8 Regular"/>
                          <a:cs typeface="Mint Grotesk V0.8 Regular"/>
                        </a:rPr>
                        <a:t>Instauración de canales de comunicación con el equipo </a:t>
                      </a:r>
                      <a:br>
                        <a:rPr lang="es-ES_tradnl" sz="850" noProof="0" dirty="0">
                          <a:solidFill>
                            <a:srgbClr val="414042"/>
                          </a:solidFill>
                          <a:latin typeface="Mint Grotesk V0.8 Regular"/>
                          <a:cs typeface="Mint Grotesk V0.8 Regular"/>
                        </a:rPr>
                      </a:br>
                      <a:r>
                        <a:rPr lang="es-ES_tradnl" sz="850" noProof="0" dirty="0">
                          <a:solidFill>
                            <a:srgbClr val="414042"/>
                          </a:solidFill>
                          <a:latin typeface="Mint Grotesk V0.8 Regular"/>
                          <a:cs typeface="Mint Grotesk V0.8 Regular"/>
                        </a:rPr>
                        <a:t>de rastreadores de contactos que estén adaptados a las condiciones locales</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2629531493"/>
                  </a:ext>
                </a:extLst>
              </a:tr>
              <a:tr h="368110">
                <a:tc vMerge="1">
                  <a:txBody>
                    <a:bodyPr/>
                    <a:lstStyle/>
                    <a:p>
                      <a:endParaRPr lang="en-GB"/>
                    </a:p>
                  </a:txBody>
                  <a:tcPr/>
                </a:tc>
                <a:tc>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es-ES_tradnl" sz="850" baseline="0" noProof="0" dirty="0">
                          <a:solidFill>
                            <a:srgbClr val="414042"/>
                          </a:solidFill>
                          <a:latin typeface="Mint Grotesk V0.8 Regular"/>
                          <a:cs typeface="Mint Grotesk V0.8 Regular"/>
                        </a:rPr>
                        <a:t>Los procedimientos de rastreo deben incluir la difusión de información sobre la transmisión local y el papel de los contactos en la contención del virus </a:t>
                      </a:r>
                    </a:p>
                    <a:p>
                      <a:pPr>
                        <a:lnSpc>
                          <a:spcPts val="1000"/>
                        </a:lnSpc>
                      </a:pPr>
                      <a:endParaRPr lang="es-ES_tradnl" sz="850" noProof="0" dirty="0">
                        <a:solidFill>
                          <a:srgbClr val="414042"/>
                        </a:solidFill>
                        <a:latin typeface="Mint Grotesk V0.8 Regular"/>
                        <a:cs typeface="Mint Grotesk V0.8 Regular"/>
                      </a:endParaRPr>
                    </a:p>
                  </a:txBody>
                  <a:tcPr marL="0" marR="0" marB="73152">
                    <a:lnT w="12700" cap="flat" cmpd="sng" algn="ctr">
                      <a:solidFill>
                        <a:srgbClr val="FCCF9E"/>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8284871"/>
                  </a:ext>
                </a:extLst>
              </a:tr>
            </a:tbl>
          </a:graphicData>
        </a:graphic>
      </p:graphicFrame>
      <p:graphicFrame>
        <p:nvGraphicFramePr>
          <p:cNvPr id="29" name="Table 28">
            <a:extLst>
              <a:ext uri="{FF2B5EF4-FFF2-40B4-BE49-F238E27FC236}">
                <a16:creationId xmlns:a16="http://schemas.microsoft.com/office/drawing/2014/main" id="{2EDFB175-8DA3-5647-8EE8-99FBA5170E3C}"/>
              </a:ext>
            </a:extLst>
          </p:cNvPr>
          <p:cNvGraphicFramePr>
            <a:graphicFrameLocks noGrp="1"/>
          </p:cNvGraphicFramePr>
          <p:nvPr>
            <p:custDataLst>
              <p:tags r:id="rId2"/>
            </p:custDataLst>
            <p:extLst>
              <p:ext uri="{D42A27DB-BD31-4B8C-83A1-F6EECF244321}">
                <p14:modId xmlns:p14="http://schemas.microsoft.com/office/powerpoint/2010/main" val="2978420372"/>
              </p:ext>
            </p:extLst>
          </p:nvPr>
        </p:nvGraphicFramePr>
        <p:xfrm>
          <a:off x="6938995" y="520746"/>
          <a:ext cx="4967255" cy="4885859"/>
        </p:xfrm>
        <a:graphic>
          <a:graphicData uri="http://schemas.openxmlformats.org/drawingml/2006/table">
            <a:tbl>
              <a:tblPr firstRow="1" bandRow="1">
                <a:tableStyleId>{2D5ABB26-0587-4C30-8999-92F81FD0307C}</a:tableStyleId>
              </a:tblPr>
              <a:tblGrid>
                <a:gridCol w="1460682">
                  <a:extLst>
                    <a:ext uri="{9D8B030D-6E8A-4147-A177-3AD203B41FA5}">
                      <a16:colId xmlns:a16="http://schemas.microsoft.com/office/drawing/2014/main" val="20000"/>
                    </a:ext>
                  </a:extLst>
                </a:gridCol>
                <a:gridCol w="3506573">
                  <a:extLst>
                    <a:ext uri="{9D8B030D-6E8A-4147-A177-3AD203B41FA5}">
                      <a16:colId xmlns:a16="http://schemas.microsoft.com/office/drawing/2014/main" val="20001"/>
                    </a:ext>
                  </a:extLst>
                </a:gridCol>
              </a:tblGrid>
              <a:tr h="310112">
                <a:tc>
                  <a:txBody>
                    <a:bodyPr/>
                    <a:lstStyle/>
                    <a:p>
                      <a:pPr>
                        <a:lnSpc>
                          <a:spcPts val="1000"/>
                        </a:lnSpc>
                      </a:pPr>
                      <a:r>
                        <a:rPr lang="es-ES_tradnl" sz="850" noProof="0" dirty="0">
                          <a:solidFill>
                            <a:srgbClr val="414042"/>
                          </a:solidFill>
                          <a:latin typeface="Mint Grotesk V0.8 Extra Bold"/>
                          <a:cs typeface="Mint Grotesk V0.8 Extra Bold"/>
                        </a:rPr>
                        <a:t>Principio</a:t>
                      </a:r>
                    </a:p>
                  </a:txBody>
                  <a:tcPr marL="0" marR="0" marT="0" marB="0" anchor="ctr">
                    <a:lnB w="12700" cap="flat" cmpd="sng" algn="ctr">
                      <a:solidFill>
                        <a:srgbClr val="FCCF9E"/>
                      </a:solidFill>
                      <a:prstDash val="solid"/>
                      <a:round/>
                      <a:headEnd type="none" w="med" len="med"/>
                      <a:tailEnd type="none" w="med" len="med"/>
                    </a:lnB>
                  </a:tcPr>
                </a:tc>
                <a:tc>
                  <a:txBody>
                    <a:bodyPr/>
                    <a:lstStyle/>
                    <a:p>
                      <a:pPr>
                        <a:lnSpc>
                          <a:spcPts val="1000"/>
                        </a:lnSpc>
                      </a:pPr>
                      <a:r>
                        <a:rPr lang="es-ES_tradnl" sz="850" noProof="0" dirty="0">
                          <a:solidFill>
                            <a:srgbClr val="414042"/>
                          </a:solidFill>
                          <a:latin typeface="Mint Grotesk V0.8 Extra Bold"/>
                          <a:cs typeface="Mint Grotesk V0.8 Extra Bold"/>
                        </a:rPr>
                        <a:t>Indicador propuesto</a:t>
                      </a:r>
                    </a:p>
                  </a:txBody>
                  <a:tcPr marL="0" marR="0" marT="0" marB="0" anchor="ctr">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0"/>
                  </a:ext>
                </a:extLst>
              </a:tr>
              <a:tr h="0">
                <a:tc rowSpan="3">
                  <a:txBody>
                    <a:bodyPr/>
                    <a:lstStyle/>
                    <a:p>
                      <a:pPr marL="0" marR="0" indent="0" algn="l" defTabSz="457200" rtl="0" eaLnBrk="1" fontAlgn="auto" latinLnBrk="0" hangingPunct="1">
                        <a:lnSpc>
                          <a:spcPts val="1050"/>
                        </a:lnSpc>
                        <a:spcBef>
                          <a:spcPts val="0"/>
                        </a:spcBef>
                        <a:spcAft>
                          <a:spcPts val="0"/>
                        </a:spcAft>
                        <a:buClrTx/>
                        <a:buSzTx/>
                        <a:buFontTx/>
                        <a:buNone/>
                        <a:tabLst/>
                        <a:defRPr/>
                      </a:pPr>
                      <a:r>
                        <a:rPr lang="es-ES_tradnl" sz="850" b="1" noProof="0" dirty="0">
                          <a:solidFill>
                            <a:srgbClr val="414042"/>
                          </a:solidFill>
                          <a:latin typeface="Mint Grotesk V0.8 Bold"/>
                          <a:cs typeface="Mint Grotesk V0.8 Bold"/>
                        </a:rPr>
                        <a:t>07</a:t>
                      </a:r>
                      <a:br>
                        <a:rPr lang="es-ES_tradnl" sz="850" b="1" noProof="0" dirty="0">
                          <a:solidFill>
                            <a:srgbClr val="414042"/>
                          </a:solidFill>
                          <a:latin typeface="Mint Grotesk V0.8 Bold"/>
                          <a:cs typeface="Mint Grotesk V0.8 Bold"/>
                        </a:rPr>
                      </a:br>
                      <a:r>
                        <a:rPr lang="es-ES_tradnl" sz="850" b="1" spc="-10" noProof="0" dirty="0">
                          <a:solidFill>
                            <a:srgbClr val="414042"/>
                          </a:solidFill>
                          <a:latin typeface="Mint Grotesk V0.8 Bold"/>
                          <a:cs typeface="Mint Grotesk V0.8 Bold"/>
                        </a:rPr>
                        <a:t>Escuchar, analizar y responder a los comentarios </a:t>
                      </a:r>
                      <a:endParaRPr lang="es-ES_tradnl" sz="850" b="1" spc="-10" baseline="0" noProof="0" dirty="0">
                        <a:solidFill>
                          <a:srgbClr val="414042"/>
                        </a:solidFill>
                        <a:latin typeface="Mint Grotesk V0.8 Bold"/>
                        <a:cs typeface="Mint Grotesk V0.8 Bold"/>
                      </a:endParaRP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50"/>
                        </a:lnSpc>
                      </a:pPr>
                      <a:r>
                        <a:rPr lang="es-ES_tradnl" sz="850" noProof="0" dirty="0">
                          <a:solidFill>
                            <a:srgbClr val="414042"/>
                          </a:solidFill>
                          <a:latin typeface="Mint Grotesk V0.8 Regular"/>
                          <a:cs typeface="Mint Grotesk V0.8 Regular"/>
                        </a:rPr>
                        <a:t>Los procedimientos de rastreo contemplan el intercambio </a:t>
                      </a:r>
                      <a:br>
                        <a:rPr lang="es-ES_tradnl" sz="850" noProof="0" dirty="0">
                          <a:solidFill>
                            <a:srgbClr val="414042"/>
                          </a:solidFill>
                          <a:latin typeface="Mint Grotesk V0.8 Regular"/>
                          <a:cs typeface="Mint Grotesk V0.8 Regular"/>
                        </a:rPr>
                      </a:br>
                      <a:r>
                        <a:rPr lang="es-ES_tradnl" sz="850" noProof="0" dirty="0">
                          <a:solidFill>
                            <a:srgbClr val="414042"/>
                          </a:solidFill>
                          <a:latin typeface="Mint Grotesk V0.8 Regular"/>
                          <a:cs typeface="Mint Grotesk V0.8 Regular"/>
                        </a:rPr>
                        <a:t>de preguntas y respuestas entre el contacto y el rastreador</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4"/>
                  </a:ext>
                </a:extLst>
              </a:tr>
              <a:tr h="264986">
                <a:tc vMerge="1">
                  <a:txBody>
                    <a:bodyPr/>
                    <a:lstStyle/>
                    <a:p>
                      <a:endParaRPr lang="en-US"/>
                    </a:p>
                  </a:txBody>
                  <a:tcPr/>
                </a:tc>
                <a:tc>
                  <a:txBody>
                    <a:bodyPr/>
                    <a:lstStyle/>
                    <a:p>
                      <a:pPr>
                        <a:lnSpc>
                          <a:spcPts val="1050"/>
                        </a:lnSpc>
                      </a:pPr>
                      <a:r>
                        <a:rPr lang="es-ES_tradnl" sz="850" noProof="0" dirty="0">
                          <a:solidFill>
                            <a:srgbClr val="414042"/>
                          </a:solidFill>
                          <a:latin typeface="Mint Grotesk V0.8 Regular"/>
                          <a:cs typeface="Mint Grotesk V0.8 Regular"/>
                        </a:rPr>
                        <a:t>Existencia de mecanismos de retroalimentación y respuesta </a:t>
                      </a:r>
                      <a:br>
                        <a:rPr lang="es-ES_tradnl" sz="850" noProof="0" dirty="0">
                          <a:solidFill>
                            <a:srgbClr val="414042"/>
                          </a:solidFill>
                          <a:latin typeface="Mint Grotesk V0.8 Regular"/>
                          <a:cs typeface="Mint Grotesk V0.8 Regular"/>
                        </a:rPr>
                      </a:br>
                      <a:r>
                        <a:rPr lang="es-ES_tradnl" sz="850" noProof="0" dirty="0">
                          <a:solidFill>
                            <a:srgbClr val="414042"/>
                          </a:solidFill>
                          <a:latin typeface="Mint Grotesk V0.8 Regular"/>
                          <a:cs typeface="Mint Grotesk V0.8 Regular"/>
                        </a:rPr>
                        <a:t>a los aportes de la comunidad al proceso de rastreo de contactos</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5"/>
                  </a:ext>
                </a:extLst>
              </a:tr>
              <a:tr h="264986">
                <a:tc vMerge="1">
                  <a:txBody>
                    <a:bodyPr/>
                    <a:lstStyle/>
                    <a:p>
                      <a:endParaRPr lang="en-GB"/>
                    </a:p>
                  </a:txBody>
                  <a:tcPr/>
                </a:tc>
                <a:tc>
                  <a:txBody>
                    <a:bodyPr/>
                    <a:lstStyle/>
                    <a:p>
                      <a:pPr marL="0" marR="0" indent="0" algn="l" defTabSz="457200" rtl="0" eaLnBrk="1" fontAlgn="auto" latinLnBrk="0" hangingPunct="1">
                        <a:lnSpc>
                          <a:spcPts val="1050"/>
                        </a:lnSpc>
                        <a:spcBef>
                          <a:spcPts val="0"/>
                        </a:spcBef>
                        <a:spcAft>
                          <a:spcPts val="0"/>
                        </a:spcAft>
                        <a:buClrTx/>
                        <a:buSzTx/>
                        <a:buFontTx/>
                        <a:buNone/>
                        <a:tabLst/>
                        <a:defRPr/>
                      </a:pPr>
                      <a:r>
                        <a:rPr lang="es-ES_tradnl" sz="850" noProof="0" dirty="0">
                          <a:solidFill>
                            <a:srgbClr val="414042"/>
                          </a:solidFill>
                          <a:latin typeface="Mint Grotesk V0.8 Regular"/>
                          <a:cs typeface="Mint Grotesk V0.8 Regular"/>
                        </a:rPr>
                        <a:t>Creación de un mecanismo que facilite las aportaciones de la comunidad al proceso de rastreo de contactos </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2603726549"/>
                  </a:ext>
                </a:extLst>
              </a:tr>
              <a:tr h="777240">
                <a:tc>
                  <a:txBody>
                    <a:bodyPr/>
                    <a:lstStyle/>
                    <a:p>
                      <a:pPr marL="0">
                        <a:lnSpc>
                          <a:spcPts val="1050"/>
                        </a:lnSpc>
                      </a:pPr>
                      <a:r>
                        <a:rPr lang="es-ES_tradnl" sz="850" b="1" noProof="0" dirty="0">
                          <a:solidFill>
                            <a:srgbClr val="414042"/>
                          </a:solidFill>
                          <a:latin typeface="Mint Grotesk V0.8 Bold"/>
                          <a:cs typeface="Mint Grotesk V0.8 Bold"/>
                        </a:rPr>
                        <a:t>08</a:t>
                      </a:r>
                      <a:br>
                        <a:rPr lang="es-ES_tradnl" sz="850" b="1" noProof="0" dirty="0">
                          <a:solidFill>
                            <a:srgbClr val="414042"/>
                          </a:solidFill>
                          <a:latin typeface="Mint Grotesk V0.8 Bold"/>
                          <a:cs typeface="Mint Grotesk V0.8 Bold"/>
                        </a:rPr>
                      </a:br>
                      <a:r>
                        <a:rPr lang="es-ES_tradnl" sz="850" b="1" noProof="0" dirty="0">
                          <a:solidFill>
                            <a:srgbClr val="414042"/>
                          </a:solidFill>
                          <a:latin typeface="Mint Grotesk V0.8 Bold"/>
                          <a:cs typeface="Mint Grotesk V0.8 Bold"/>
                        </a:rPr>
                        <a:t>Considerar la conveniencia de usar la tecnología de rastreo de contactos </a:t>
                      </a: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50"/>
                        </a:lnSpc>
                      </a:pPr>
                      <a:r>
                        <a:rPr lang="es-ES_tradnl" sz="850" noProof="0" dirty="0" err="1">
                          <a:solidFill>
                            <a:srgbClr val="414042"/>
                          </a:solidFill>
                          <a:latin typeface="Mint Grotesk V0.8 Regular"/>
                          <a:cs typeface="Mint Grotesk V0.8 Regular"/>
                        </a:rPr>
                        <a:t>Suivi</a:t>
                      </a:r>
                      <a:r>
                        <a:rPr lang="es-ES_tradnl" sz="850" noProof="0" dirty="0">
                          <a:solidFill>
                            <a:srgbClr val="414042"/>
                          </a:solidFill>
                          <a:latin typeface="Mint Grotesk V0.8 Regular"/>
                          <a:cs typeface="Mint Grotesk V0.8 Regular"/>
                        </a:rPr>
                        <a:t> de la mesure </a:t>
                      </a:r>
                      <a:r>
                        <a:rPr lang="es-ES_tradnl" sz="850" noProof="0" dirty="0" err="1">
                          <a:solidFill>
                            <a:srgbClr val="414042"/>
                          </a:solidFill>
                          <a:latin typeface="Mint Grotesk V0.8 Regular"/>
                          <a:cs typeface="Mint Grotesk V0.8 Regular"/>
                        </a:rPr>
                        <a:t>dans</a:t>
                      </a:r>
                      <a:r>
                        <a:rPr lang="es-ES_tradnl" sz="850" noProof="0" dirty="0">
                          <a:solidFill>
                            <a:srgbClr val="414042"/>
                          </a:solidFill>
                          <a:latin typeface="Mint Grotesk V0.8 Regular"/>
                          <a:cs typeface="Mint Grotesk V0.8 Regular"/>
                        </a:rPr>
                        <a:t> </a:t>
                      </a:r>
                      <a:r>
                        <a:rPr lang="es-ES_tradnl" sz="850" noProof="0" dirty="0" err="1">
                          <a:solidFill>
                            <a:srgbClr val="414042"/>
                          </a:solidFill>
                          <a:latin typeface="Mint Grotesk V0.8 Regular"/>
                          <a:cs typeface="Mint Grotesk V0.8 Regular"/>
                        </a:rPr>
                        <a:t>laquelle</a:t>
                      </a:r>
                      <a:r>
                        <a:rPr lang="es-ES_tradnl" sz="850" noProof="0" dirty="0">
                          <a:solidFill>
                            <a:srgbClr val="414042"/>
                          </a:solidFill>
                          <a:latin typeface="Mint Grotesk V0.8 Regular"/>
                          <a:cs typeface="Mint Grotesk V0.8 Regular"/>
                        </a:rPr>
                        <a:t> </a:t>
                      </a:r>
                      <a:r>
                        <a:rPr lang="es-ES_tradnl" sz="850" noProof="0" dirty="0" err="1">
                          <a:solidFill>
                            <a:srgbClr val="414042"/>
                          </a:solidFill>
                          <a:latin typeface="Mint Grotesk V0.8 Regular"/>
                          <a:cs typeface="Mint Grotesk V0.8 Regular"/>
                        </a:rPr>
                        <a:t>l’application</a:t>
                      </a:r>
                      <a:r>
                        <a:rPr lang="es-ES_tradnl" sz="850" noProof="0" dirty="0">
                          <a:solidFill>
                            <a:srgbClr val="414042"/>
                          </a:solidFill>
                          <a:latin typeface="Mint Grotesk V0.8 Regular"/>
                          <a:cs typeface="Mint Grotesk V0.8 Regular"/>
                        </a:rPr>
                        <a:t> de </a:t>
                      </a:r>
                      <a:r>
                        <a:rPr lang="es-ES_tradnl" sz="850" noProof="0" dirty="0" err="1">
                          <a:solidFill>
                            <a:srgbClr val="414042"/>
                          </a:solidFill>
                          <a:latin typeface="Mint Grotesk V0.8 Regular"/>
                          <a:cs typeface="Mint Grotesk V0.8 Regular"/>
                        </a:rPr>
                        <a:t>recherche</a:t>
                      </a:r>
                      <a:r>
                        <a:rPr lang="es-ES_tradnl" sz="850" noProof="0" dirty="0">
                          <a:solidFill>
                            <a:srgbClr val="414042"/>
                          </a:solidFill>
                          <a:latin typeface="Mint Grotesk V0.8 Regular"/>
                          <a:cs typeface="Mint Grotesk V0.8 Regular"/>
                        </a:rPr>
                        <a:t> des </a:t>
                      </a:r>
                      <a:r>
                        <a:rPr lang="es-ES_tradnl" sz="850" noProof="0" dirty="0" err="1">
                          <a:solidFill>
                            <a:srgbClr val="414042"/>
                          </a:solidFill>
                          <a:latin typeface="Mint Grotesk V0.8 Regular"/>
                          <a:cs typeface="Mint Grotesk V0.8 Regular"/>
                        </a:rPr>
                        <a:t>contacts</a:t>
                      </a:r>
                      <a:r>
                        <a:rPr lang="es-ES_tradnl" sz="850" noProof="0" dirty="0">
                          <a:solidFill>
                            <a:srgbClr val="414042"/>
                          </a:solidFill>
                          <a:latin typeface="Mint Grotesk V0.8 Regular"/>
                          <a:cs typeface="Mint Grotesk V0.8 Regular"/>
                        </a:rPr>
                        <a:t> </a:t>
                      </a:r>
                      <a:r>
                        <a:rPr lang="es-ES_tradnl" sz="850" noProof="0" dirty="0" err="1">
                          <a:solidFill>
                            <a:srgbClr val="414042"/>
                          </a:solidFill>
                          <a:latin typeface="Mint Grotesk V0.8 Regular"/>
                          <a:cs typeface="Mint Grotesk V0.8 Regular"/>
                        </a:rPr>
                        <a:t>est</a:t>
                      </a:r>
                      <a:r>
                        <a:rPr lang="es-ES_tradnl" sz="850" noProof="0" dirty="0">
                          <a:solidFill>
                            <a:srgbClr val="414042"/>
                          </a:solidFill>
                          <a:latin typeface="Mint Grotesk V0.8 Regular"/>
                          <a:cs typeface="Mint Grotesk V0.8 Regular"/>
                        </a:rPr>
                        <a:t> </a:t>
                      </a:r>
                      <a:r>
                        <a:rPr lang="es-ES_tradnl" sz="850" noProof="0" dirty="0" err="1">
                          <a:solidFill>
                            <a:srgbClr val="414042"/>
                          </a:solidFill>
                          <a:latin typeface="Mint Grotesk V0.8 Regular"/>
                          <a:cs typeface="Mint Grotesk V0.8 Regular"/>
                        </a:rPr>
                        <a:t>utilisée</a:t>
                      </a:r>
                      <a:r>
                        <a:rPr lang="es-ES_tradnl" sz="850" noProof="0" dirty="0">
                          <a:solidFill>
                            <a:srgbClr val="414042"/>
                          </a:solidFill>
                          <a:latin typeface="Mint Grotesk V0.8 Regular"/>
                          <a:cs typeface="Mint Grotesk V0.8 Regular"/>
                        </a:rPr>
                        <a:t> en </a:t>
                      </a:r>
                      <a:r>
                        <a:rPr lang="es-ES_tradnl" sz="850" noProof="0" dirty="0" err="1">
                          <a:solidFill>
                            <a:srgbClr val="414042"/>
                          </a:solidFill>
                          <a:latin typeface="Mint Grotesk V0.8 Regular"/>
                          <a:cs typeface="Mint Grotesk V0.8 Regular"/>
                        </a:rPr>
                        <a:t>fonction</a:t>
                      </a:r>
                      <a:r>
                        <a:rPr lang="es-ES_tradnl" sz="850" noProof="0" dirty="0">
                          <a:solidFill>
                            <a:srgbClr val="414042"/>
                          </a:solidFill>
                          <a:latin typeface="Mint Grotesk V0.8 Regular"/>
                          <a:cs typeface="Mint Grotesk V0.8 Regular"/>
                        </a:rPr>
                        <a:t> du </a:t>
                      </a:r>
                      <a:r>
                        <a:rPr lang="es-ES_tradnl" sz="850" noProof="0" dirty="0" err="1">
                          <a:solidFill>
                            <a:srgbClr val="414042"/>
                          </a:solidFill>
                          <a:latin typeface="Mint Grotesk V0.8 Regular"/>
                          <a:cs typeface="Mint Grotesk V0.8 Regular"/>
                        </a:rPr>
                        <a:t>pourcentage</a:t>
                      </a:r>
                      <a:r>
                        <a:rPr lang="es-ES_tradnl" sz="850" noProof="0" dirty="0">
                          <a:solidFill>
                            <a:srgbClr val="414042"/>
                          </a:solidFill>
                          <a:latin typeface="Mint Grotesk V0.8 Regular"/>
                          <a:cs typeface="Mint Grotesk V0.8 Regular"/>
                        </a:rPr>
                        <a:t> de </a:t>
                      </a:r>
                      <a:r>
                        <a:rPr lang="es-ES_tradnl" sz="850" noProof="0" dirty="0" err="1">
                          <a:solidFill>
                            <a:srgbClr val="414042"/>
                          </a:solidFill>
                          <a:latin typeface="Mint Grotesk V0.8 Regular"/>
                          <a:cs typeface="Mint Grotesk V0.8 Regular"/>
                        </a:rPr>
                        <a:t>téléchargement</a:t>
                      </a:r>
                      <a:r>
                        <a:rPr lang="es-ES_tradnl" sz="850" noProof="0" dirty="0">
                          <a:solidFill>
                            <a:srgbClr val="414042"/>
                          </a:solidFill>
                          <a:latin typeface="Mint Grotesk V0.8 Regular"/>
                          <a:cs typeface="Mint Grotesk V0.8 Regular"/>
                        </a:rPr>
                        <a:t>.</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6"/>
                  </a:ext>
                </a:extLst>
              </a:tr>
              <a:tr h="280881">
                <a:tc>
                  <a:txBody>
                    <a:bodyPr/>
                    <a:lstStyle/>
                    <a:p>
                      <a:pPr marL="0" marR="0" indent="0" algn="l" defTabSz="457200" rtl="0" eaLnBrk="1" fontAlgn="auto" latinLnBrk="0" hangingPunct="1">
                        <a:lnSpc>
                          <a:spcPts val="1050"/>
                        </a:lnSpc>
                        <a:spcBef>
                          <a:spcPts val="0"/>
                        </a:spcBef>
                        <a:spcAft>
                          <a:spcPts val="0"/>
                        </a:spcAft>
                        <a:buClrTx/>
                        <a:buSzTx/>
                        <a:buFontTx/>
                        <a:buNone/>
                        <a:tabLst/>
                        <a:defRPr/>
                      </a:pPr>
                      <a:r>
                        <a:rPr lang="es-ES_tradnl" sz="850" b="1" noProof="0" dirty="0">
                          <a:solidFill>
                            <a:srgbClr val="414042"/>
                          </a:solidFill>
                          <a:latin typeface="Mint Grotesk V0.8 Bold"/>
                          <a:cs typeface="Mint Grotesk V0.8 Bold"/>
                        </a:rPr>
                        <a:t>09</a:t>
                      </a:r>
                      <a:br>
                        <a:rPr lang="es-ES_tradnl" sz="850" b="1" noProof="0" dirty="0">
                          <a:solidFill>
                            <a:srgbClr val="414042"/>
                          </a:solidFill>
                          <a:latin typeface="Mint Grotesk V0.8 Bold"/>
                          <a:cs typeface="Mint Grotesk V0.8 Bold"/>
                        </a:rPr>
                      </a:br>
                      <a:r>
                        <a:rPr lang="es-ES_tradnl" sz="850" b="1" noProof="0" dirty="0">
                          <a:solidFill>
                            <a:srgbClr val="414042"/>
                          </a:solidFill>
                          <a:latin typeface="Mint Grotesk V0.8 Bold"/>
                          <a:cs typeface="Mint Grotesk V0.8 Bold"/>
                        </a:rPr>
                        <a:t>No criminalizar las acciones </a:t>
                      </a: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50"/>
                        </a:lnSpc>
                      </a:pPr>
                      <a:r>
                        <a:rPr lang="es-ES_tradnl" sz="850" noProof="0" dirty="0">
                          <a:solidFill>
                            <a:srgbClr val="414042"/>
                          </a:solidFill>
                          <a:latin typeface="Mint Grotesk V0.8 Regular"/>
                          <a:cs typeface="Mint Grotesk V0.8 Regular"/>
                        </a:rPr>
                        <a:t>Existencia de acción punitiva por el incumplimiento de las orientaciones referentes al rastreo de contactos y la cuarentena </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7"/>
                  </a:ext>
                </a:extLst>
              </a:tr>
              <a:tr h="0">
                <a:tc rowSpan="2">
                  <a:txBody>
                    <a:bodyPr/>
                    <a:lstStyle/>
                    <a:p>
                      <a:pPr marL="0">
                        <a:lnSpc>
                          <a:spcPts val="1050"/>
                        </a:lnSpc>
                      </a:pPr>
                      <a:r>
                        <a:rPr lang="es-ES_tradnl" sz="850" b="1" noProof="0">
                          <a:solidFill>
                            <a:srgbClr val="414042"/>
                          </a:solidFill>
                          <a:latin typeface="Mint Grotesk V0.8 Bold"/>
                          <a:cs typeface="Mint Grotesk V0.8 Bold"/>
                        </a:rPr>
                        <a:t>10</a:t>
                      </a:r>
                      <a:br>
                        <a:rPr lang="es-ES_tradnl" sz="850" b="1" noProof="0">
                          <a:solidFill>
                            <a:srgbClr val="414042"/>
                          </a:solidFill>
                          <a:latin typeface="Mint Grotesk V0.8 Bold"/>
                          <a:cs typeface="Mint Grotesk V0.8 Bold"/>
                        </a:rPr>
                      </a:br>
                      <a:r>
                        <a:rPr lang="es-ES_tradnl" sz="850" b="1" noProof="0">
                          <a:solidFill>
                            <a:srgbClr val="414042"/>
                          </a:solidFill>
                          <a:latin typeface="Mint Grotesk V0.8 Bold"/>
                          <a:cs typeface="Mint Grotesk V0.8 Bold"/>
                        </a:rPr>
                        <a:t>Desalentar y hacer frente a la estigmatización </a:t>
                      </a:r>
                      <a:endParaRPr lang="es-ES_tradnl" sz="850" b="1" noProof="0" dirty="0">
                        <a:solidFill>
                          <a:srgbClr val="414042"/>
                        </a:solidFill>
                        <a:latin typeface="Mint Grotesk V0.8 Bold"/>
                        <a:cs typeface="Mint Grotesk V0.8 Bold"/>
                      </a:endParaRPr>
                    </a:p>
                  </a:txBody>
                  <a:tcPr marL="0" marR="0" marB="0">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tc>
                  <a:txBody>
                    <a:bodyPr/>
                    <a:lstStyle/>
                    <a:p>
                      <a:pPr>
                        <a:lnSpc>
                          <a:spcPts val="1050"/>
                        </a:lnSpc>
                      </a:pPr>
                      <a:r>
                        <a:rPr lang="es-ES_tradnl" sz="850" noProof="0" dirty="0">
                          <a:solidFill>
                            <a:srgbClr val="414042"/>
                          </a:solidFill>
                          <a:latin typeface="Mint Grotesk V0.8 Regular"/>
                          <a:cs typeface="Mint Grotesk V0.8 Regular"/>
                        </a:rPr>
                        <a:t>Creación de un mecanismo adaptado a las condiciones locales para la difusión de información actualizada y facilitar la comunicación bidireccional sobre la situación local de los contagios, las pruebas y el rastreo de contactos</a:t>
                      </a: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8"/>
                  </a:ext>
                </a:extLst>
              </a:tr>
              <a:tr h="0">
                <a:tc vMerge="1">
                  <a:txBody>
                    <a:bodyPr/>
                    <a:lstStyle/>
                    <a:p>
                      <a:endParaRPr lang="en-US"/>
                    </a:p>
                  </a:txBody>
                  <a:tcPr/>
                </a:tc>
                <a:tc>
                  <a:txBody>
                    <a:bodyPr/>
                    <a:lstStyle/>
                    <a:p>
                      <a:pPr>
                        <a:lnSpc>
                          <a:spcPts val="1050"/>
                        </a:lnSpc>
                      </a:pPr>
                      <a:r>
                        <a:rPr lang="es-ES_tradnl" sz="850" noProof="0" dirty="0">
                          <a:solidFill>
                            <a:srgbClr val="414042"/>
                          </a:solidFill>
                          <a:latin typeface="Mint Grotesk V0.8 Regular"/>
                          <a:cs typeface="Mint Grotesk V0.8 Regular"/>
                        </a:rPr>
                        <a:t>Los procedimientos de localización explican el proceso de rastreo en sí y el papel de los contactos </a:t>
                      </a:r>
                      <a:endParaRPr lang="es-ES_tradnl" sz="850" baseline="0" noProof="0" dirty="0">
                        <a:solidFill>
                          <a:srgbClr val="414042"/>
                        </a:solidFill>
                        <a:latin typeface="Mint Grotesk V0.8 Regular"/>
                        <a:cs typeface="Mint Grotesk V0.8 Regular"/>
                      </a:endParaRPr>
                    </a:p>
                  </a:txBody>
                  <a:tcPr marL="0" marR="0" marB="73152">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tcPr>
                </a:tc>
                <a:extLst>
                  <a:ext uri="{0D108BD9-81ED-4DB2-BD59-A6C34878D82A}">
                    <a16:rowId xmlns:a16="http://schemas.microsoft.com/office/drawing/2014/main" val="10009"/>
                  </a:ext>
                </a:extLst>
              </a:tr>
              <a:tr h="368110">
                <a:tc rowSpan="2">
                  <a:txBody>
                    <a:bodyPr/>
                    <a:lstStyle/>
                    <a:p>
                      <a:pPr marL="0">
                        <a:lnSpc>
                          <a:spcPts val="1050"/>
                        </a:lnSpc>
                      </a:pPr>
                      <a:r>
                        <a:rPr lang="es-ES_tradnl" sz="850" b="1" noProof="0" dirty="0">
                          <a:solidFill>
                            <a:srgbClr val="414042"/>
                          </a:solidFill>
                          <a:latin typeface="Mint Grotesk V0.8 Bold"/>
                          <a:cs typeface="Mint Grotesk V0.8 Bold"/>
                        </a:rPr>
                        <a:t>11</a:t>
                      </a:r>
                    </a:p>
                    <a:p>
                      <a:pPr marL="0">
                        <a:lnSpc>
                          <a:spcPts val="1050"/>
                        </a:lnSpc>
                      </a:pPr>
                      <a:r>
                        <a:rPr lang="es-ES_tradnl" sz="850" b="1" spc="-10" baseline="0" noProof="0">
                          <a:solidFill>
                            <a:srgbClr val="414042"/>
                          </a:solidFill>
                          <a:latin typeface="Mint Grotesk V0.8 Bold"/>
                          <a:cs typeface="Mint Grotesk V0.8 Bold"/>
                        </a:rPr>
                        <a:t>Coordinarse con </a:t>
                      </a:r>
                      <a:br>
                        <a:rPr lang="es-ES_tradnl" sz="850" b="1" spc="-10" baseline="0" noProof="0">
                          <a:solidFill>
                            <a:srgbClr val="414042"/>
                          </a:solidFill>
                          <a:latin typeface="Mint Grotesk V0.8 Bold"/>
                          <a:cs typeface="Mint Grotesk V0.8 Bold"/>
                        </a:rPr>
                      </a:br>
                      <a:r>
                        <a:rPr lang="es-ES_tradnl" sz="850" b="1" spc="-10" baseline="0" noProof="0">
                          <a:solidFill>
                            <a:srgbClr val="414042"/>
                          </a:solidFill>
                          <a:latin typeface="Mint Grotesk V0.8 Bold"/>
                          <a:cs typeface="Mint Grotesk V0.8 Bold"/>
                        </a:rPr>
                        <a:t>todos los agentes que intervienen en la respuesta</a:t>
                      </a:r>
                      <a:endParaRPr lang="es-ES_tradnl" sz="850" b="1" noProof="0" dirty="0">
                        <a:solidFill>
                          <a:srgbClr val="414042"/>
                        </a:solidFill>
                        <a:latin typeface="Mint Grotesk V0.8 Bold"/>
                        <a:cs typeface="Mint Grotesk V0.8 Bold"/>
                      </a:endParaRPr>
                    </a:p>
                  </a:txBody>
                  <a:tcPr marL="0" marR="0" marB="0">
                    <a:lnT w="12700" cap="flat" cmpd="sng" algn="ctr">
                      <a:solidFill>
                        <a:srgbClr val="FCCF9E"/>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050"/>
                        </a:lnSpc>
                      </a:pPr>
                      <a:r>
                        <a:rPr lang="es-ES_tradnl" sz="850" noProof="0" dirty="0">
                          <a:solidFill>
                            <a:srgbClr val="414042"/>
                          </a:solidFill>
                          <a:latin typeface="Mint Grotesk V0.8 Regular"/>
                          <a:cs typeface="Mint Grotesk V0.8 Regular"/>
                        </a:rPr>
                        <a:t>La comunidad dispone de documentación con recomendaciones normativas, procedimientos y asignación de recursos para el rastreo de los contactos</a:t>
                      </a:r>
                    </a:p>
                  </a:txBody>
                  <a:tcPr marL="0" marR="0" marB="73152">
                    <a:lnT w="12700" cap="flat" cmpd="sng" algn="ctr">
                      <a:solidFill>
                        <a:srgbClr val="FCCF9E"/>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68110">
                <a:tc vMerge="1">
                  <a:txBody>
                    <a:bodyPr/>
                    <a:lstStyle/>
                    <a:p>
                      <a:endParaRPr lang="en-GB"/>
                    </a:p>
                  </a:txBody>
                  <a:tcPr/>
                </a:tc>
                <a:tc>
                  <a:txBody>
                    <a:bodyPr/>
                    <a:lstStyle/>
                    <a:p>
                      <a:pPr>
                        <a:lnSpc>
                          <a:spcPts val="1050"/>
                        </a:lnSpc>
                      </a:pPr>
                      <a:endParaRPr lang="es-ES_tradnl" sz="850" noProof="0" dirty="0">
                        <a:solidFill>
                          <a:srgbClr val="414042"/>
                        </a:solidFill>
                        <a:latin typeface="Mint Grotesk V0.8 Regular"/>
                        <a:cs typeface="Mint Grotesk V0.8 Regular"/>
                      </a:endParaRPr>
                    </a:p>
                  </a:txBody>
                  <a:tcPr marL="0" marR="0" marB="73152">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35149056"/>
                  </a:ext>
                </a:extLst>
              </a:tr>
            </a:tbl>
          </a:graphicData>
        </a:graphic>
      </p:graphicFrame>
    </p:spTree>
    <p:extLst>
      <p:ext uri="{BB962C8B-B14F-4D97-AF65-F5344CB8AC3E}">
        <p14:creationId xmlns:p14="http://schemas.microsoft.com/office/powerpoint/2010/main" val="287272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30936" y="592137"/>
            <a:ext cx="3730752" cy="2024063"/>
          </a:xfrm>
        </p:spPr>
        <p:txBody>
          <a:bodyPr/>
          <a:lstStyle/>
          <a:p>
            <a:r>
              <a:rPr lang="en-US" spc="-60" dirty="0" err="1"/>
              <a:t>Guía</a:t>
            </a:r>
            <a:r>
              <a:rPr lang="en-US" spc="-60" dirty="0"/>
              <a:t> de </a:t>
            </a:r>
            <a:r>
              <a:rPr lang="en-US" spc="-60" dirty="0" err="1"/>
              <a:t>recursos</a:t>
            </a:r>
            <a:r>
              <a:rPr lang="en-US" spc="-60" dirty="0">
                <a:latin typeface="Mint Grotesk V0.8 Regular"/>
                <a:cs typeface="Mint Grotesk V0.8 Regular"/>
              </a:rPr>
              <a:t>–</a:t>
            </a:r>
            <a:br>
              <a:rPr lang="en-US" spc="-60" dirty="0"/>
            </a:br>
            <a:r>
              <a:rPr lang="en-US" spc="-60" dirty="0" err="1">
                <a:latin typeface="Mint Grotesk V0.8 Regular"/>
                <a:cs typeface="Mint Grotesk V0.8 Regular"/>
              </a:rPr>
              <a:t>Guía</a:t>
            </a:r>
            <a:r>
              <a:rPr lang="en-US" spc="-60" dirty="0">
                <a:latin typeface="Mint Grotesk V0.8 Regular"/>
                <a:cs typeface="Mint Grotesk V0.8 Regular"/>
              </a:rPr>
              <a:t> </a:t>
            </a:r>
            <a:r>
              <a:rPr lang="en-US" spc="-60" dirty="0" err="1">
                <a:latin typeface="Mint Grotesk V0.8 Regular"/>
                <a:cs typeface="Mint Grotesk V0.8 Regular"/>
              </a:rPr>
              <a:t>revisada</a:t>
            </a:r>
            <a:r>
              <a:rPr lang="en-US" spc="-60" dirty="0">
                <a:latin typeface="Mint Grotesk V0.8 Regular"/>
                <a:cs typeface="Mint Grotesk V0.8 Regular"/>
              </a:rPr>
              <a:t> de </a:t>
            </a:r>
            <a:r>
              <a:rPr lang="en-US" spc="-60" dirty="0" err="1">
                <a:latin typeface="Mint Grotesk V0.8 Regular"/>
                <a:cs typeface="Mint Grotesk V0.8 Regular"/>
              </a:rPr>
              <a:t>recursos</a:t>
            </a:r>
            <a:r>
              <a:rPr lang="en-US" spc="-60" dirty="0">
                <a:latin typeface="Mint Grotesk V0.8 Regular"/>
                <a:cs typeface="Mint Grotesk V0.8 Regular"/>
              </a:rPr>
              <a:t> para el </a:t>
            </a:r>
            <a:r>
              <a:rPr lang="en-US" spc="-60" dirty="0" err="1">
                <a:latin typeface="Mint Grotesk V0.8 Regular"/>
                <a:cs typeface="Mint Grotesk V0.8 Regular"/>
              </a:rPr>
              <a:t>rastreo</a:t>
            </a:r>
            <a:r>
              <a:rPr lang="en-US" spc="-60" dirty="0">
                <a:latin typeface="Mint Grotesk V0.8 Regular"/>
                <a:cs typeface="Mint Grotesk V0.8 Regular"/>
              </a:rPr>
              <a:t> de </a:t>
            </a:r>
            <a:r>
              <a:rPr lang="en-US" spc="-60" dirty="0" err="1">
                <a:latin typeface="Mint Grotesk V0.8 Regular"/>
                <a:cs typeface="Mint Grotesk V0.8 Regular"/>
              </a:rPr>
              <a:t>contactos</a:t>
            </a:r>
            <a:r>
              <a:rPr lang="en-US" spc="-60" dirty="0">
                <a:latin typeface="Mint Grotesk V0.8 Regular"/>
                <a:cs typeface="Mint Grotesk V0.8 Regular"/>
              </a:rPr>
              <a:t> </a:t>
            </a:r>
            <a:r>
              <a:rPr lang="en-US" spc="-60" dirty="0" err="1">
                <a:latin typeface="Mint Grotesk V0.8 Regular"/>
                <a:cs typeface="Mint Grotesk V0.8 Regular"/>
              </a:rPr>
              <a:t>centrado</a:t>
            </a:r>
            <a:r>
              <a:rPr lang="en-US" spc="-60" dirty="0">
                <a:latin typeface="Mint Grotesk V0.8 Regular"/>
                <a:cs typeface="Mint Grotesk V0.8 Regular"/>
              </a:rPr>
              <a:t> </a:t>
            </a:r>
            <a:r>
              <a:rPr lang="en-US" spc="-60" dirty="0" err="1">
                <a:latin typeface="Mint Grotesk V0.8 Regular"/>
                <a:cs typeface="Mint Grotesk V0.8 Regular"/>
              </a:rPr>
              <a:t>en</a:t>
            </a:r>
            <a:r>
              <a:rPr lang="en-US" spc="-60" dirty="0">
                <a:latin typeface="Mint Grotesk V0.8 Regular"/>
                <a:cs typeface="Mint Grotesk V0.8 Regular"/>
              </a:rPr>
              <a:t> la </a:t>
            </a:r>
            <a:r>
              <a:rPr lang="en-US" spc="-60" dirty="0" err="1">
                <a:latin typeface="Mint Grotesk V0.8 Regular"/>
                <a:cs typeface="Mint Grotesk V0.8 Regular"/>
              </a:rPr>
              <a:t>comunidad</a:t>
            </a:r>
            <a:endParaRPr lang="en-US" spc="-60" dirty="0">
              <a:latin typeface="Mint Grotesk V0.8 Regular"/>
              <a:cs typeface="Mint Grotesk V0.8 Regular"/>
            </a:endParaRPr>
          </a:p>
        </p:txBody>
      </p:sp>
      <p:sp>
        <p:nvSpPr>
          <p:cNvPr id="3" name="Footer Placeholder 2"/>
          <p:cNvSpPr>
            <a:spLocks noGrp="1"/>
          </p:cNvSpPr>
          <p:nvPr>
            <p:ph type="ftr" sz="quarter" idx="11"/>
          </p:nvPr>
        </p:nvSpPr>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16</a:t>
            </a:fld>
            <a:endParaRPr lang="en-US" dirty="0"/>
          </a:p>
        </p:txBody>
      </p:sp>
      <p:sp>
        <p:nvSpPr>
          <p:cNvPr id="39" name="Text Placeholder 9">
            <a:extLst>
              <a:ext uri="{FF2B5EF4-FFF2-40B4-BE49-F238E27FC236}">
                <a16:creationId xmlns:a16="http://schemas.microsoft.com/office/drawing/2014/main" id="{A86E13B4-7521-2846-AF73-F91BE28B0353}"/>
              </a:ext>
            </a:extLst>
          </p:cNvPr>
          <p:cNvSpPr>
            <a:spLocks noGrp="1"/>
          </p:cNvSpPr>
          <p:nvPr>
            <p:ph type="body" sz="quarter" idx="13"/>
          </p:nvPr>
        </p:nvSpPr>
        <p:spPr>
          <a:xfrm>
            <a:off x="8061325" y="613306"/>
            <a:ext cx="3505359" cy="5789607"/>
          </a:xfrm>
        </p:spPr>
        <p:txBody>
          <a:bodyPr/>
          <a:lstStyle/>
          <a:p>
            <a:pPr marL="0" indent="0">
              <a:lnSpc>
                <a:spcPts val="1500"/>
              </a:lnSpc>
              <a:buClr>
                <a:srgbClr val="FCCF9E"/>
              </a:buClr>
              <a:buSzPct val="100000"/>
              <a:buNone/>
            </a:pPr>
            <a:r>
              <a:rPr lang="en-US" sz="1300" dirty="0" err="1">
                <a:latin typeface="Mint Grotesk V0.8 Extra Bold"/>
                <a:cs typeface="Mint Grotesk V0.8 Extra Bold"/>
              </a:rPr>
              <a:t>Instrumentos</a:t>
            </a:r>
            <a:endParaRPr lang="en-US" sz="1300" dirty="0">
              <a:latin typeface="Mint Grotesk V0.8 Extra Bold"/>
              <a:cs typeface="Mint Grotesk V0.8 Extra Bold"/>
            </a:endParaRPr>
          </a:p>
          <a:p>
            <a:pPr marL="0" indent="0">
              <a:lnSpc>
                <a:spcPts val="1500"/>
              </a:lnSpc>
              <a:buClr>
                <a:srgbClr val="FCCF9E"/>
              </a:buClr>
              <a:buSzPct val="100000"/>
              <a:buNone/>
            </a:pPr>
            <a:endParaRPr lang="en-US" sz="1300" dirty="0">
              <a:latin typeface="Mint Grotesk V0.8 Extra Bold"/>
              <a:cs typeface="Mint Grotesk V0.8 Extra Bold"/>
            </a:endParaRP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A Guide for Community Facing Staff, Oxfam</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Step-by-Step: Engaging Communities During COVID-19, READY Initiative</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COVID-19 Contact Tracing Playbook, Vital Strategies</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COVID 19 Contact Tracing Toolkit, Vital Strategies</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COVID-19 Risk Communication and Community Engagement Toolkit for Humanitarian Actors (“RCCE Toolkit”), READY Initiative</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Monitoring and Evaluation Framework and Tools for RCCE and COVID-19, READY Initiative</a:t>
            </a:r>
          </a:p>
          <a:p>
            <a:pPr marL="219456" indent="-219456">
              <a:lnSpc>
                <a:spcPts val="1500"/>
              </a:lnSpc>
              <a:buClr>
                <a:srgbClr val="FCCF9E"/>
              </a:buClr>
              <a:buSzPct val="100000"/>
              <a:buFont typeface="Arial"/>
              <a:buChar char="•"/>
            </a:pPr>
            <a:endParaRPr lang="en-US" dirty="0">
              <a:latin typeface="Whitman RomanOsF"/>
              <a:cs typeface="Whitman RomanOsF"/>
            </a:endParaRPr>
          </a:p>
          <a:p>
            <a:pPr marL="0" indent="0">
              <a:lnSpc>
                <a:spcPts val="1500"/>
              </a:lnSpc>
              <a:buClr>
                <a:srgbClr val="FCCF9E"/>
              </a:buClr>
              <a:buSzPct val="100000"/>
              <a:buNone/>
            </a:pPr>
            <a:r>
              <a:rPr lang="en-US" sz="1300" dirty="0" err="1">
                <a:latin typeface="Mint Grotesk V0.8 Extra Bold"/>
                <a:cs typeface="Mint Grotesk V0.8 Extra Bold"/>
              </a:rPr>
              <a:t>Formación</a:t>
            </a:r>
            <a:endParaRPr lang="en-US" sz="1300" dirty="0">
              <a:latin typeface="Mint Grotesk V0.8 Extra Bold"/>
              <a:cs typeface="Mint Grotesk V0.8 Extra Bold"/>
            </a:endParaRPr>
          </a:p>
          <a:p>
            <a:pPr marL="0" indent="0">
              <a:lnSpc>
                <a:spcPts val="1500"/>
              </a:lnSpc>
              <a:buClr>
                <a:srgbClr val="FCCF9E"/>
              </a:buClr>
              <a:buSzPct val="100000"/>
              <a:buNone/>
            </a:pPr>
            <a:endParaRPr lang="en-US" sz="1300" dirty="0">
              <a:latin typeface="Mint Grotesk V0.8 Extra Bold"/>
              <a:cs typeface="Mint Grotesk V0.8 Extra Bold"/>
            </a:endParaRP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COVID-19 Contact Tracing, Johns Hopkins University </a:t>
            </a:r>
            <a:br>
              <a:rPr lang="en-US" sz="1130" dirty="0">
                <a:latin typeface="Whitman RomanOsF"/>
                <a:cs typeface="Whitman RomanOsF"/>
              </a:rPr>
            </a:br>
            <a:r>
              <a:rPr lang="en-US" sz="1130" dirty="0">
                <a:latin typeface="Whitman RomanOsF"/>
                <a:cs typeface="Whitman RomanOsF"/>
              </a:rPr>
              <a:t>via COURSERA</a:t>
            </a:r>
          </a:p>
          <a:p>
            <a:pPr marL="219456" indent="-219456">
              <a:lnSpc>
                <a:spcPts val="1500"/>
              </a:lnSpc>
              <a:buClr>
                <a:srgbClr val="FCCF9E"/>
              </a:buClr>
              <a:buSzPct val="100000"/>
              <a:buFont typeface="Arial"/>
              <a:buChar char="•"/>
            </a:pPr>
            <a:r>
              <a:rPr lang="en-US" sz="1130" dirty="0">
                <a:latin typeface="Whitman RomanOsF"/>
                <a:cs typeface="Whitman RomanOsF"/>
              </a:rPr>
              <a:t>Risk Communication Training, TEPHINET </a:t>
            </a:r>
            <a:br>
              <a:rPr lang="en-US" dirty="0">
                <a:latin typeface="Whitman RomanOsF"/>
                <a:cs typeface="Whitman RomanOsF"/>
              </a:rPr>
            </a:br>
            <a:endParaRPr lang="en-US" dirty="0">
              <a:latin typeface="Whitman RomanOsF"/>
              <a:cs typeface="Whitman RomanOsF"/>
            </a:endParaRPr>
          </a:p>
          <a:p>
            <a:pPr marL="0" indent="0">
              <a:lnSpc>
                <a:spcPts val="1500"/>
              </a:lnSpc>
              <a:buClr>
                <a:srgbClr val="FCCF9E"/>
              </a:buClr>
              <a:buSzPct val="100000"/>
              <a:buNone/>
            </a:pPr>
            <a:r>
              <a:rPr lang="en-US" sz="1300" dirty="0" err="1">
                <a:latin typeface="Mint Grotesk V0.8 Extra Bold"/>
                <a:cs typeface="Mint Grotesk V0.8 Extra Bold"/>
              </a:rPr>
              <a:t>Materiales</a:t>
            </a:r>
            <a:r>
              <a:rPr lang="en-US" sz="1300" dirty="0">
                <a:latin typeface="Mint Grotesk V0.8 Extra Bold"/>
                <a:cs typeface="Mint Grotesk V0.8 Extra Bold"/>
              </a:rPr>
              <a:t> de </a:t>
            </a:r>
            <a:r>
              <a:rPr lang="en-US" sz="1300" dirty="0" err="1">
                <a:latin typeface="Mint Grotesk V0.8 Extra Bold"/>
                <a:cs typeface="Mint Grotesk V0.8 Extra Bold"/>
              </a:rPr>
              <a:t>comunicación</a:t>
            </a:r>
            <a:endParaRPr lang="en-US" sz="1300" dirty="0">
              <a:latin typeface="Mint Grotesk V0.8 Extra Bold"/>
              <a:cs typeface="Mint Grotesk V0.8 Extra Bold"/>
            </a:endParaRPr>
          </a:p>
          <a:p>
            <a:pPr marL="0" indent="0">
              <a:lnSpc>
                <a:spcPts val="1500"/>
              </a:lnSpc>
              <a:buClr>
                <a:srgbClr val="FCCF9E"/>
              </a:buClr>
              <a:buSzPct val="100000"/>
              <a:buNone/>
            </a:pPr>
            <a:endParaRPr lang="en-US" sz="1300" dirty="0">
              <a:latin typeface="Mint Grotesk V0.8 Extra Bold"/>
              <a:cs typeface="Mint Grotesk V0.8 Extra Bold"/>
            </a:endParaRP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How Does Contact Tracing Work, OMS</a:t>
            </a:r>
            <a:br>
              <a:rPr lang="en-US" dirty="0">
                <a:latin typeface="Whitman RomanOsF"/>
                <a:cs typeface="Whitman RomanOsF"/>
              </a:rPr>
            </a:br>
            <a:endParaRPr lang="en-US" dirty="0">
              <a:latin typeface="Whitman RomanOsF"/>
              <a:cs typeface="Whitman RomanOsF"/>
            </a:endParaRPr>
          </a:p>
          <a:p>
            <a:pPr marL="219456" indent="-219456">
              <a:lnSpc>
                <a:spcPts val="1500"/>
              </a:lnSpc>
              <a:spcAft>
                <a:spcPts val="350"/>
              </a:spcAft>
              <a:buClr>
                <a:srgbClr val="FCCF9E"/>
              </a:buClr>
              <a:buSzPct val="100000"/>
              <a:buFont typeface="Arial"/>
              <a:buChar char="•"/>
            </a:pPr>
            <a:endParaRPr lang="en-US" dirty="0">
              <a:latin typeface="Whitman RomanOsF"/>
              <a:cs typeface="Whitman RomanOsF"/>
            </a:endParaRPr>
          </a:p>
        </p:txBody>
      </p:sp>
      <p:sp>
        <p:nvSpPr>
          <p:cNvPr id="40" name="Text Placeholder 10">
            <a:extLst>
              <a:ext uri="{FF2B5EF4-FFF2-40B4-BE49-F238E27FC236}">
                <a16:creationId xmlns:a16="http://schemas.microsoft.com/office/drawing/2014/main" id="{FED6298C-8E69-9348-8993-AFFE1E4BB591}"/>
              </a:ext>
            </a:extLst>
          </p:cNvPr>
          <p:cNvSpPr>
            <a:spLocks noGrp="1"/>
          </p:cNvSpPr>
          <p:nvPr>
            <p:ph type="body" sz="quarter" idx="14"/>
          </p:nvPr>
        </p:nvSpPr>
        <p:spPr>
          <a:xfrm>
            <a:off x="4361688" y="612648"/>
            <a:ext cx="3536950" cy="5790266"/>
          </a:xfrm>
        </p:spPr>
        <p:txBody>
          <a:bodyPr/>
          <a:lstStyle/>
          <a:p>
            <a:pPr marL="0" indent="0">
              <a:lnSpc>
                <a:spcPts val="1500"/>
              </a:lnSpc>
              <a:buClr>
                <a:srgbClr val="FCCF9E"/>
              </a:buClr>
              <a:buSzPct val="100000"/>
              <a:buNone/>
            </a:pPr>
            <a:r>
              <a:rPr lang="en-US" sz="1300" dirty="0" err="1">
                <a:latin typeface="Mint Grotesk V0.8 Extra Bold"/>
                <a:cs typeface="Mint Grotesk V0.8 Extra Bold"/>
              </a:rPr>
              <a:t>Lecciones</a:t>
            </a:r>
            <a:r>
              <a:rPr lang="en-US" sz="1300" dirty="0">
                <a:latin typeface="Mint Grotesk V0.8 Extra Bold"/>
                <a:cs typeface="Mint Grotesk V0.8 Extra Bold"/>
              </a:rPr>
              <a:t> </a:t>
            </a:r>
            <a:r>
              <a:rPr lang="en-US" sz="1300" dirty="0" err="1">
                <a:latin typeface="Mint Grotesk V0.8 Extra Bold"/>
                <a:cs typeface="Mint Grotesk V0.8 Extra Bold"/>
              </a:rPr>
              <a:t>aprendidas</a:t>
            </a:r>
            <a:endParaRPr lang="en-US" sz="1300" dirty="0">
              <a:latin typeface="Mint Grotesk V0.8 Extra Bold"/>
              <a:cs typeface="Mint Grotesk V0.8 Extra Bold"/>
            </a:endParaRPr>
          </a:p>
          <a:p>
            <a:pPr marL="0" indent="0">
              <a:lnSpc>
                <a:spcPts val="1500"/>
              </a:lnSpc>
              <a:buClr>
                <a:srgbClr val="FCCF9E"/>
              </a:buClr>
              <a:buSzPct val="100000"/>
              <a:buNone/>
            </a:pPr>
            <a:endParaRPr lang="en-US" sz="1300" dirty="0">
              <a:latin typeface="Mint Grotesk V0.8 Extra Bold"/>
              <a:cs typeface="Mint Grotesk V0.8 Extra Bold"/>
            </a:endParaRPr>
          </a:p>
          <a:p>
            <a:pPr marL="219456" indent="-219456">
              <a:lnSpc>
                <a:spcPts val="1500"/>
              </a:lnSpc>
              <a:spcAft>
                <a:spcPts val="350"/>
              </a:spcAft>
              <a:buClr>
                <a:srgbClr val="FCCF9E"/>
              </a:buClr>
              <a:buSzPct val="100000"/>
              <a:buFont typeface="Arial"/>
              <a:buChar char="•"/>
            </a:pPr>
            <a:r>
              <a:rPr lang="en-US" dirty="0">
                <a:latin typeface="Whitman RomanOsF"/>
                <a:cs typeface="Whitman RomanOsF"/>
              </a:rPr>
              <a:t>Community engagement for successful COVID-19 pandemic response: 10 lessons from the Ebola outbreak responses in Africa</a:t>
            </a:r>
          </a:p>
          <a:p>
            <a:pPr marL="219456" indent="-219456">
              <a:lnSpc>
                <a:spcPts val="1500"/>
              </a:lnSpc>
              <a:buClr>
                <a:srgbClr val="FCCF9E"/>
              </a:buClr>
              <a:buSzPct val="100000"/>
              <a:buFont typeface="Arial"/>
              <a:buChar char="•"/>
            </a:pPr>
            <a:endParaRPr lang="en-US" dirty="0">
              <a:latin typeface="Whitman RomanOsF"/>
              <a:cs typeface="Whitman RomanOsF"/>
            </a:endParaRPr>
          </a:p>
          <a:p>
            <a:pPr marL="0" indent="0">
              <a:lnSpc>
                <a:spcPts val="1500"/>
              </a:lnSpc>
              <a:buClr>
                <a:srgbClr val="FCCF9E"/>
              </a:buClr>
              <a:buSzPct val="100000"/>
              <a:buNone/>
            </a:pPr>
            <a:r>
              <a:rPr lang="en-US" sz="1300" dirty="0" err="1">
                <a:latin typeface="Mint Grotesk V0.8 Extra Bold"/>
                <a:cs typeface="Mint Grotesk V0.8 Extra Bold"/>
              </a:rPr>
              <a:t>Datos</a:t>
            </a:r>
            <a:r>
              <a:rPr lang="en-US" sz="1300" dirty="0">
                <a:latin typeface="Mint Grotesk V0.8 Extra Bold"/>
                <a:cs typeface="Mint Grotesk V0.8 Extra Bold"/>
              </a:rPr>
              <a:t> e </a:t>
            </a:r>
            <a:r>
              <a:rPr lang="en-US" sz="1300" dirty="0" err="1">
                <a:latin typeface="Mint Grotesk V0.8 Extra Bold"/>
                <a:cs typeface="Mint Grotesk V0.8 Extra Bold"/>
              </a:rPr>
              <a:t>información</a:t>
            </a:r>
            <a:endParaRPr lang="en-US" sz="1300" dirty="0">
              <a:latin typeface="Mint Grotesk V0.8 Extra Bold"/>
              <a:cs typeface="Mint Grotesk V0.8 Extra Bold"/>
            </a:endParaRPr>
          </a:p>
          <a:p>
            <a:pPr marL="0" indent="0">
              <a:lnSpc>
                <a:spcPts val="1500"/>
              </a:lnSpc>
              <a:buClr>
                <a:srgbClr val="FCCF9E"/>
              </a:buClr>
              <a:buSzPct val="100000"/>
              <a:buNone/>
            </a:pPr>
            <a:endParaRPr lang="en-US" sz="1300" dirty="0">
              <a:latin typeface="Mint Grotesk V0.8 Extra Bold"/>
              <a:cs typeface="Mint Grotesk V0.8 Extra Bold"/>
            </a:endParaRP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Covid-19: Perception of Contact Tracing Global Report, Imperial College London</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Sierra Leone Standard Operating Procedures (SOPs) </a:t>
            </a:r>
            <a:br>
              <a:rPr lang="en-US" sz="1130" dirty="0">
                <a:latin typeface="Whitman RomanOsF"/>
                <a:cs typeface="Whitman RomanOsF"/>
              </a:rPr>
            </a:br>
            <a:r>
              <a:rPr lang="en-US" sz="1130" dirty="0">
                <a:latin typeface="Whitman RomanOsF"/>
                <a:cs typeface="Whitman RomanOsF"/>
              </a:rPr>
              <a:t>for Ebola Social Mobilization and Community Engagement, J Health Community</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Contact Tracing Training Course Mapping and Recommendations for New Course Development, </a:t>
            </a:r>
            <a:br>
              <a:rPr lang="en-US" sz="1130" dirty="0">
                <a:latin typeface="Whitman RomanOsF"/>
                <a:cs typeface="Whitman RomanOsF"/>
              </a:rPr>
            </a:br>
            <a:r>
              <a:rPr lang="en-US" sz="1130" dirty="0">
                <a:latin typeface="Whitman RomanOsF"/>
                <a:cs typeface="Whitman RomanOsF"/>
              </a:rPr>
              <a:t>CORE Group</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Case Investigation and Contact Tracing: Part of a Multipronged Approach to Fight the COVID-19 Pandemic, Center for Disease Control and Prevention</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Community Engagement for Contact Tracing During COVID-19 , World Food </a:t>
            </a:r>
            <a:r>
              <a:rPr lang="en-US" sz="1130" dirty="0" err="1">
                <a:latin typeface="Whitman RomanOsF"/>
                <a:cs typeface="Whitman RomanOsF"/>
              </a:rPr>
              <a:t>Programme</a:t>
            </a:r>
            <a:endParaRPr lang="en-US" sz="1130" dirty="0">
              <a:latin typeface="Whitman RomanOsF"/>
              <a:cs typeface="Whitman RomanOsF"/>
            </a:endParaRPr>
          </a:p>
          <a:p>
            <a:pPr marL="219456" indent="-219456">
              <a:lnSpc>
                <a:spcPts val="1500"/>
              </a:lnSpc>
              <a:spcAft>
                <a:spcPts val="350"/>
              </a:spcAft>
              <a:buClr>
                <a:srgbClr val="FCCF9E"/>
              </a:buClr>
              <a:buSzPct val="100000"/>
              <a:buFont typeface="Arial"/>
              <a:buChar char="•"/>
            </a:pPr>
            <a:r>
              <a:rPr lang="en-US" sz="1130" dirty="0" err="1">
                <a:latin typeface="Whitman RomanOsF"/>
                <a:cs typeface="Whitman RomanOsF"/>
              </a:rPr>
              <a:t>Kap</a:t>
            </a:r>
            <a:r>
              <a:rPr lang="en-US" sz="1130" dirty="0">
                <a:latin typeface="Whitman RomanOsF"/>
                <a:cs typeface="Whitman RomanOsF"/>
              </a:rPr>
              <a:t> </a:t>
            </a:r>
            <a:r>
              <a:rPr lang="en-US" sz="1130" dirty="0" err="1">
                <a:latin typeface="Whitman RomanOsF"/>
                <a:cs typeface="Whitman RomanOsF"/>
              </a:rPr>
              <a:t>Covid</a:t>
            </a:r>
            <a:r>
              <a:rPr lang="en-US" sz="1130" dirty="0">
                <a:latin typeface="Whitman RomanOsF"/>
                <a:cs typeface="Whitman RomanOsF"/>
              </a:rPr>
              <a:t> Dashboard, Johns Hopkins Center For Communication Program</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Community Feedback to Inform Ebola Response Efforts – Community Perspectives on Contact Tracing, IFRC</a:t>
            </a:r>
          </a:p>
        </p:txBody>
      </p:sp>
      <p:sp>
        <p:nvSpPr>
          <p:cNvPr id="41" name="Text Placeholder 11">
            <a:extLst>
              <a:ext uri="{FF2B5EF4-FFF2-40B4-BE49-F238E27FC236}">
                <a16:creationId xmlns:a16="http://schemas.microsoft.com/office/drawing/2014/main" id="{D2940AED-F3FB-314E-80C2-412707031DD2}"/>
              </a:ext>
            </a:extLst>
          </p:cNvPr>
          <p:cNvSpPr>
            <a:spLocks noGrp="1"/>
          </p:cNvSpPr>
          <p:nvPr>
            <p:ph type="body" sz="quarter" idx="15"/>
          </p:nvPr>
        </p:nvSpPr>
        <p:spPr>
          <a:xfrm>
            <a:off x="630936" y="2730500"/>
            <a:ext cx="3633766" cy="3914558"/>
          </a:xfrm>
        </p:spPr>
        <p:txBody>
          <a:bodyPr/>
          <a:lstStyle/>
          <a:p>
            <a:pPr marL="0" indent="0">
              <a:lnSpc>
                <a:spcPts val="1500"/>
              </a:lnSpc>
              <a:buClr>
                <a:srgbClr val="FCCF9E"/>
              </a:buClr>
              <a:buSzPct val="100000"/>
              <a:buNone/>
            </a:pPr>
            <a:r>
              <a:rPr lang="en-US" sz="1300" dirty="0" err="1">
                <a:latin typeface="Mint Grotesk V0.8 Extra Bold"/>
                <a:cs typeface="Mint Grotesk V0.8 Extra Bold"/>
              </a:rPr>
              <a:t>Orientaciones</a:t>
            </a:r>
            <a:endParaRPr lang="en-US" sz="1300" dirty="0">
              <a:latin typeface="Mint Grotesk V0.8 Extra Bold"/>
              <a:cs typeface="Mint Grotesk V0.8 Extra Bold"/>
            </a:endParaRPr>
          </a:p>
          <a:p>
            <a:pPr marL="0" indent="0">
              <a:lnSpc>
                <a:spcPts val="1500"/>
              </a:lnSpc>
              <a:buClr>
                <a:srgbClr val="FCCF9E"/>
              </a:buClr>
              <a:buSzPct val="100000"/>
              <a:buNone/>
            </a:pPr>
            <a:r>
              <a:rPr lang="en-US" sz="1300" dirty="0">
                <a:latin typeface="Mint Grotesk V0.8 Extra Bold"/>
                <a:cs typeface="Mint Grotesk V0.8 Extra Bold"/>
              </a:rPr>
              <a:t> </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Guidance: Contact Tracing For COVID-19, IFRC</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Operational Guide for Community Health Workers on Covid-19 in Malawi, Ministry of Health, Save the Children, Last Mile Health, Aspen Management Partners for Health</a:t>
            </a:r>
          </a:p>
          <a:p>
            <a:pPr marL="219456" indent="-219456">
              <a:lnSpc>
                <a:spcPts val="1500"/>
              </a:lnSpc>
              <a:spcAft>
                <a:spcPts val="350"/>
              </a:spcAft>
              <a:buClr>
                <a:srgbClr val="FCCF9E"/>
              </a:buClr>
              <a:buSzPct val="100000"/>
              <a:buFont typeface="Arial"/>
              <a:buChar char="•"/>
            </a:pPr>
            <a:r>
              <a:rPr lang="en-US" sz="1130" dirty="0">
                <a:uFill>
                  <a:solidFill>
                    <a:schemeClr val="bg1"/>
                  </a:solidFill>
                </a:uFill>
                <a:latin typeface="Whitman RomanOsF"/>
                <a:cs typeface="Whitman RomanOsF"/>
              </a:rPr>
              <a:t>Communication Guidance For COVID-19 Contact Tracing, Vital Strategies and Resolve to Save Lives</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A Guide For Community Facing Staff, Oxfam</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El </a:t>
            </a:r>
            <a:r>
              <a:rPr lang="en-US" sz="1130" dirty="0" err="1">
                <a:latin typeface="Whitman RomanOsF"/>
                <a:cs typeface="Whitman RomanOsF"/>
              </a:rPr>
              <a:t>rastreo</a:t>
            </a:r>
            <a:r>
              <a:rPr lang="en-US" sz="1130" dirty="0">
                <a:latin typeface="Whitman RomanOsF"/>
                <a:cs typeface="Whitman RomanOsF"/>
              </a:rPr>
              <a:t> de </a:t>
            </a:r>
            <a:r>
              <a:rPr lang="en-US" sz="1130" dirty="0" err="1">
                <a:latin typeface="Whitman RomanOsF"/>
                <a:cs typeface="Whitman RomanOsF"/>
              </a:rPr>
              <a:t>contactos</a:t>
            </a:r>
            <a:r>
              <a:rPr lang="en-US" sz="1130" dirty="0">
                <a:latin typeface="Whitman RomanOsF"/>
                <a:cs typeface="Whitman RomanOsF"/>
              </a:rPr>
              <a:t> </a:t>
            </a:r>
            <a:r>
              <a:rPr lang="en-US" sz="1130" dirty="0" err="1">
                <a:latin typeface="Whitman RomanOsF"/>
                <a:cs typeface="Whitman RomanOsF"/>
              </a:rPr>
              <a:t>en</a:t>
            </a:r>
            <a:r>
              <a:rPr lang="en-US" sz="1130" dirty="0">
                <a:latin typeface="Whitman RomanOsF"/>
                <a:cs typeface="Whitman RomanOsF"/>
              </a:rPr>
              <a:t> el </a:t>
            </a:r>
            <a:r>
              <a:rPr lang="en-US" sz="1130" dirty="0" err="1">
                <a:latin typeface="Whitman RomanOsF"/>
                <a:cs typeface="Whitman RomanOsF"/>
              </a:rPr>
              <a:t>marco</a:t>
            </a:r>
            <a:r>
              <a:rPr lang="en-US" sz="1130" dirty="0">
                <a:latin typeface="Whitman RomanOsF"/>
                <a:cs typeface="Whitman RomanOsF"/>
              </a:rPr>
              <a:t> de la COVID-19: </a:t>
            </a:r>
            <a:r>
              <a:rPr lang="en-US" sz="1130" dirty="0" err="1">
                <a:latin typeface="Whitman RomanOsF"/>
                <a:cs typeface="Whitman RomanOsF"/>
              </a:rPr>
              <a:t>orientaciones</a:t>
            </a:r>
            <a:r>
              <a:rPr lang="en-US" sz="1130" dirty="0">
                <a:latin typeface="Whitman RomanOsF"/>
                <a:cs typeface="Whitman RomanOsF"/>
              </a:rPr>
              <a:t> </a:t>
            </a:r>
            <a:r>
              <a:rPr lang="en-US" sz="1130" dirty="0" err="1">
                <a:latin typeface="Whitman RomanOsF"/>
                <a:cs typeface="Whitman RomanOsF"/>
              </a:rPr>
              <a:t>provisionales</a:t>
            </a:r>
            <a:r>
              <a:rPr lang="en-US" sz="1130" dirty="0">
                <a:latin typeface="Whitman RomanOsF"/>
                <a:cs typeface="Whitman RomanOsF"/>
              </a:rPr>
              <a:t>, OMS</a:t>
            </a:r>
          </a:p>
          <a:p>
            <a:pPr marL="219456" indent="-219456">
              <a:lnSpc>
                <a:spcPts val="1500"/>
              </a:lnSpc>
              <a:spcAft>
                <a:spcPts val="350"/>
              </a:spcAft>
              <a:buClr>
                <a:srgbClr val="FCCF9E"/>
              </a:buClr>
              <a:buSzPct val="100000"/>
              <a:buFont typeface="Arial"/>
              <a:buChar char="•"/>
            </a:pPr>
            <a:r>
              <a:rPr lang="en-US" sz="1130" dirty="0">
                <a:latin typeface="Whitman RomanOsF"/>
                <a:cs typeface="Whitman RomanOsF"/>
              </a:rPr>
              <a:t>Digital Tools for COVID-19 Contact Tracing, OMS</a:t>
            </a:r>
          </a:p>
          <a:p>
            <a:pPr marL="219456" indent="-219456">
              <a:lnSpc>
                <a:spcPts val="1500"/>
              </a:lnSpc>
              <a:spcAft>
                <a:spcPts val="350"/>
              </a:spcAft>
              <a:buClr>
                <a:srgbClr val="FCCF9E"/>
              </a:buClr>
              <a:buSzPct val="100000"/>
              <a:buFont typeface="Arial"/>
              <a:buChar char="•"/>
            </a:pPr>
            <a:r>
              <a:rPr lang="en-US" sz="1130" spc="-20" dirty="0">
                <a:latin typeface="Whitman RomanOsF"/>
                <a:cs typeface="Whitman RomanOsF"/>
              </a:rPr>
              <a:t>Finding Community-Led Solutions to COVID-19: An interagency guidance note on working with communities in high density settings to plan local approaches to preventing and managing COVID, 19, RCCE Technical Working Group (Africa)</a:t>
            </a:r>
          </a:p>
          <a:p>
            <a:pPr marL="219456" indent="-219456">
              <a:lnSpc>
                <a:spcPts val="1500"/>
              </a:lnSpc>
              <a:spcAft>
                <a:spcPts val="350"/>
              </a:spcAft>
              <a:buClr>
                <a:srgbClr val="FCCF9E"/>
              </a:buClr>
              <a:buSzPct val="100000"/>
              <a:buFont typeface="Arial"/>
              <a:buChar char="•"/>
            </a:pPr>
            <a:r>
              <a:rPr lang="en-US" sz="1130" spc="-20" dirty="0">
                <a:latin typeface="Whitman RomanOsF"/>
                <a:cs typeface="Whitman RomanOsF"/>
              </a:rPr>
              <a:t>Risk communication and community engagement for COVID-19 contact tracking: interim guidance (2021), OMS EURO</a:t>
            </a:r>
          </a:p>
        </p:txBody>
      </p:sp>
      <p:sp>
        <p:nvSpPr>
          <p:cNvPr id="42" name="Rectangle 41">
            <a:hlinkClick r:id="rId3"/>
            <a:extLst>
              <a:ext uri="{FF2B5EF4-FFF2-40B4-BE49-F238E27FC236}">
                <a16:creationId xmlns:a16="http://schemas.microsoft.com/office/drawing/2014/main" id="{06C87874-E2AC-EC4F-9E5C-39A56A07C66D}"/>
              </a:ext>
            </a:extLst>
          </p:cNvPr>
          <p:cNvSpPr/>
          <p:nvPr/>
        </p:nvSpPr>
        <p:spPr>
          <a:xfrm>
            <a:off x="836341" y="3106455"/>
            <a:ext cx="2729819" cy="1592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Rectangle 42">
            <a:hlinkClick r:id="rId4"/>
            <a:extLst>
              <a:ext uri="{FF2B5EF4-FFF2-40B4-BE49-F238E27FC236}">
                <a16:creationId xmlns:a16="http://schemas.microsoft.com/office/drawing/2014/main" id="{F48F9D5F-C183-C64C-AC97-DACC9E7D480D}"/>
              </a:ext>
            </a:extLst>
          </p:cNvPr>
          <p:cNvSpPr/>
          <p:nvPr/>
        </p:nvSpPr>
        <p:spPr>
          <a:xfrm>
            <a:off x="836340" y="3323482"/>
            <a:ext cx="3211004" cy="6039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a:hlinkClick r:id="rId5"/>
            <a:extLst>
              <a:ext uri="{FF2B5EF4-FFF2-40B4-BE49-F238E27FC236}">
                <a16:creationId xmlns:a16="http://schemas.microsoft.com/office/drawing/2014/main" id="{12EF8730-A1EC-6D49-9170-1444B43A6DF8}"/>
              </a:ext>
            </a:extLst>
          </p:cNvPr>
          <p:cNvSpPr/>
          <p:nvPr/>
        </p:nvSpPr>
        <p:spPr>
          <a:xfrm>
            <a:off x="836340" y="4012915"/>
            <a:ext cx="3331546" cy="3042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Rectangle 44">
            <a:hlinkClick r:id="rId6"/>
            <a:extLst>
              <a:ext uri="{FF2B5EF4-FFF2-40B4-BE49-F238E27FC236}">
                <a16:creationId xmlns:a16="http://schemas.microsoft.com/office/drawing/2014/main" id="{1199B70E-8E41-F04C-95F6-39843BB144A4}"/>
              </a:ext>
            </a:extLst>
          </p:cNvPr>
          <p:cNvSpPr/>
          <p:nvPr/>
        </p:nvSpPr>
        <p:spPr>
          <a:xfrm>
            <a:off x="836340" y="4447830"/>
            <a:ext cx="2551437" cy="1464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6" name="Rectangle 45">
            <a:hlinkClick r:id="rId7"/>
            <a:extLst>
              <a:ext uri="{FF2B5EF4-FFF2-40B4-BE49-F238E27FC236}">
                <a16:creationId xmlns:a16="http://schemas.microsoft.com/office/drawing/2014/main" id="{1213B33B-1F11-C44D-A2A0-0B15CA468EA7}"/>
              </a:ext>
            </a:extLst>
          </p:cNvPr>
          <p:cNvSpPr/>
          <p:nvPr/>
        </p:nvSpPr>
        <p:spPr>
          <a:xfrm>
            <a:off x="836341" y="4687778"/>
            <a:ext cx="2806269" cy="1615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a:hlinkClick r:id="rId8"/>
            <a:extLst>
              <a:ext uri="{FF2B5EF4-FFF2-40B4-BE49-F238E27FC236}">
                <a16:creationId xmlns:a16="http://schemas.microsoft.com/office/drawing/2014/main" id="{4C7A149B-9DC0-9743-81E0-C7718B48E42A}"/>
              </a:ext>
            </a:extLst>
          </p:cNvPr>
          <p:cNvSpPr/>
          <p:nvPr/>
        </p:nvSpPr>
        <p:spPr>
          <a:xfrm>
            <a:off x="836341" y="4941426"/>
            <a:ext cx="2888715" cy="11025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a:hlinkClick r:id="rId9"/>
            <a:extLst>
              <a:ext uri="{FF2B5EF4-FFF2-40B4-BE49-F238E27FC236}">
                <a16:creationId xmlns:a16="http://schemas.microsoft.com/office/drawing/2014/main" id="{E17E50CE-29B3-6741-9ACB-7112EC3D05B9}"/>
              </a:ext>
            </a:extLst>
          </p:cNvPr>
          <p:cNvSpPr/>
          <p:nvPr/>
        </p:nvSpPr>
        <p:spPr>
          <a:xfrm>
            <a:off x="836340" y="5150700"/>
            <a:ext cx="3331546" cy="6954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ctangle 48">
            <a:hlinkClick r:id="rId9"/>
            <a:extLst>
              <a:ext uri="{FF2B5EF4-FFF2-40B4-BE49-F238E27FC236}">
                <a16:creationId xmlns:a16="http://schemas.microsoft.com/office/drawing/2014/main" id="{3342D1A5-510E-CF4D-AA3C-DED5C0A7148A}"/>
              </a:ext>
            </a:extLst>
          </p:cNvPr>
          <p:cNvSpPr/>
          <p:nvPr/>
        </p:nvSpPr>
        <p:spPr>
          <a:xfrm>
            <a:off x="836340" y="6018551"/>
            <a:ext cx="3331546" cy="292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Rectangle 49">
            <a:hlinkClick r:id="rId10"/>
            <a:extLst>
              <a:ext uri="{FF2B5EF4-FFF2-40B4-BE49-F238E27FC236}">
                <a16:creationId xmlns:a16="http://schemas.microsoft.com/office/drawing/2014/main" id="{F07C8A6C-CFF7-814B-BF92-FCBC7476A02D}"/>
              </a:ext>
            </a:extLst>
          </p:cNvPr>
          <p:cNvSpPr/>
          <p:nvPr/>
        </p:nvSpPr>
        <p:spPr>
          <a:xfrm>
            <a:off x="4586989" y="1019331"/>
            <a:ext cx="3216011" cy="4796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a:hlinkClick r:id="rId11"/>
            <a:extLst>
              <a:ext uri="{FF2B5EF4-FFF2-40B4-BE49-F238E27FC236}">
                <a16:creationId xmlns:a16="http://schemas.microsoft.com/office/drawing/2014/main" id="{0E6EDC7C-8BFA-394B-9350-0F0817CEBA28}"/>
              </a:ext>
            </a:extLst>
          </p:cNvPr>
          <p:cNvSpPr/>
          <p:nvPr/>
        </p:nvSpPr>
        <p:spPr>
          <a:xfrm>
            <a:off x="4586989" y="2211049"/>
            <a:ext cx="3132945" cy="2998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tangle 51">
            <a:hlinkClick r:id="rId12"/>
            <a:extLst>
              <a:ext uri="{FF2B5EF4-FFF2-40B4-BE49-F238E27FC236}">
                <a16:creationId xmlns:a16="http://schemas.microsoft.com/office/drawing/2014/main" id="{7B3A6F87-F5E4-824D-B42A-EB9A71C0AE0B}"/>
              </a:ext>
            </a:extLst>
          </p:cNvPr>
          <p:cNvSpPr/>
          <p:nvPr/>
        </p:nvSpPr>
        <p:spPr>
          <a:xfrm>
            <a:off x="4586989" y="2675744"/>
            <a:ext cx="3216011" cy="4307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a:hlinkClick r:id="rId13"/>
            <a:extLst>
              <a:ext uri="{FF2B5EF4-FFF2-40B4-BE49-F238E27FC236}">
                <a16:creationId xmlns:a16="http://schemas.microsoft.com/office/drawing/2014/main" id="{6FC04B33-2028-DF46-BF66-E3E668FDB0D3}"/>
              </a:ext>
            </a:extLst>
          </p:cNvPr>
          <p:cNvSpPr/>
          <p:nvPr/>
        </p:nvSpPr>
        <p:spPr>
          <a:xfrm>
            <a:off x="4586989" y="3320321"/>
            <a:ext cx="3216011" cy="4307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ectangle 53">
            <a:hlinkClick r:id="rId14"/>
            <a:extLst>
              <a:ext uri="{FF2B5EF4-FFF2-40B4-BE49-F238E27FC236}">
                <a16:creationId xmlns:a16="http://schemas.microsoft.com/office/drawing/2014/main" id="{D1E11477-6947-6F4F-BB31-5B259D141F32}"/>
              </a:ext>
            </a:extLst>
          </p:cNvPr>
          <p:cNvSpPr/>
          <p:nvPr/>
        </p:nvSpPr>
        <p:spPr>
          <a:xfrm>
            <a:off x="4586989" y="3934918"/>
            <a:ext cx="3216011" cy="4307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ectangle 54">
            <a:hlinkClick r:id="rId15"/>
            <a:extLst>
              <a:ext uri="{FF2B5EF4-FFF2-40B4-BE49-F238E27FC236}">
                <a16:creationId xmlns:a16="http://schemas.microsoft.com/office/drawing/2014/main" id="{9EC1365E-2872-FF4E-8C96-9DEA535481A9}"/>
              </a:ext>
            </a:extLst>
          </p:cNvPr>
          <p:cNvSpPr/>
          <p:nvPr/>
        </p:nvSpPr>
        <p:spPr>
          <a:xfrm>
            <a:off x="4586989" y="4548137"/>
            <a:ext cx="2938073" cy="2821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hlinkClick r:id="rId16"/>
            <a:extLst>
              <a:ext uri="{FF2B5EF4-FFF2-40B4-BE49-F238E27FC236}">
                <a16:creationId xmlns:a16="http://schemas.microsoft.com/office/drawing/2014/main" id="{4A8626DA-0C87-6842-B130-B8739607E64B}"/>
              </a:ext>
            </a:extLst>
          </p:cNvPr>
          <p:cNvSpPr/>
          <p:nvPr/>
        </p:nvSpPr>
        <p:spPr>
          <a:xfrm>
            <a:off x="4586990" y="4952872"/>
            <a:ext cx="2735706" cy="2821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a:hlinkClick r:id="rId17"/>
            <a:extLst>
              <a:ext uri="{FF2B5EF4-FFF2-40B4-BE49-F238E27FC236}">
                <a16:creationId xmlns:a16="http://schemas.microsoft.com/office/drawing/2014/main" id="{D6BD5C91-2871-FC4F-AAF6-ABC333FE8B97}"/>
              </a:ext>
            </a:extLst>
          </p:cNvPr>
          <p:cNvSpPr/>
          <p:nvPr/>
        </p:nvSpPr>
        <p:spPr>
          <a:xfrm>
            <a:off x="4586990" y="5380092"/>
            <a:ext cx="3132944" cy="2821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a:hlinkClick r:id="rId6"/>
            <a:extLst>
              <a:ext uri="{FF2B5EF4-FFF2-40B4-BE49-F238E27FC236}">
                <a16:creationId xmlns:a16="http://schemas.microsoft.com/office/drawing/2014/main" id="{49AAACC0-1333-484C-A79C-BC7A33B4F2C5}"/>
              </a:ext>
            </a:extLst>
          </p:cNvPr>
          <p:cNvSpPr/>
          <p:nvPr/>
        </p:nvSpPr>
        <p:spPr>
          <a:xfrm>
            <a:off x="8252085" y="1019331"/>
            <a:ext cx="2524772" cy="1120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58">
            <a:hlinkClick r:id="rId18"/>
            <a:extLst>
              <a:ext uri="{FF2B5EF4-FFF2-40B4-BE49-F238E27FC236}">
                <a16:creationId xmlns:a16="http://schemas.microsoft.com/office/drawing/2014/main" id="{A9844D66-EA6E-0143-B3C7-29B1FDCE81E6}"/>
              </a:ext>
            </a:extLst>
          </p:cNvPr>
          <p:cNvSpPr/>
          <p:nvPr/>
        </p:nvSpPr>
        <p:spPr>
          <a:xfrm>
            <a:off x="8252085" y="1289153"/>
            <a:ext cx="3170420" cy="2998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ectangle 59">
            <a:hlinkClick r:id="rId19"/>
            <a:extLst>
              <a:ext uri="{FF2B5EF4-FFF2-40B4-BE49-F238E27FC236}">
                <a16:creationId xmlns:a16="http://schemas.microsoft.com/office/drawing/2014/main" id="{D4763DBF-FDA6-CB45-8AB5-2C2D52E71D6E}"/>
              </a:ext>
            </a:extLst>
          </p:cNvPr>
          <p:cNvSpPr/>
          <p:nvPr/>
        </p:nvSpPr>
        <p:spPr>
          <a:xfrm>
            <a:off x="8252085" y="1701384"/>
            <a:ext cx="3028013" cy="912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Rectangle 60">
            <a:hlinkClick r:id="rId20"/>
            <a:extLst>
              <a:ext uri="{FF2B5EF4-FFF2-40B4-BE49-F238E27FC236}">
                <a16:creationId xmlns:a16="http://schemas.microsoft.com/office/drawing/2014/main" id="{99F87B82-531B-4B4D-A34E-26C368EEA97A}"/>
              </a:ext>
            </a:extLst>
          </p:cNvPr>
          <p:cNvSpPr/>
          <p:nvPr/>
        </p:nvSpPr>
        <p:spPr>
          <a:xfrm>
            <a:off x="8252085" y="1948720"/>
            <a:ext cx="2862696" cy="1124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ectangle 61">
            <a:hlinkClick r:id="rId21"/>
            <a:extLst>
              <a:ext uri="{FF2B5EF4-FFF2-40B4-BE49-F238E27FC236}">
                <a16:creationId xmlns:a16="http://schemas.microsoft.com/office/drawing/2014/main" id="{EF136394-D952-8240-BA7A-C9EA802A4B09}"/>
              </a:ext>
            </a:extLst>
          </p:cNvPr>
          <p:cNvSpPr/>
          <p:nvPr/>
        </p:nvSpPr>
        <p:spPr>
          <a:xfrm>
            <a:off x="8252084" y="2241446"/>
            <a:ext cx="3028013" cy="4646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a:hlinkClick r:id="rId22"/>
            <a:extLst>
              <a:ext uri="{FF2B5EF4-FFF2-40B4-BE49-F238E27FC236}">
                <a16:creationId xmlns:a16="http://schemas.microsoft.com/office/drawing/2014/main" id="{3C97EF4F-BB48-6A47-9744-32815E0DE6FE}"/>
              </a:ext>
            </a:extLst>
          </p:cNvPr>
          <p:cNvSpPr/>
          <p:nvPr/>
        </p:nvSpPr>
        <p:spPr>
          <a:xfrm>
            <a:off x="8252084" y="2863956"/>
            <a:ext cx="3028013" cy="209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a:hlinkClick r:id="rId23"/>
            <a:extLst>
              <a:ext uri="{FF2B5EF4-FFF2-40B4-BE49-F238E27FC236}">
                <a16:creationId xmlns:a16="http://schemas.microsoft.com/office/drawing/2014/main" id="{D3FCA8F3-5488-084A-8ACB-ADB16451F168}"/>
              </a:ext>
            </a:extLst>
          </p:cNvPr>
          <p:cNvSpPr/>
          <p:nvPr/>
        </p:nvSpPr>
        <p:spPr>
          <a:xfrm>
            <a:off x="8252084" y="3860801"/>
            <a:ext cx="3028013" cy="2376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ectangle 64">
            <a:hlinkClick r:id="rId24"/>
            <a:extLst>
              <a:ext uri="{FF2B5EF4-FFF2-40B4-BE49-F238E27FC236}">
                <a16:creationId xmlns:a16="http://schemas.microsoft.com/office/drawing/2014/main" id="{A68FBFED-2B10-A543-A75F-ABB680B9B21F}"/>
              </a:ext>
            </a:extLst>
          </p:cNvPr>
          <p:cNvSpPr/>
          <p:nvPr/>
        </p:nvSpPr>
        <p:spPr>
          <a:xfrm>
            <a:off x="8252085" y="4240839"/>
            <a:ext cx="2413418" cy="1138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 </a:t>
            </a:r>
          </a:p>
        </p:txBody>
      </p:sp>
      <p:sp>
        <p:nvSpPr>
          <p:cNvPr id="66" name="Rectangle 65">
            <a:hlinkClick r:id="rId25"/>
            <a:extLst>
              <a:ext uri="{FF2B5EF4-FFF2-40B4-BE49-F238E27FC236}">
                <a16:creationId xmlns:a16="http://schemas.microsoft.com/office/drawing/2014/main" id="{92E8F540-C2C9-6A44-BC09-6820386D0A09}"/>
              </a:ext>
            </a:extLst>
          </p:cNvPr>
          <p:cNvSpPr/>
          <p:nvPr/>
        </p:nvSpPr>
        <p:spPr>
          <a:xfrm>
            <a:off x="8252085" y="5002278"/>
            <a:ext cx="2413418" cy="1138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 </a:t>
            </a:r>
          </a:p>
        </p:txBody>
      </p:sp>
    </p:spTree>
    <p:extLst>
      <p:ext uri="{BB962C8B-B14F-4D97-AF65-F5344CB8AC3E}">
        <p14:creationId xmlns:p14="http://schemas.microsoft.com/office/powerpoint/2010/main" val="153301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30936" y="592137"/>
            <a:ext cx="3536950" cy="1173163"/>
          </a:xfrm>
        </p:spPr>
        <p:txBody>
          <a:bodyPr/>
          <a:lstStyle/>
          <a:p>
            <a:r>
              <a:rPr lang="en-US" spc="-30" dirty="0"/>
              <a:t>Anexo A</a:t>
            </a:r>
            <a:br>
              <a:rPr lang="en-US" spc="-30" dirty="0"/>
            </a:br>
            <a:r>
              <a:rPr lang="en-US" spc="-30" dirty="0">
                <a:latin typeface="Mint Grotesk V0.8 Regular"/>
                <a:cs typeface="Mint Grotesk V0.8 Regular"/>
              </a:rPr>
              <a:t>Banco de </a:t>
            </a:r>
            <a:r>
              <a:rPr lang="en-US" spc="-30" dirty="0" err="1">
                <a:latin typeface="Mint Grotesk V0.8 Regular"/>
                <a:cs typeface="Mint Grotesk V0.8 Regular"/>
              </a:rPr>
              <a:t>indicadores</a:t>
            </a:r>
            <a:endParaRPr lang="en-US" spc="-30" dirty="0"/>
          </a:p>
        </p:txBody>
      </p:sp>
      <p:sp>
        <p:nvSpPr>
          <p:cNvPr id="3" name="Footer Placeholder 2"/>
          <p:cNvSpPr>
            <a:spLocks noGrp="1"/>
          </p:cNvSpPr>
          <p:nvPr>
            <p:ph type="ftr" sz="quarter" idx="11"/>
          </p:nvPr>
        </p:nvSpPr>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17</a:t>
            </a:fld>
            <a:endParaRPr lang="en-US" dirty="0"/>
          </a:p>
        </p:txBody>
      </p:sp>
      <p:pic>
        <p:nvPicPr>
          <p:cNvPr id="18" name="Picture 17"/>
          <p:cNvPicPr>
            <a:picLocks noChangeAspect="1"/>
          </p:cNvPicPr>
          <p:nvPr/>
        </p:nvPicPr>
        <p:blipFill>
          <a:blip r:embed="rId3"/>
          <a:stretch>
            <a:fillRect/>
          </a:stretch>
        </p:blipFill>
        <p:spPr>
          <a:xfrm>
            <a:off x="639229" y="2158999"/>
            <a:ext cx="3467896" cy="2450591"/>
          </a:xfrm>
          <a:prstGeom prst="rect">
            <a:avLst/>
          </a:prstGeom>
          <a:solidFill>
            <a:schemeClr val="bg1"/>
          </a:solidFill>
          <a:effectLst>
            <a:outerShdw blurRad="123825" dist="38100" dir="2700000" algn="tl" rotWithShape="0">
              <a:srgbClr val="000000">
                <a:alpha val="43000"/>
              </a:srgbClr>
            </a:outerShdw>
          </a:effectLst>
        </p:spPr>
      </p:pic>
      <p:pic>
        <p:nvPicPr>
          <p:cNvPr id="19" name="Picture 18"/>
          <p:cNvPicPr>
            <a:picLocks noChangeAspect="1"/>
          </p:cNvPicPr>
          <p:nvPr/>
        </p:nvPicPr>
        <p:blipFill>
          <a:blip r:embed="rId4"/>
          <a:stretch>
            <a:fillRect/>
          </a:stretch>
        </p:blipFill>
        <p:spPr>
          <a:xfrm>
            <a:off x="4360098" y="2157984"/>
            <a:ext cx="3467895" cy="2450591"/>
          </a:xfrm>
          <a:prstGeom prst="rect">
            <a:avLst/>
          </a:prstGeom>
          <a:solidFill>
            <a:schemeClr val="bg1"/>
          </a:solidFill>
          <a:effectLst>
            <a:outerShdw blurRad="123825" dist="38100" dir="2700000" algn="tl" rotWithShape="0">
              <a:srgbClr val="000000">
                <a:alpha val="43000"/>
              </a:srgbClr>
            </a:outerShdw>
          </a:effectLst>
        </p:spPr>
      </p:pic>
      <p:pic>
        <p:nvPicPr>
          <p:cNvPr id="20" name="Picture 19"/>
          <p:cNvPicPr>
            <a:picLocks noChangeAspect="1"/>
          </p:cNvPicPr>
          <p:nvPr/>
        </p:nvPicPr>
        <p:blipFill>
          <a:blip r:embed="rId5"/>
          <a:stretch>
            <a:fillRect/>
          </a:stretch>
        </p:blipFill>
        <p:spPr>
          <a:xfrm>
            <a:off x="8091232" y="2157984"/>
            <a:ext cx="3467895" cy="2450591"/>
          </a:xfrm>
          <a:prstGeom prst="rect">
            <a:avLst/>
          </a:prstGeom>
          <a:solidFill>
            <a:schemeClr val="bg1"/>
          </a:solidFill>
          <a:effectLst>
            <a:outerShdw blurRad="123825" dist="38100" dir="2700000" algn="tl" rotWithShape="0">
              <a:srgbClr val="000000">
                <a:alpha val="43000"/>
              </a:srgbClr>
            </a:outerShdw>
          </a:effectLst>
        </p:spPr>
      </p:pic>
    </p:spTree>
    <p:extLst>
      <p:ext uri="{BB962C8B-B14F-4D97-AF65-F5344CB8AC3E}">
        <p14:creationId xmlns:p14="http://schemas.microsoft.com/office/powerpoint/2010/main" val="54336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88825" cy="6856214"/>
          </a:xfrm>
          <a:prstGeom prst="rect">
            <a:avLst/>
          </a:prstGeom>
          <a:solidFill>
            <a:srgbClr val="FCCF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Placeholder 1"/>
          <p:cNvSpPr txBox="1">
            <a:spLocks/>
          </p:cNvSpPr>
          <p:nvPr/>
        </p:nvSpPr>
        <p:spPr>
          <a:xfrm>
            <a:off x="630936" y="592138"/>
            <a:ext cx="10969943" cy="931862"/>
          </a:xfrm>
          <a:prstGeom prst="rect">
            <a:avLst/>
          </a:prstGeom>
        </p:spPr>
        <p:txBody>
          <a:bodyPr vert="horz" lIns="0" tIns="0" rIns="0" bIns="0" rtlCol="0" anchor="t" anchorCtr="0">
            <a:noAutofit/>
          </a:bodyPr>
          <a:lstStyle>
            <a:lvl1pPr algn="l" defTabSz="457200" rtl="0" eaLnBrk="1" latinLnBrk="0" hangingPunct="1">
              <a:lnSpc>
                <a:spcPts val="2800"/>
              </a:lnSpc>
              <a:spcBef>
                <a:spcPct val="0"/>
              </a:spcBef>
              <a:buNone/>
              <a:defRPr sz="2400" kern="1200">
                <a:solidFill>
                  <a:srgbClr val="204669"/>
                </a:solidFill>
                <a:latin typeface="Mint Grotesk V0.8 Extra Bold"/>
                <a:ea typeface="+mj-ea"/>
                <a:cs typeface="Mint Grotesk V0.8 Extra Bold"/>
              </a:defRPr>
            </a:lvl1pPr>
          </a:lstStyle>
          <a:p>
            <a:r>
              <a:rPr lang="en-US" b="1" spc="-50" dirty="0" err="1"/>
              <a:t>Conclusión</a:t>
            </a:r>
            <a:endParaRPr lang="en-US" b="1" spc="-50" dirty="0"/>
          </a:p>
        </p:txBody>
      </p:sp>
      <p:cxnSp>
        <p:nvCxnSpPr>
          <p:cNvPr id="4" name="Straight Connector 3"/>
          <p:cNvCxnSpPr/>
          <p:nvPr/>
        </p:nvCxnSpPr>
        <p:spPr>
          <a:xfrm>
            <a:off x="630936" y="499533"/>
            <a:ext cx="10969943" cy="0"/>
          </a:xfrm>
          <a:prstGeom prst="line">
            <a:avLst/>
          </a:prstGeom>
          <a:ln w="12700">
            <a:solidFill>
              <a:srgbClr val="204669"/>
            </a:solidFill>
          </a:ln>
          <a:effectLst/>
        </p:spPr>
        <p:style>
          <a:lnRef idx="2">
            <a:schemeClr val="accent1"/>
          </a:lnRef>
          <a:fillRef idx="0">
            <a:schemeClr val="accent1"/>
          </a:fillRef>
          <a:effectRef idx="1">
            <a:schemeClr val="accent1"/>
          </a:effectRef>
          <a:fontRef idx="minor">
            <a:schemeClr val="tx1"/>
          </a:fontRef>
        </p:style>
      </p:cxnSp>
      <p:pic>
        <p:nvPicPr>
          <p:cNvPr id="6" name="Picture 5" descr="18-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013" y="5786966"/>
            <a:ext cx="914400" cy="596900"/>
          </a:xfrm>
          <a:prstGeom prst="rect">
            <a:avLst/>
          </a:prstGeom>
        </p:spPr>
      </p:pic>
      <p:sp>
        <p:nvSpPr>
          <p:cNvPr id="7" name="TextBox 6"/>
          <p:cNvSpPr txBox="1"/>
          <p:nvPr/>
        </p:nvSpPr>
        <p:spPr>
          <a:xfrm>
            <a:off x="630936" y="3233421"/>
            <a:ext cx="2607564" cy="2324947"/>
          </a:xfrm>
          <a:prstGeom prst="rect">
            <a:avLst/>
          </a:prstGeom>
          <a:noFill/>
        </p:spPr>
        <p:txBody>
          <a:bodyPr wrap="square" lIns="0" tIns="0" rIns="0" bIns="0" rtlCol="0">
            <a:noAutofit/>
          </a:bodyPr>
          <a:lstStyle/>
          <a:p>
            <a:pPr>
              <a:lnSpc>
                <a:spcPts val="2200"/>
              </a:lnSpc>
            </a:pPr>
            <a:r>
              <a:rPr lang="en-US" sz="1600" b="1" spc="-20" dirty="0">
                <a:solidFill>
                  <a:srgbClr val="204669"/>
                </a:solidFill>
                <a:latin typeface="Mint Grotesk V0.8 Bold"/>
                <a:cs typeface="Mint Grotesk V0.8 Bold"/>
              </a:rPr>
              <a:t>La </a:t>
            </a:r>
            <a:r>
              <a:rPr lang="en-US" sz="1600" b="1" spc="-20" dirty="0" err="1">
                <a:solidFill>
                  <a:srgbClr val="204669"/>
                </a:solidFill>
                <a:latin typeface="Mint Grotesk V0.8 Bold"/>
                <a:cs typeface="Mint Grotesk V0.8 Bold"/>
              </a:rPr>
              <a:t>cooperación</a:t>
            </a:r>
            <a:r>
              <a:rPr lang="en-US" sz="1600" b="1" spc="-20" dirty="0">
                <a:solidFill>
                  <a:srgbClr val="204669"/>
                </a:solidFill>
                <a:latin typeface="Mint Grotesk V0.8 Bold"/>
                <a:cs typeface="Mint Grotesk V0.8 Bold"/>
              </a:rPr>
              <a:t> de la </a:t>
            </a:r>
            <a:r>
              <a:rPr lang="en-US" sz="1600" b="1" spc="-20" dirty="0" err="1">
                <a:solidFill>
                  <a:srgbClr val="204669"/>
                </a:solidFill>
                <a:latin typeface="Mint Grotesk V0.8 Bold"/>
                <a:cs typeface="Mint Grotesk V0.8 Bold"/>
              </a:rPr>
              <a:t>comunidad</a:t>
            </a:r>
            <a:r>
              <a:rPr lang="en-US" sz="1600" b="1" spc="-20" dirty="0">
                <a:solidFill>
                  <a:srgbClr val="204669"/>
                </a:solidFill>
                <a:latin typeface="Mint Grotesk V0.8 Bold"/>
                <a:cs typeface="Mint Grotesk V0.8 Bold"/>
              </a:rPr>
              <a:t> </a:t>
            </a:r>
            <a:r>
              <a:rPr lang="en-US" sz="1600" spc="-20" dirty="0" err="1">
                <a:solidFill>
                  <a:srgbClr val="204669"/>
                </a:solidFill>
                <a:latin typeface="Mint Grotesk V0.8 Regular"/>
                <a:cs typeface="Mint Grotesk V0.8 Regular"/>
              </a:rPr>
              <a:t>es</a:t>
            </a:r>
            <a:r>
              <a:rPr lang="en-US" sz="1600" spc="-20" dirty="0">
                <a:solidFill>
                  <a:srgbClr val="204669"/>
                </a:solidFill>
                <a:latin typeface="Mint Grotesk V0.8 Regular"/>
                <a:cs typeface="Mint Grotesk V0.8 Regular"/>
              </a:rPr>
              <a:t> </a:t>
            </a:r>
            <a:r>
              <a:rPr lang="en-US" sz="1600" spc="-20" dirty="0" err="1">
                <a:solidFill>
                  <a:srgbClr val="204669"/>
                </a:solidFill>
                <a:latin typeface="Mint Grotesk V0.8 Regular"/>
                <a:cs typeface="Mint Grotesk V0.8 Regular"/>
              </a:rPr>
              <a:t>imprescindible</a:t>
            </a:r>
            <a:r>
              <a:rPr lang="en-US" sz="1600" spc="-20" dirty="0">
                <a:solidFill>
                  <a:srgbClr val="204669"/>
                </a:solidFill>
                <a:latin typeface="Mint Grotesk V0.8 Regular"/>
                <a:cs typeface="Mint Grotesk V0.8 Regular"/>
              </a:rPr>
              <a:t> para </a:t>
            </a:r>
            <a:r>
              <a:rPr lang="en-US" sz="1600" spc="-20" dirty="0" err="1">
                <a:solidFill>
                  <a:srgbClr val="204669"/>
                </a:solidFill>
                <a:latin typeface="Mint Grotesk V0.8 Regular"/>
                <a:cs typeface="Mint Grotesk V0.8 Regular"/>
              </a:rPr>
              <a:t>asegurar</a:t>
            </a:r>
            <a:r>
              <a:rPr lang="en-US" sz="1600" spc="-20" dirty="0">
                <a:solidFill>
                  <a:srgbClr val="204669"/>
                </a:solidFill>
                <a:latin typeface="Mint Grotesk V0.8 Regular"/>
                <a:cs typeface="Mint Grotesk V0.8 Regular"/>
              </a:rPr>
              <a:t> el </a:t>
            </a:r>
            <a:r>
              <a:rPr lang="en-US" sz="1600" spc="-20" dirty="0" err="1">
                <a:solidFill>
                  <a:srgbClr val="204669"/>
                </a:solidFill>
                <a:latin typeface="Mint Grotesk V0.8 Regular"/>
                <a:cs typeface="Mint Grotesk V0.8 Regular"/>
              </a:rPr>
              <a:t>éxito</a:t>
            </a:r>
            <a:r>
              <a:rPr lang="en-US" sz="1600" spc="-20" dirty="0">
                <a:solidFill>
                  <a:srgbClr val="204669"/>
                </a:solidFill>
                <a:latin typeface="Mint Grotesk V0.8 Regular"/>
                <a:cs typeface="Mint Grotesk V0.8 Regular"/>
              </a:rPr>
              <a:t> y la </a:t>
            </a:r>
            <a:r>
              <a:rPr lang="en-US" sz="1600" spc="-20" dirty="0" err="1">
                <a:solidFill>
                  <a:srgbClr val="204669"/>
                </a:solidFill>
                <a:latin typeface="Mint Grotesk V0.8 Regular"/>
                <a:cs typeface="Mint Grotesk V0.8 Regular"/>
              </a:rPr>
              <a:t>sostenibilidad</a:t>
            </a:r>
            <a:r>
              <a:rPr lang="en-US" sz="1600" spc="-20" dirty="0">
                <a:solidFill>
                  <a:srgbClr val="204669"/>
                </a:solidFill>
                <a:latin typeface="Mint Grotesk V0.8 Regular"/>
                <a:cs typeface="Mint Grotesk V0.8 Regular"/>
              </a:rPr>
              <a:t> de las </a:t>
            </a:r>
            <a:r>
              <a:rPr lang="en-US" sz="1600" spc="-20" dirty="0" err="1">
                <a:solidFill>
                  <a:srgbClr val="204669"/>
                </a:solidFill>
                <a:latin typeface="Mint Grotesk V0.8 Regular"/>
                <a:cs typeface="Mint Grotesk V0.8 Regular"/>
              </a:rPr>
              <a:t>campañas</a:t>
            </a:r>
            <a:r>
              <a:rPr lang="en-US" sz="1600" spc="-20" dirty="0">
                <a:solidFill>
                  <a:srgbClr val="204669"/>
                </a:solidFill>
                <a:latin typeface="Mint Grotesk V0.8 Regular"/>
                <a:cs typeface="Mint Grotesk V0.8 Regular"/>
              </a:rPr>
              <a:t> de </a:t>
            </a:r>
            <a:r>
              <a:rPr lang="en-US" sz="1600" spc="-20" dirty="0" err="1">
                <a:solidFill>
                  <a:srgbClr val="204669"/>
                </a:solidFill>
                <a:latin typeface="Mint Grotesk V0.8 Regular"/>
                <a:cs typeface="Mint Grotesk V0.8 Regular"/>
              </a:rPr>
              <a:t>rastreo</a:t>
            </a:r>
            <a:r>
              <a:rPr lang="en-US" sz="1600" spc="-20" dirty="0">
                <a:solidFill>
                  <a:srgbClr val="204669"/>
                </a:solidFill>
                <a:latin typeface="Mint Grotesk V0.8 Regular"/>
                <a:cs typeface="Mint Grotesk V0.8 Regular"/>
              </a:rPr>
              <a:t> de </a:t>
            </a:r>
            <a:r>
              <a:rPr lang="en-US" sz="1600" spc="-20" dirty="0" err="1">
                <a:solidFill>
                  <a:srgbClr val="204669"/>
                </a:solidFill>
                <a:latin typeface="Mint Grotesk V0.8 Regular"/>
                <a:cs typeface="Mint Grotesk V0.8 Regular"/>
              </a:rPr>
              <a:t>contactos</a:t>
            </a:r>
            <a:endParaRPr lang="en-US" spc="-20" dirty="0">
              <a:solidFill>
                <a:srgbClr val="204669"/>
              </a:solidFill>
            </a:endParaRPr>
          </a:p>
        </p:txBody>
      </p:sp>
      <p:sp>
        <p:nvSpPr>
          <p:cNvPr id="8" name="TextBox 7"/>
          <p:cNvSpPr txBox="1"/>
          <p:nvPr/>
        </p:nvSpPr>
        <p:spPr>
          <a:xfrm>
            <a:off x="3416300" y="3233421"/>
            <a:ext cx="2607564" cy="2324947"/>
          </a:xfrm>
          <a:prstGeom prst="rect">
            <a:avLst/>
          </a:prstGeom>
          <a:noFill/>
        </p:spPr>
        <p:txBody>
          <a:bodyPr wrap="square" lIns="0" tIns="0" rIns="0" bIns="0" rtlCol="0">
            <a:noAutofit/>
          </a:bodyPr>
          <a:lstStyle/>
          <a:p>
            <a:pPr>
              <a:lnSpc>
                <a:spcPts val="2200"/>
              </a:lnSpc>
            </a:pPr>
            <a:r>
              <a:rPr lang="en-US" sz="1600" b="1" dirty="0" err="1">
                <a:solidFill>
                  <a:srgbClr val="204669"/>
                </a:solidFill>
                <a:latin typeface="Mint Grotesk V0.8 Bold"/>
                <a:cs typeface="Mint Grotesk V0.8 Bold"/>
              </a:rPr>
              <a:t>Cooperar</a:t>
            </a:r>
            <a:r>
              <a:rPr lang="en-US" sz="1600" b="1" dirty="0">
                <a:solidFill>
                  <a:srgbClr val="204669"/>
                </a:solidFill>
                <a:latin typeface="Mint Grotesk V0.8 Bold"/>
                <a:cs typeface="Mint Grotesk V0.8 Bold"/>
              </a:rPr>
              <a:t> </a:t>
            </a:r>
            <a:r>
              <a:rPr lang="en-US" sz="1600" b="1" dirty="0" err="1">
                <a:solidFill>
                  <a:srgbClr val="204669"/>
                </a:solidFill>
                <a:latin typeface="Mint Grotesk V0.8 Bold"/>
                <a:cs typeface="Mint Grotesk V0.8 Bold"/>
              </a:rPr>
              <a:t>en</a:t>
            </a:r>
            <a:r>
              <a:rPr lang="en-US" sz="1600" b="1" dirty="0">
                <a:solidFill>
                  <a:srgbClr val="204669"/>
                </a:solidFill>
                <a:latin typeface="Mint Grotesk V0.8 Bold"/>
                <a:cs typeface="Mint Grotesk V0.8 Bold"/>
              </a:rPr>
              <a:t> forma </a:t>
            </a:r>
            <a:br>
              <a:rPr lang="en-US" sz="1600" b="1" dirty="0">
                <a:solidFill>
                  <a:srgbClr val="204669"/>
                </a:solidFill>
                <a:latin typeface="Mint Grotesk V0.8 Bold"/>
                <a:cs typeface="Mint Grotesk V0.8 Bold"/>
              </a:rPr>
            </a:br>
            <a:r>
              <a:rPr lang="en-US" sz="1600" b="1" dirty="0">
                <a:solidFill>
                  <a:srgbClr val="204669"/>
                </a:solidFill>
                <a:latin typeface="Mint Grotesk V0.8 Bold"/>
                <a:cs typeface="Mint Grotesk V0.8 Bold"/>
              </a:rPr>
              <a:t>de </a:t>
            </a:r>
            <a:r>
              <a:rPr lang="en-US" sz="1600" b="1" dirty="0" err="1">
                <a:solidFill>
                  <a:srgbClr val="204669"/>
                </a:solidFill>
                <a:latin typeface="Mint Grotesk V0.8 Bold"/>
                <a:cs typeface="Mint Grotesk V0.8 Bold"/>
              </a:rPr>
              <a:t>equipos</a:t>
            </a:r>
            <a:r>
              <a:rPr lang="en-US" sz="1600" b="1" dirty="0">
                <a:solidFill>
                  <a:srgbClr val="204669"/>
                </a:solidFill>
                <a:latin typeface="Mint Grotesk V0.8 Bold"/>
                <a:cs typeface="Mint Grotesk V0.8 Bold"/>
              </a:rPr>
              <a:t> </a:t>
            </a:r>
            <a:r>
              <a:rPr lang="en-US" sz="1600" b="1" dirty="0" err="1">
                <a:solidFill>
                  <a:srgbClr val="204669"/>
                </a:solidFill>
                <a:latin typeface="Mint Grotesk V0.8 Bold"/>
                <a:cs typeface="Mint Grotesk V0.8 Bold"/>
              </a:rPr>
              <a:t>integrados</a:t>
            </a:r>
            <a:r>
              <a:rPr lang="en-US" sz="1600" b="1" dirty="0">
                <a:solidFill>
                  <a:srgbClr val="204669"/>
                </a:solidFill>
                <a:latin typeface="Mint Grotesk V0.8 Bold"/>
                <a:cs typeface="Mint Grotesk V0.8 Bold"/>
              </a:rPr>
              <a:t> </a:t>
            </a:r>
            <a:br>
              <a:rPr lang="en-US" sz="1600" b="1" dirty="0">
                <a:solidFill>
                  <a:srgbClr val="204669"/>
                </a:solidFill>
                <a:latin typeface="Mint Grotesk V0.8 Bold"/>
                <a:cs typeface="Mint Grotesk V0.8 Bold"/>
              </a:rPr>
            </a:br>
            <a:r>
              <a:rPr lang="en-US" sz="1600" dirty="0">
                <a:solidFill>
                  <a:srgbClr val="204669"/>
                </a:solidFill>
                <a:latin typeface="Mint Grotesk V0.8 Regular"/>
                <a:cs typeface="Mint Grotesk V0.8 Regular"/>
              </a:rPr>
              <a:t>de </a:t>
            </a:r>
            <a:r>
              <a:rPr lang="en-US" sz="1600" dirty="0" err="1">
                <a:solidFill>
                  <a:srgbClr val="204669"/>
                </a:solidFill>
                <a:latin typeface="Mint Grotesk V0.8 Regular"/>
                <a:cs typeface="Mint Grotesk V0.8 Regular"/>
              </a:rPr>
              <a:t>rastreadores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trabajadores</a:t>
            </a:r>
            <a:r>
              <a:rPr lang="en-US" sz="1600" dirty="0">
                <a:solidFill>
                  <a:srgbClr val="204669"/>
                </a:solidFill>
                <a:latin typeface="Mint Grotesk V0.8 Regular"/>
                <a:cs typeface="Mint Grotesk V0.8 Regular"/>
              </a:rPr>
              <a:t> de la </a:t>
            </a:r>
            <a:r>
              <a:rPr lang="en-US" sz="1600" dirty="0" err="1">
                <a:solidFill>
                  <a:srgbClr val="204669"/>
                </a:solidFill>
                <a:latin typeface="Mint Grotesk V0.8 Regular"/>
                <a:cs typeface="Mint Grotesk V0.8 Regular"/>
              </a:rPr>
              <a:t>salud</a:t>
            </a:r>
            <a:r>
              <a:rPr lang="en-US" sz="1600" dirty="0">
                <a:solidFill>
                  <a:srgbClr val="204669"/>
                </a:solidFill>
                <a:latin typeface="Mint Grotesk V0.8 Regular"/>
                <a:cs typeface="Mint Grotesk V0.8 Regular"/>
              </a:rPr>
              <a:t> y </a:t>
            </a:r>
            <a:r>
              <a:rPr lang="en-US" sz="1600" dirty="0" err="1">
                <a:solidFill>
                  <a:srgbClr val="204669"/>
                </a:solidFill>
                <a:latin typeface="Mint Grotesk V0.8 Regular"/>
                <a:cs typeface="Mint Grotesk V0.8 Regular"/>
              </a:rPr>
              <a:t>movilizadores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reporta</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los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mejores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resultados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dada</a:t>
            </a:r>
            <a:r>
              <a:rPr lang="en-US" sz="1600" dirty="0">
                <a:solidFill>
                  <a:srgbClr val="204669"/>
                </a:solidFill>
                <a:latin typeface="Mint Grotesk V0.8 Regular"/>
                <a:cs typeface="Mint Grotesk V0.8 Regular"/>
              </a:rPr>
              <a:t> la </a:t>
            </a:r>
            <a:r>
              <a:rPr lang="en-US" sz="1600" dirty="0" err="1">
                <a:solidFill>
                  <a:srgbClr val="204669"/>
                </a:solidFill>
                <a:latin typeface="Mint Grotesk V0.8 Regular"/>
                <a:cs typeface="Mint Grotesk V0.8 Regular"/>
              </a:rPr>
              <a:t>escasez</a:t>
            </a:r>
            <a:r>
              <a:rPr lang="en-US" sz="1600" dirty="0">
                <a:solidFill>
                  <a:srgbClr val="204669"/>
                </a:solidFill>
                <a:latin typeface="Mint Grotesk V0.8 Regular"/>
                <a:cs typeface="Mint Grotesk V0.8 Regular"/>
              </a:rPr>
              <a:t> de </a:t>
            </a:r>
            <a:r>
              <a:rPr lang="en-US" sz="1600" dirty="0" err="1">
                <a:solidFill>
                  <a:srgbClr val="204669"/>
                </a:solidFill>
                <a:latin typeface="Mint Grotesk V0.8 Regular"/>
                <a:cs typeface="Mint Grotesk V0.8 Regular"/>
              </a:rPr>
              <a:t>fuerza</a:t>
            </a:r>
            <a:r>
              <a:rPr lang="en-US" sz="1600" dirty="0">
                <a:solidFill>
                  <a:srgbClr val="204669"/>
                </a:solidFill>
                <a:latin typeface="Mint Grotesk V0.8 Regular"/>
                <a:cs typeface="Mint Grotesk V0.8 Regular"/>
              </a:rPr>
              <a:t> de </a:t>
            </a:r>
            <a:r>
              <a:rPr lang="en-US" sz="1600" dirty="0" err="1">
                <a:solidFill>
                  <a:srgbClr val="204669"/>
                </a:solidFill>
                <a:latin typeface="Mint Grotesk V0.8 Regular"/>
                <a:cs typeface="Mint Grotesk V0.8 Regular"/>
              </a:rPr>
              <a:t>trabajo</a:t>
            </a:r>
            <a:endParaRPr lang="en-US" dirty="0">
              <a:solidFill>
                <a:srgbClr val="204669"/>
              </a:solidFill>
            </a:endParaRPr>
          </a:p>
        </p:txBody>
      </p:sp>
      <p:sp>
        <p:nvSpPr>
          <p:cNvPr id="9" name="TextBox 8"/>
          <p:cNvSpPr txBox="1"/>
          <p:nvPr/>
        </p:nvSpPr>
        <p:spPr>
          <a:xfrm>
            <a:off x="6223000" y="3227071"/>
            <a:ext cx="2607564" cy="2324947"/>
          </a:xfrm>
          <a:prstGeom prst="rect">
            <a:avLst/>
          </a:prstGeom>
          <a:noFill/>
        </p:spPr>
        <p:txBody>
          <a:bodyPr wrap="square" lIns="0" tIns="0" rIns="0" bIns="0" rtlCol="0">
            <a:noAutofit/>
          </a:bodyPr>
          <a:lstStyle/>
          <a:p>
            <a:pPr>
              <a:lnSpc>
                <a:spcPts val="2200"/>
              </a:lnSpc>
            </a:pPr>
            <a:r>
              <a:rPr lang="en-US" sz="1600" dirty="0">
                <a:solidFill>
                  <a:srgbClr val="204669"/>
                </a:solidFill>
                <a:latin typeface="Mint Grotesk V0.8 Regular"/>
                <a:cs typeface="Mint Grotesk V0.8 Regular"/>
              </a:rPr>
              <a:t>La </a:t>
            </a:r>
            <a:r>
              <a:rPr lang="en-US" sz="1600" dirty="0" err="1">
                <a:solidFill>
                  <a:srgbClr val="204669"/>
                </a:solidFill>
                <a:latin typeface="Mint Grotesk V0.8 Regular"/>
                <a:cs typeface="Mint Grotesk V0.8 Regular"/>
              </a:rPr>
              <a:t>combinación</a:t>
            </a:r>
            <a:r>
              <a:rPr lang="en-US" sz="1600" dirty="0">
                <a:solidFill>
                  <a:srgbClr val="204669"/>
                </a:solidFill>
                <a:latin typeface="Mint Grotesk V0.8 Regular"/>
                <a:cs typeface="Mint Grotesk V0.8 Regular"/>
              </a:rPr>
              <a:t> de </a:t>
            </a:r>
            <a:r>
              <a:rPr lang="en-US" sz="1600" b="1" dirty="0" err="1">
                <a:solidFill>
                  <a:srgbClr val="204669"/>
                </a:solidFill>
                <a:latin typeface="Mint Grotesk V0.8 Bold"/>
                <a:cs typeface="Mint Grotesk V0.8 Bold"/>
              </a:rPr>
              <a:t>formación</a:t>
            </a:r>
            <a:r>
              <a:rPr lang="en-US" sz="1600" b="1" dirty="0">
                <a:solidFill>
                  <a:srgbClr val="204669"/>
                </a:solidFill>
                <a:latin typeface="Mint Grotesk V0.8 Bold"/>
                <a:cs typeface="Mint Grotesk V0.8 Bold"/>
              </a:rPr>
              <a:t>, </a:t>
            </a:r>
            <a:r>
              <a:rPr lang="en-US" sz="1600" b="1" dirty="0" err="1">
                <a:solidFill>
                  <a:srgbClr val="204669"/>
                </a:solidFill>
                <a:latin typeface="Mint Grotesk V0.8 Bold"/>
                <a:cs typeface="Mint Grotesk V0.8 Bold"/>
              </a:rPr>
              <a:t>supervisión</a:t>
            </a:r>
            <a:r>
              <a:rPr lang="en-US" sz="1600" b="1" dirty="0">
                <a:solidFill>
                  <a:srgbClr val="204669"/>
                </a:solidFill>
                <a:latin typeface="Mint Grotesk V0.8 Bold"/>
                <a:cs typeface="Mint Grotesk V0.8 Bold"/>
              </a:rPr>
              <a:t> y </a:t>
            </a:r>
            <a:r>
              <a:rPr lang="en-US" sz="1600" b="1" dirty="0" err="1">
                <a:solidFill>
                  <a:srgbClr val="204669"/>
                </a:solidFill>
                <a:latin typeface="Mint Grotesk V0.8 Bold"/>
                <a:cs typeface="Mint Grotesk V0.8 Bold"/>
              </a:rPr>
              <a:t>evaluación</a:t>
            </a:r>
            <a:r>
              <a:rPr lang="en-US" sz="1600" b="1" dirty="0">
                <a:solidFill>
                  <a:srgbClr val="204669"/>
                </a:solidFill>
                <a:latin typeface="Mint Grotesk V0.8 Bold"/>
                <a:cs typeface="Mint Grotesk V0.8 Bold"/>
              </a:rPr>
              <a:t> </a:t>
            </a:r>
            <a:r>
              <a:rPr lang="en-US" sz="1600" b="1" dirty="0" err="1">
                <a:solidFill>
                  <a:srgbClr val="204669"/>
                </a:solidFill>
                <a:latin typeface="Mint Grotesk V0.8 Bold"/>
                <a:cs typeface="Mint Grotesk V0.8 Bold"/>
              </a:rPr>
              <a:t>mejorará</a:t>
            </a:r>
            <a:r>
              <a:rPr lang="en-US" sz="1600" b="1" dirty="0">
                <a:solidFill>
                  <a:srgbClr val="204669"/>
                </a:solidFill>
                <a:latin typeface="Mint Grotesk V0.8 Bold"/>
                <a:cs typeface="Mint Grotesk V0.8 Bold"/>
              </a:rPr>
              <a:t> la </a:t>
            </a:r>
            <a:r>
              <a:rPr lang="en-US" sz="1600" b="1" dirty="0" err="1">
                <a:solidFill>
                  <a:srgbClr val="204669"/>
                </a:solidFill>
                <a:latin typeface="Mint Grotesk V0.8 Bold"/>
                <a:cs typeface="Mint Grotesk V0.8 Bold"/>
              </a:rPr>
              <a:t>eficacia</a:t>
            </a:r>
            <a:r>
              <a:rPr lang="en-US" sz="1600" b="1" dirty="0">
                <a:solidFill>
                  <a:srgbClr val="204669"/>
                </a:solidFill>
                <a:latin typeface="Mint Grotesk V0.8 Bold"/>
                <a:cs typeface="Mint Grotesk V0.8 Bold"/>
              </a:rPr>
              <a:t> </a:t>
            </a:r>
            <a:r>
              <a:rPr lang="en-US" sz="1600" dirty="0">
                <a:solidFill>
                  <a:srgbClr val="204669"/>
                </a:solidFill>
                <a:latin typeface="Mint Grotesk V0.8" pitchFamily="2" charset="77"/>
                <a:cs typeface="Mint Grotesk V0.8 Bold"/>
              </a:rPr>
              <a:t>de las </a:t>
            </a:r>
            <a:r>
              <a:rPr lang="en-US" sz="1600" dirty="0" err="1">
                <a:solidFill>
                  <a:srgbClr val="204669"/>
                </a:solidFill>
                <a:latin typeface="Mint Grotesk V0.8" pitchFamily="2" charset="77"/>
                <a:cs typeface="Mint Grotesk V0.8 Bold"/>
              </a:rPr>
              <a:t>operaciones</a:t>
            </a:r>
            <a:endParaRPr lang="en-US" sz="1600" dirty="0">
              <a:solidFill>
                <a:srgbClr val="204669"/>
              </a:solidFill>
              <a:latin typeface="Mint Grotesk V0.8" pitchFamily="2" charset="77"/>
              <a:cs typeface="Mint Grotesk V0.8 Bold"/>
            </a:endParaRPr>
          </a:p>
          <a:p>
            <a:pPr>
              <a:lnSpc>
                <a:spcPts val="2200"/>
              </a:lnSpc>
            </a:pPr>
            <a:endParaRPr lang="en-US" sz="1600" b="1" dirty="0">
              <a:solidFill>
                <a:srgbClr val="204669"/>
              </a:solidFill>
              <a:latin typeface="Mint Grotesk V0.8 Bold"/>
              <a:cs typeface="Mint Grotesk V0.8 Bold"/>
            </a:endParaRPr>
          </a:p>
          <a:p>
            <a:pPr>
              <a:lnSpc>
                <a:spcPts val="2200"/>
              </a:lnSpc>
            </a:pPr>
            <a:endParaRPr lang="en-US" dirty="0">
              <a:solidFill>
                <a:srgbClr val="204669"/>
              </a:solidFill>
            </a:endParaRPr>
          </a:p>
        </p:txBody>
      </p:sp>
      <p:sp>
        <p:nvSpPr>
          <p:cNvPr id="10" name="TextBox 9"/>
          <p:cNvSpPr txBox="1"/>
          <p:nvPr/>
        </p:nvSpPr>
        <p:spPr>
          <a:xfrm>
            <a:off x="9014714" y="3238924"/>
            <a:ext cx="3021342" cy="2324947"/>
          </a:xfrm>
          <a:prstGeom prst="rect">
            <a:avLst/>
          </a:prstGeom>
          <a:noFill/>
        </p:spPr>
        <p:txBody>
          <a:bodyPr wrap="square" lIns="0" tIns="0" rIns="0" bIns="0" rtlCol="0">
            <a:noAutofit/>
          </a:bodyPr>
          <a:lstStyle/>
          <a:p>
            <a:pPr>
              <a:lnSpc>
                <a:spcPts val="2200"/>
              </a:lnSpc>
            </a:pPr>
            <a:r>
              <a:rPr lang="en-US" sz="1600" b="1" dirty="0">
                <a:solidFill>
                  <a:srgbClr val="204669"/>
                </a:solidFill>
                <a:latin typeface="Mint Grotesk V0.8 Bold"/>
                <a:cs typeface="Mint Grotesk V0.8 Bold"/>
              </a:rPr>
              <a:t>La COVID19 </a:t>
            </a:r>
            <a:r>
              <a:rPr lang="en-US" sz="1600" b="1" dirty="0" err="1">
                <a:solidFill>
                  <a:srgbClr val="204669"/>
                </a:solidFill>
                <a:latin typeface="Mint Grotesk V0.8 Bold"/>
                <a:cs typeface="Mint Grotesk V0.8 Bold"/>
              </a:rPr>
              <a:t>requiere</a:t>
            </a:r>
            <a:r>
              <a:rPr lang="en-US" sz="1600" b="1" dirty="0">
                <a:solidFill>
                  <a:srgbClr val="204669"/>
                </a:solidFill>
                <a:latin typeface="Mint Grotesk V0.8 Bold"/>
                <a:cs typeface="Mint Grotesk V0.8 Bold"/>
              </a:rPr>
              <a:t> un plan integral de </a:t>
            </a:r>
            <a:r>
              <a:rPr lang="en-US" sz="1600" b="1" dirty="0" err="1">
                <a:solidFill>
                  <a:srgbClr val="204669"/>
                </a:solidFill>
                <a:latin typeface="Mint Grotesk V0.8 Bold"/>
                <a:cs typeface="Mint Grotesk V0.8 Bold"/>
              </a:rPr>
              <a:t>respuesta</a:t>
            </a:r>
            <a:r>
              <a:rPr lang="en-US" sz="1600" b="1" dirty="0">
                <a:solidFill>
                  <a:srgbClr val="204669"/>
                </a:solidFill>
                <a:latin typeface="Mint Grotesk V0.8 Bold"/>
                <a:cs typeface="Mint Grotesk V0.8 Bold"/>
              </a:rPr>
              <a:t> </a:t>
            </a:r>
            <a:r>
              <a:rPr lang="en-US" sz="1600" dirty="0">
                <a:solidFill>
                  <a:srgbClr val="204669"/>
                </a:solidFill>
                <a:latin typeface="Mint Grotesk V0.8 Regular"/>
                <a:cs typeface="Mint Grotesk V0.8 Regular"/>
              </a:rPr>
              <a:t>que </a:t>
            </a:r>
            <a:r>
              <a:rPr lang="en-US" sz="1600" dirty="0" err="1">
                <a:solidFill>
                  <a:srgbClr val="204669"/>
                </a:solidFill>
                <a:latin typeface="Mint Grotesk V0.8 Regular"/>
                <a:cs typeface="Mint Grotesk V0.8 Regular"/>
              </a:rPr>
              <a:t>implica</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los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principios</a:t>
            </a:r>
            <a:r>
              <a:rPr lang="en-US" sz="1600" dirty="0">
                <a:solidFill>
                  <a:srgbClr val="204669"/>
                </a:solidFill>
                <a:latin typeface="Mint Grotesk V0.8 Regular"/>
                <a:cs typeface="Mint Grotesk V0.8 Regular"/>
              </a:rPr>
              <a:t> de </a:t>
            </a:r>
            <a:r>
              <a:rPr lang="en-US" sz="1600" dirty="0" err="1">
                <a:solidFill>
                  <a:srgbClr val="204669"/>
                </a:solidFill>
                <a:latin typeface="Mint Grotesk V0.8 Regular"/>
                <a:cs typeface="Mint Grotesk V0.8 Regular"/>
              </a:rPr>
              <a:t>participación</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comunitaria</a:t>
            </a:r>
            <a:r>
              <a:rPr lang="en-US" sz="1600" dirty="0">
                <a:solidFill>
                  <a:srgbClr val="204669"/>
                </a:solidFill>
                <a:latin typeface="Mint Grotesk V0.8 Regular"/>
                <a:cs typeface="Mint Grotesk V0.8 Regular"/>
              </a:rPr>
              <a:t> y </a:t>
            </a:r>
            <a:r>
              <a:rPr lang="en-US" sz="1600" dirty="0" err="1">
                <a:solidFill>
                  <a:srgbClr val="204669"/>
                </a:solidFill>
                <a:latin typeface="Mint Grotesk V0.8 Regular"/>
                <a:cs typeface="Mint Grotesk V0.8 Regular"/>
              </a:rPr>
              <a:t>comunicación</a:t>
            </a:r>
            <a:r>
              <a:rPr lang="en-US" sz="1600" dirty="0">
                <a:solidFill>
                  <a:srgbClr val="204669"/>
                </a:solidFill>
                <a:latin typeface="Mint Grotesk V0.8 Regular"/>
                <a:cs typeface="Mint Grotesk V0.8 Regular"/>
              </a:rPr>
              <a:t> de </a:t>
            </a:r>
            <a:r>
              <a:rPr lang="en-US" sz="1600" dirty="0" err="1">
                <a:solidFill>
                  <a:srgbClr val="204669"/>
                </a:solidFill>
                <a:latin typeface="Mint Grotesk V0.8 Regular"/>
                <a:cs typeface="Mint Grotesk V0.8 Regular"/>
              </a:rPr>
              <a:t>riesgos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en</a:t>
            </a:r>
            <a:r>
              <a:rPr lang="en-US" sz="1600" dirty="0">
                <a:solidFill>
                  <a:srgbClr val="204669"/>
                </a:solidFill>
                <a:latin typeface="Mint Grotesk V0.8 Regular"/>
                <a:cs typeface="Mint Grotesk V0.8 Regular"/>
              </a:rPr>
              <a:t> el </a:t>
            </a:r>
            <a:r>
              <a:rPr lang="en-US" sz="1600" dirty="0" err="1">
                <a:solidFill>
                  <a:srgbClr val="204669"/>
                </a:solidFill>
                <a:latin typeface="Mint Grotesk V0.8 Regular"/>
                <a:cs typeface="Mint Grotesk V0.8 Regular"/>
              </a:rPr>
              <a:t>proceso</a:t>
            </a:r>
            <a:r>
              <a:rPr lang="en-US" sz="1600" dirty="0">
                <a:solidFill>
                  <a:srgbClr val="204669"/>
                </a:solidFill>
                <a:latin typeface="Mint Grotesk V0.8 Regular"/>
                <a:cs typeface="Mint Grotesk V0.8 Regular"/>
              </a:rPr>
              <a:t> de </a:t>
            </a:r>
            <a:r>
              <a:rPr lang="en-US" sz="1600" dirty="0" err="1">
                <a:solidFill>
                  <a:srgbClr val="204669"/>
                </a:solidFill>
                <a:latin typeface="Mint Grotesk V0.8 Regular"/>
                <a:cs typeface="Mint Grotesk V0.8 Regular"/>
              </a:rPr>
              <a:t>rastreo</a:t>
            </a:r>
            <a:r>
              <a:rPr lang="en-US" sz="1600" dirty="0">
                <a:solidFill>
                  <a:srgbClr val="204669"/>
                </a:solidFill>
                <a:latin typeface="Mint Grotesk V0.8 Regular"/>
                <a:cs typeface="Mint Grotesk V0.8 Regular"/>
              </a:rPr>
              <a:t> de </a:t>
            </a:r>
            <a:r>
              <a:rPr lang="en-US" sz="1600" dirty="0" err="1">
                <a:solidFill>
                  <a:srgbClr val="204669"/>
                </a:solidFill>
                <a:latin typeface="Mint Grotesk V0.8 Regular"/>
                <a:cs typeface="Mint Grotesk V0.8 Regular"/>
              </a:rPr>
              <a:t>los</a:t>
            </a:r>
            <a:r>
              <a:rPr lang="en-US" sz="1600" dirty="0">
                <a:solidFill>
                  <a:srgbClr val="204669"/>
                </a:solidFill>
                <a:latin typeface="Mint Grotesk V0.8 Regular"/>
                <a:cs typeface="Mint Grotesk V0.8 Regular"/>
              </a:rPr>
              <a:t> </a:t>
            </a:r>
            <a:r>
              <a:rPr lang="en-US" sz="1600" dirty="0" err="1">
                <a:solidFill>
                  <a:srgbClr val="204669"/>
                </a:solidFill>
                <a:latin typeface="Mint Grotesk V0.8 Regular"/>
                <a:cs typeface="Mint Grotesk V0.8 Regular"/>
              </a:rPr>
              <a:t>contactos</a:t>
            </a:r>
            <a:endParaRPr lang="en-US" dirty="0">
              <a:solidFill>
                <a:srgbClr val="204669"/>
              </a:solidFill>
            </a:endParaRPr>
          </a:p>
        </p:txBody>
      </p:sp>
      <p:pic>
        <p:nvPicPr>
          <p:cNvPr id="11" name="Picture 10">
            <a:extLst>
              <a:ext uri="{FF2B5EF4-FFF2-40B4-BE49-F238E27FC236}">
                <a16:creationId xmlns:a16="http://schemas.microsoft.com/office/drawing/2014/main" id="{8E49394A-C943-4E44-8FA5-EE8BF491A423}"/>
              </a:ext>
            </a:extLst>
          </p:cNvPr>
          <p:cNvPicPr>
            <a:picLocks noChangeAspect="1"/>
          </p:cNvPicPr>
          <p:nvPr/>
        </p:nvPicPr>
        <p:blipFill rotWithShape="1">
          <a:blip r:embed="rId4"/>
          <a:srcRect t="-13" b="52945"/>
          <a:stretch/>
        </p:blipFill>
        <p:spPr>
          <a:xfrm>
            <a:off x="0" y="0"/>
            <a:ext cx="12188825" cy="3227071"/>
          </a:xfrm>
          <a:prstGeom prst="rect">
            <a:avLst/>
          </a:prstGeom>
        </p:spPr>
      </p:pic>
    </p:spTree>
    <p:extLst>
      <p:ext uri="{BB962C8B-B14F-4D97-AF65-F5344CB8AC3E}">
        <p14:creationId xmlns:p14="http://schemas.microsoft.com/office/powerpoint/2010/main" val="211040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7"/>
          <p:cNvSpPr>
            <a:spLocks noGrp="1"/>
          </p:cNvSpPr>
          <p:nvPr>
            <p:ph type="title"/>
          </p:nvPr>
        </p:nvSpPr>
        <p:spPr/>
        <p:txBody>
          <a:bodyPr/>
          <a:lstStyle/>
          <a:p>
            <a:r>
              <a:rPr lang="en-US" dirty="0" err="1"/>
              <a:t>Contexto</a:t>
            </a:r>
            <a:endParaRPr lang="en-US" dirty="0"/>
          </a:p>
        </p:txBody>
      </p:sp>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2</a:t>
            </a:fld>
            <a:endParaRPr lang="en-US" dirty="0"/>
          </a:p>
        </p:txBody>
      </p:sp>
      <p:sp>
        <p:nvSpPr>
          <p:cNvPr id="9" name="Text Placeholder 8"/>
          <p:cNvSpPr>
            <a:spLocks noGrp="1"/>
          </p:cNvSpPr>
          <p:nvPr>
            <p:ph type="body" sz="quarter" idx="13"/>
          </p:nvPr>
        </p:nvSpPr>
        <p:spPr/>
        <p:txBody>
          <a:bodyPr/>
          <a:lstStyle/>
          <a:p>
            <a:pPr>
              <a:buClr>
                <a:srgbClr val="FCCF9E"/>
              </a:buClr>
              <a:buSzPct val="156000"/>
              <a:buFont typeface="System Font Regular"/>
              <a:buChar char="●"/>
            </a:pPr>
            <a:r>
              <a:rPr lang="es-ES_tradnl" dirty="0"/>
              <a:t>El rastreo de contactos es una estrategia que viene siendo empleada desde hace décadas para contener la propagación de las enfermedades infecciosas. Una lección aprendida con el tiempo es que su éxito depende del compromiso estrecho y constante de las comunidades locales.</a:t>
            </a:r>
          </a:p>
          <a:p>
            <a:pPr>
              <a:buClr>
                <a:srgbClr val="FCCF9E"/>
              </a:buClr>
              <a:buSzPct val="156000"/>
              <a:buFont typeface="System Font Regular"/>
              <a:buChar char="●"/>
            </a:pPr>
            <a:endParaRPr lang="es-ES_tradnl" dirty="0"/>
          </a:p>
          <a:p>
            <a:pPr>
              <a:buClr>
                <a:srgbClr val="FCCF9E"/>
              </a:buClr>
              <a:buSzPct val="156000"/>
              <a:buFont typeface="System Font Regular"/>
              <a:buChar char="●"/>
            </a:pPr>
            <a:r>
              <a:rPr lang="es-ES_tradnl" dirty="0"/>
              <a:t>Los datos y las conclusiones extraídas de anteriores campañas de rastreo de contactos demuestran que la confianza de la comunidad es primordial para lograr el éxito, en cualquier contexto.</a:t>
            </a:r>
          </a:p>
          <a:p>
            <a:pPr>
              <a:buClr>
                <a:srgbClr val="FCCF9E"/>
              </a:buClr>
              <a:buSzPct val="156000"/>
              <a:buFont typeface="System Font Regular"/>
              <a:buChar char="●"/>
            </a:pPr>
            <a:endParaRPr lang="es-ES_tradnl" dirty="0"/>
          </a:p>
          <a:p>
            <a:pPr>
              <a:buClr>
                <a:srgbClr val="FCCF9E"/>
              </a:buClr>
              <a:buSzPct val="156000"/>
              <a:buFont typeface="System Font Regular"/>
              <a:buChar char="●"/>
            </a:pPr>
            <a:r>
              <a:rPr lang="es-ES_tradnl" dirty="0"/>
              <a:t>La adhesión, la aceptación y la participación activa de la comunidad son fundamentales para implantar la rastreo de contactos, frenar el contagio de la COVID-19 y salvar vidas.</a:t>
            </a:r>
          </a:p>
        </p:txBody>
      </p:sp>
    </p:spTree>
    <p:extLst>
      <p:ext uri="{BB962C8B-B14F-4D97-AF65-F5344CB8AC3E}">
        <p14:creationId xmlns:p14="http://schemas.microsoft.com/office/powerpoint/2010/main" val="172886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mask&#10;&#10;Description automatically generated with medium confidence">
            <a:extLst>
              <a:ext uri="{FF2B5EF4-FFF2-40B4-BE49-F238E27FC236}">
                <a16:creationId xmlns:a16="http://schemas.microsoft.com/office/drawing/2014/main" id="{E440A3E9-9CEF-3547-A8CB-31CA40736B66}"/>
              </a:ext>
            </a:extLst>
          </p:cNvPr>
          <p:cNvPicPr>
            <a:picLocks noChangeAspect="1"/>
          </p:cNvPicPr>
          <p:nvPr/>
        </p:nvPicPr>
        <p:blipFill>
          <a:blip r:embed="rId3"/>
          <a:stretch>
            <a:fillRect/>
          </a:stretch>
        </p:blipFill>
        <p:spPr>
          <a:xfrm>
            <a:off x="0" y="893"/>
            <a:ext cx="12188825" cy="6856214"/>
          </a:xfrm>
          <a:prstGeom prst="rect">
            <a:avLst/>
          </a:prstGeom>
        </p:spPr>
      </p:pic>
      <p:sp>
        <p:nvSpPr>
          <p:cNvPr id="8" name="Title 7"/>
          <p:cNvSpPr>
            <a:spLocks noGrp="1"/>
          </p:cNvSpPr>
          <p:nvPr>
            <p:ph type="title"/>
          </p:nvPr>
        </p:nvSpPr>
        <p:spPr/>
        <p:txBody>
          <a:bodyPr/>
          <a:lstStyle/>
          <a:p>
            <a:r>
              <a:rPr lang="es-ES_tradnl" dirty="0"/>
              <a:t>Propósito</a:t>
            </a:r>
            <a:endParaRPr lang="en-US" dirty="0"/>
          </a:p>
        </p:txBody>
      </p:sp>
      <p:sp>
        <p:nvSpPr>
          <p:cNvPr id="3" name="Footer Placeholder 2"/>
          <p:cNvSpPr>
            <a:spLocks noGrp="1"/>
          </p:cNvSpPr>
          <p:nvPr>
            <p:ph type="ftr" sz="quarter" idx="11"/>
          </p:nvPr>
        </p:nvSpPr>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3</a:t>
            </a:fld>
            <a:endParaRPr lang="en-US" dirty="0"/>
          </a:p>
        </p:txBody>
      </p:sp>
      <p:sp>
        <p:nvSpPr>
          <p:cNvPr id="6" name="Text Placeholder 5"/>
          <p:cNvSpPr>
            <a:spLocks noGrp="1"/>
          </p:cNvSpPr>
          <p:nvPr>
            <p:ph type="body" sz="quarter" idx="13"/>
          </p:nvPr>
        </p:nvSpPr>
        <p:spPr/>
        <p:txBody>
          <a:bodyPr/>
          <a:lstStyle/>
          <a:p>
            <a:pPr>
              <a:buClr>
                <a:srgbClr val="FCCF9E"/>
              </a:buClr>
              <a:buSzPct val="156000"/>
              <a:buFont typeface="System Font Regular"/>
              <a:buChar char="●"/>
            </a:pPr>
            <a:r>
              <a:rPr lang="es-ES_tradnl" dirty="0"/>
              <a:t>Situar la participación de la comunidad en el centro del proceso de rastreo de contactos y articular los principios de prácticas óptimas para la participación comunitaria y cómo han de ser </a:t>
            </a:r>
            <a:r>
              <a:rPr lang="es-ES_tradnl" dirty="0" err="1"/>
              <a:t>operacionalizados</a:t>
            </a:r>
            <a:r>
              <a:rPr lang="es-ES_tradnl" dirty="0"/>
              <a:t>.</a:t>
            </a:r>
          </a:p>
          <a:p>
            <a:pPr>
              <a:buClr>
                <a:srgbClr val="FCCF9E"/>
              </a:buClr>
              <a:buSzPct val="156000"/>
              <a:buFont typeface="System Font Regular"/>
              <a:buChar char="●"/>
            </a:pPr>
            <a:endParaRPr lang="es-ES_tradnl" dirty="0"/>
          </a:p>
          <a:p>
            <a:pPr>
              <a:buClr>
                <a:srgbClr val="FCCF9E"/>
              </a:buClr>
              <a:buSzPct val="156000"/>
              <a:buFont typeface="System Font Regular"/>
              <a:buChar char="●"/>
            </a:pPr>
            <a:r>
              <a:rPr lang="es-ES_tradnl" dirty="0"/>
              <a:t>El material presentado es aplicable en sí mismo o puede servir como complemento de otros documentos que respaldan las estrategias, los planes de aplicación o los módulos de formación y de creación de capacidad.</a:t>
            </a:r>
            <a:endParaRPr lang="en-US" dirty="0"/>
          </a:p>
        </p:txBody>
      </p:sp>
    </p:spTree>
    <p:extLst>
      <p:ext uri="{BB962C8B-B14F-4D97-AF65-F5344CB8AC3E}">
        <p14:creationId xmlns:p14="http://schemas.microsoft.com/office/powerpoint/2010/main" val="147834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_tradnl" dirty="0"/>
              <a:t>Audiencia</a:t>
            </a:r>
            <a:endParaRPr lang="en-US" dirty="0"/>
          </a:p>
        </p:txBody>
      </p:sp>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4</a:t>
            </a:fld>
            <a:endParaRPr lang="en-US" dirty="0"/>
          </a:p>
        </p:txBody>
      </p:sp>
      <p:sp>
        <p:nvSpPr>
          <p:cNvPr id="14" name="Text Placeholder 13"/>
          <p:cNvSpPr>
            <a:spLocks noGrp="1"/>
          </p:cNvSpPr>
          <p:nvPr>
            <p:ph type="body" sz="quarter" idx="13"/>
          </p:nvPr>
        </p:nvSpPr>
        <p:spPr/>
        <p:txBody>
          <a:bodyPr/>
          <a:lstStyle/>
          <a:p>
            <a:pPr marL="0" indent="0">
              <a:buNone/>
            </a:pPr>
            <a:r>
              <a:rPr lang="es-ES_tradnl" dirty="0">
                <a:solidFill>
                  <a:srgbClr val="414042"/>
                </a:solidFill>
              </a:rPr>
              <a:t>Planificadores y ejecutores nacionales y locales, como son los gobiernos, las organizaciones no gubernamentales (ONG) y otras partes interesadas que intervienen en la coordinación, aplicación y supervisión del </a:t>
            </a:r>
            <a:r>
              <a:rPr lang="es-ES_tradnl" dirty="0" err="1">
                <a:solidFill>
                  <a:srgbClr val="414042"/>
                </a:solidFill>
              </a:rPr>
              <a:t>rastreode</a:t>
            </a:r>
            <a:r>
              <a:rPr lang="es-ES_tradnl" dirty="0">
                <a:solidFill>
                  <a:srgbClr val="414042"/>
                </a:solidFill>
              </a:rPr>
              <a:t> contactos en el marco de la COVID-19</a:t>
            </a:r>
            <a:endParaRPr lang="en-US" dirty="0"/>
          </a:p>
          <a:p>
            <a:endParaRPr lang="en-US" dirty="0"/>
          </a:p>
        </p:txBody>
      </p:sp>
      <p:sp>
        <p:nvSpPr>
          <p:cNvPr id="15" name="Text Placeholder 14"/>
          <p:cNvSpPr>
            <a:spLocks noGrp="1"/>
          </p:cNvSpPr>
          <p:nvPr>
            <p:ph type="body" sz="quarter" idx="14"/>
          </p:nvPr>
        </p:nvSpPr>
        <p:spPr/>
        <p:txBody>
          <a:bodyPr/>
          <a:lstStyle/>
          <a:p>
            <a:pPr marL="0" indent="0">
              <a:buNone/>
            </a:pPr>
            <a:r>
              <a:rPr lang="es-ES_tradnl" dirty="0">
                <a:solidFill>
                  <a:srgbClr val="414042"/>
                </a:solidFill>
              </a:rPr>
              <a:t>Mejorar los conocimientos y concienciar a los planificadores y ejecutores de los programas sobre la importancia que tiene situar a la comunidad en el centro del rastreo de contactos, y al mismo tiempo empoderar a sus miembros para que la lleven a cabo. </a:t>
            </a:r>
            <a:br>
              <a:rPr lang="es-ES_tradnl" dirty="0">
                <a:solidFill>
                  <a:srgbClr val="414042"/>
                </a:solidFill>
              </a:rPr>
            </a:br>
            <a:br>
              <a:rPr lang="es-ES_tradnl" dirty="0">
                <a:solidFill>
                  <a:srgbClr val="414042"/>
                </a:solidFill>
              </a:rPr>
            </a:br>
            <a:r>
              <a:rPr lang="es-ES_tradnl" b="1" dirty="0">
                <a:solidFill>
                  <a:srgbClr val="414042"/>
                </a:solidFill>
                <a:latin typeface="Mint Grotesk V0.8 Bold" pitchFamily="2" charset="77"/>
              </a:rPr>
              <a:t>La integración efectiva de los principios </a:t>
            </a:r>
            <a:br>
              <a:rPr lang="es-ES_tradnl" b="1" dirty="0">
                <a:solidFill>
                  <a:srgbClr val="414042"/>
                </a:solidFill>
                <a:latin typeface="Mint Grotesk V0.8 Bold" pitchFamily="2" charset="77"/>
              </a:rPr>
            </a:br>
            <a:r>
              <a:rPr lang="es-ES_tradnl" b="1" dirty="0">
                <a:solidFill>
                  <a:srgbClr val="414042"/>
                </a:solidFill>
                <a:latin typeface="Mint Grotesk V0.8 Bold" pitchFamily="2" charset="77"/>
              </a:rPr>
              <a:t>y los procesos de la participación comunitaria en la planificación y la puesta en práctica del rastreo creará y fomentará la confianza, lo que en definitiva contribuirá a frenar el contagio de la COVID-19 y salvará vidas.</a:t>
            </a:r>
            <a:endParaRPr lang="es-ES_tradnl" b="1" dirty="0">
              <a:solidFill>
                <a:srgbClr val="414042"/>
              </a:solidFill>
              <a:latin typeface="Mint Grotesk V0.8 Bold" pitchFamily="2" charset="77"/>
              <a:cs typeface="Mint Grotesk V0.8 Bold"/>
            </a:endParaRPr>
          </a:p>
        </p:txBody>
      </p:sp>
      <p:sp>
        <p:nvSpPr>
          <p:cNvPr id="13" name="Text Placeholder 12"/>
          <p:cNvSpPr>
            <a:spLocks noGrp="1"/>
          </p:cNvSpPr>
          <p:nvPr>
            <p:ph type="body" idx="1"/>
          </p:nvPr>
        </p:nvSpPr>
        <p:spPr/>
        <p:txBody>
          <a:bodyPr/>
          <a:lstStyle/>
          <a:p>
            <a:r>
              <a:rPr lang="es-ES_tradnl" dirty="0"/>
              <a:t>Resultado esperado</a:t>
            </a:r>
          </a:p>
        </p:txBody>
      </p:sp>
    </p:spTree>
    <p:extLst>
      <p:ext uri="{BB962C8B-B14F-4D97-AF65-F5344CB8AC3E}">
        <p14:creationId xmlns:p14="http://schemas.microsoft.com/office/powerpoint/2010/main" val="96506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0936" y="592138"/>
            <a:ext cx="10969943" cy="359854"/>
          </a:xfrm>
        </p:spPr>
        <p:txBody>
          <a:bodyPr/>
          <a:lstStyle/>
          <a:p>
            <a:r>
              <a:rPr lang="fr-FR" dirty="0" err="1"/>
              <a:t>Principios</a:t>
            </a:r>
            <a:r>
              <a:rPr lang="fr-FR" dirty="0"/>
              <a:t> clave</a:t>
            </a:r>
            <a:endParaRPr lang="en-US" dirty="0"/>
          </a:p>
        </p:txBody>
      </p:sp>
      <p:sp>
        <p:nvSpPr>
          <p:cNvPr id="3" name="Footer Placeholder 2"/>
          <p:cNvSpPr>
            <a:spLocks noGrp="1"/>
          </p:cNvSpPr>
          <p:nvPr>
            <p:ph type="ftr" sz="quarter" idx="11"/>
          </p:nvPr>
        </p:nvSpPr>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5</a:t>
            </a:fld>
            <a:endParaRPr lang="en-US" dirty="0"/>
          </a:p>
        </p:txBody>
      </p:sp>
      <p:pic>
        <p:nvPicPr>
          <p:cNvPr id="8" name="Picture 7" descr="5-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1143000"/>
            <a:ext cx="1651000" cy="1651000"/>
          </a:xfrm>
          <a:prstGeom prst="rect">
            <a:avLst/>
          </a:prstGeom>
        </p:spPr>
      </p:pic>
      <p:pic>
        <p:nvPicPr>
          <p:cNvPr id="9" name="Picture 8" descr="5-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886" y="1146175"/>
            <a:ext cx="1651000" cy="1651000"/>
          </a:xfrm>
          <a:prstGeom prst="rect">
            <a:avLst/>
          </a:prstGeom>
        </p:spPr>
      </p:pic>
      <p:pic>
        <p:nvPicPr>
          <p:cNvPr id="10" name="Picture 9" descr="5-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143000"/>
            <a:ext cx="1651000" cy="1651000"/>
          </a:xfrm>
          <a:prstGeom prst="rect">
            <a:avLst/>
          </a:prstGeom>
        </p:spPr>
      </p:pic>
      <p:pic>
        <p:nvPicPr>
          <p:cNvPr id="11" name="Picture 10" descr="5-4.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775" y="1146175"/>
            <a:ext cx="1651000" cy="1651000"/>
          </a:xfrm>
          <a:prstGeom prst="rect">
            <a:avLst/>
          </a:prstGeom>
        </p:spPr>
      </p:pic>
      <p:pic>
        <p:nvPicPr>
          <p:cNvPr id="12" name="Picture 11" descr="5-5.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1325" y="1146175"/>
            <a:ext cx="1651000" cy="1651000"/>
          </a:xfrm>
          <a:prstGeom prst="rect">
            <a:avLst/>
          </a:prstGeom>
        </p:spPr>
      </p:pic>
      <p:pic>
        <p:nvPicPr>
          <p:cNvPr id="13" name="Picture 12" descr="5-6.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2034" y="1149350"/>
            <a:ext cx="1651000" cy="1651000"/>
          </a:xfrm>
          <a:prstGeom prst="rect">
            <a:avLst/>
          </a:prstGeom>
        </p:spPr>
      </p:pic>
      <p:pic>
        <p:nvPicPr>
          <p:cNvPr id="14" name="Picture 13" descr="5-7.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6225" y="3717925"/>
            <a:ext cx="1651000" cy="1651000"/>
          </a:xfrm>
          <a:prstGeom prst="rect">
            <a:avLst/>
          </a:prstGeom>
        </p:spPr>
      </p:pic>
      <p:pic>
        <p:nvPicPr>
          <p:cNvPr id="15" name="Picture 14" descr="5-8.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3125" y="3721608"/>
            <a:ext cx="1651000" cy="1651000"/>
          </a:xfrm>
          <a:prstGeom prst="rect">
            <a:avLst/>
          </a:prstGeom>
        </p:spPr>
      </p:pic>
      <p:pic>
        <p:nvPicPr>
          <p:cNvPr id="16" name="Picture 15" descr="5-9.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6850" y="3721608"/>
            <a:ext cx="1651000" cy="1651000"/>
          </a:xfrm>
          <a:prstGeom prst="rect">
            <a:avLst/>
          </a:prstGeom>
        </p:spPr>
      </p:pic>
      <p:pic>
        <p:nvPicPr>
          <p:cNvPr id="17" name="Picture 16" descr="5-10.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34225" y="3721608"/>
            <a:ext cx="1651000" cy="1651000"/>
          </a:xfrm>
          <a:prstGeom prst="rect">
            <a:avLst/>
          </a:prstGeom>
        </p:spPr>
      </p:pic>
      <p:pic>
        <p:nvPicPr>
          <p:cNvPr id="18" name="Picture 17" descr="5-1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97950" y="3721608"/>
            <a:ext cx="1651000" cy="1651000"/>
          </a:xfrm>
          <a:prstGeom prst="rect">
            <a:avLst/>
          </a:prstGeom>
        </p:spPr>
      </p:pic>
      <p:sp>
        <p:nvSpPr>
          <p:cNvPr id="19" name="TextBox 18"/>
          <p:cNvSpPr txBox="1"/>
          <p:nvPr/>
        </p:nvSpPr>
        <p:spPr>
          <a:xfrm>
            <a:off x="625475" y="2882900"/>
            <a:ext cx="1651000" cy="64135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01</a:t>
            </a:r>
          </a:p>
          <a:p>
            <a:pPr>
              <a:lnSpc>
                <a:spcPts val="1400"/>
              </a:lnSpc>
            </a:pPr>
            <a:r>
              <a:rPr lang="es-ES_tradnl" sz="1100" dirty="0">
                <a:latin typeface="Mint Grotesk V0.8 Regular"/>
                <a:cs typeface="Mint Grotesk V0.8 Regular"/>
              </a:rPr>
              <a:t>Conocer las circunstancias de cada comunidad </a:t>
            </a:r>
          </a:p>
        </p:txBody>
      </p:sp>
      <p:sp>
        <p:nvSpPr>
          <p:cNvPr id="20" name="TextBox 19"/>
          <p:cNvSpPr txBox="1"/>
          <p:nvPr/>
        </p:nvSpPr>
        <p:spPr>
          <a:xfrm>
            <a:off x="2489761" y="2882900"/>
            <a:ext cx="1651000" cy="64135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02</a:t>
            </a:r>
          </a:p>
          <a:p>
            <a:pPr>
              <a:lnSpc>
                <a:spcPts val="1400"/>
              </a:lnSpc>
            </a:pPr>
            <a:r>
              <a:rPr lang="es-ES_tradnl" sz="1100" dirty="0">
                <a:latin typeface="Mint Grotesk V0.8 Regular"/>
                <a:cs typeface="Mint Grotesk V0.8 Regular"/>
              </a:rPr>
              <a:t>Generar confianza </a:t>
            </a:r>
          </a:p>
        </p:txBody>
      </p:sp>
      <p:sp>
        <p:nvSpPr>
          <p:cNvPr id="21" name="TextBox 20"/>
          <p:cNvSpPr txBox="1"/>
          <p:nvPr/>
        </p:nvSpPr>
        <p:spPr>
          <a:xfrm>
            <a:off x="4352925" y="2882900"/>
            <a:ext cx="1651000" cy="64135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03</a:t>
            </a:r>
          </a:p>
          <a:p>
            <a:pPr>
              <a:lnSpc>
                <a:spcPts val="1400"/>
              </a:lnSpc>
            </a:pPr>
            <a:r>
              <a:rPr lang="es-ES_tradnl" sz="1100" spc="-10" dirty="0">
                <a:latin typeface="Mint Grotesk V0.8 Regular"/>
                <a:cs typeface="Mint Grotesk V0.8 Regular"/>
              </a:rPr>
              <a:t>Granjearse y mantener </a:t>
            </a:r>
            <a:br>
              <a:rPr lang="es-ES_tradnl" sz="1100" spc="-10" dirty="0">
                <a:latin typeface="Mint Grotesk V0.8 Regular"/>
                <a:cs typeface="Mint Grotesk V0.8 Regular"/>
              </a:rPr>
            </a:br>
            <a:r>
              <a:rPr lang="es-ES_tradnl" sz="1100" spc="-10" dirty="0">
                <a:latin typeface="Mint Grotesk V0.8 Regular"/>
                <a:cs typeface="Mint Grotesk V0.8 Regular"/>
              </a:rPr>
              <a:t>la aceptación de la comunidad </a:t>
            </a:r>
          </a:p>
        </p:txBody>
      </p:sp>
      <p:sp>
        <p:nvSpPr>
          <p:cNvPr id="22" name="TextBox 21"/>
          <p:cNvSpPr txBox="1"/>
          <p:nvPr/>
        </p:nvSpPr>
        <p:spPr>
          <a:xfrm>
            <a:off x="6213475" y="2882900"/>
            <a:ext cx="1651000" cy="76835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04</a:t>
            </a:r>
          </a:p>
          <a:p>
            <a:pPr>
              <a:lnSpc>
                <a:spcPts val="1400"/>
              </a:lnSpc>
            </a:pPr>
            <a:r>
              <a:rPr lang="es-ES_tradnl" sz="1100" spc="-10" dirty="0">
                <a:latin typeface="Mint Grotesk V0.8 Regular"/>
                <a:cs typeface="Mint Grotesk V0.8 Regular"/>
              </a:rPr>
              <a:t>Colaborar con las soluciones de la propia comunidad </a:t>
            </a:r>
          </a:p>
        </p:txBody>
      </p:sp>
      <p:sp>
        <p:nvSpPr>
          <p:cNvPr id="23" name="TextBox 22"/>
          <p:cNvSpPr txBox="1"/>
          <p:nvPr/>
        </p:nvSpPr>
        <p:spPr>
          <a:xfrm>
            <a:off x="8077200" y="2882900"/>
            <a:ext cx="1651000" cy="76835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05</a:t>
            </a:r>
          </a:p>
          <a:p>
            <a:pPr>
              <a:lnSpc>
                <a:spcPts val="1400"/>
              </a:lnSpc>
            </a:pPr>
            <a:r>
              <a:rPr lang="es-ES_tradnl" sz="1100" dirty="0">
                <a:latin typeface="Mint Grotesk V0.8 Regular"/>
                <a:cs typeface="Mint Grotesk V0.8 Regular"/>
              </a:rPr>
              <a:t>Crear una fuerza de trabajo comunitaria </a:t>
            </a:r>
          </a:p>
        </p:txBody>
      </p:sp>
      <p:sp>
        <p:nvSpPr>
          <p:cNvPr id="24" name="TextBox 23"/>
          <p:cNvSpPr txBox="1"/>
          <p:nvPr/>
        </p:nvSpPr>
        <p:spPr>
          <a:xfrm>
            <a:off x="9937908" y="2882900"/>
            <a:ext cx="2013300" cy="76835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06</a:t>
            </a:r>
          </a:p>
          <a:p>
            <a:pPr lvl="0">
              <a:lnSpc>
                <a:spcPts val="1400"/>
              </a:lnSpc>
            </a:pPr>
            <a:r>
              <a:rPr lang="es-ES_tradnl" sz="1050" spc="-30" dirty="0">
                <a:solidFill>
                  <a:prstClr val="black"/>
                </a:solidFill>
                <a:latin typeface="Mint Grotesk V0.8 Regular"/>
                <a:cs typeface="Mint Grotesk V0.8 Regular"/>
              </a:rPr>
              <a:t>Comprometerse a lograr una comunicación bidireccional, franca e incluyente </a:t>
            </a:r>
          </a:p>
        </p:txBody>
      </p:sp>
      <p:sp>
        <p:nvSpPr>
          <p:cNvPr id="25" name="TextBox 24"/>
          <p:cNvSpPr txBox="1"/>
          <p:nvPr/>
        </p:nvSpPr>
        <p:spPr>
          <a:xfrm>
            <a:off x="1565275" y="5457825"/>
            <a:ext cx="1651000" cy="64135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07</a:t>
            </a:r>
          </a:p>
          <a:p>
            <a:pPr>
              <a:lnSpc>
                <a:spcPts val="1400"/>
              </a:lnSpc>
            </a:pPr>
            <a:r>
              <a:rPr lang="es-ES_tradnl" sz="1100" spc="-10" dirty="0">
                <a:latin typeface="Mint Grotesk V0.8 Regular"/>
                <a:cs typeface="Mint Grotesk V0.8 Regular"/>
              </a:rPr>
              <a:t>Escuchar, analizar y responder a los comentarios </a:t>
            </a:r>
          </a:p>
        </p:txBody>
      </p:sp>
      <p:sp>
        <p:nvSpPr>
          <p:cNvPr id="26" name="TextBox 25"/>
          <p:cNvSpPr txBox="1"/>
          <p:nvPr/>
        </p:nvSpPr>
        <p:spPr>
          <a:xfrm>
            <a:off x="3425825" y="5461000"/>
            <a:ext cx="1651000" cy="88900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08</a:t>
            </a:r>
          </a:p>
          <a:p>
            <a:pPr>
              <a:lnSpc>
                <a:spcPts val="1400"/>
              </a:lnSpc>
            </a:pPr>
            <a:r>
              <a:rPr lang="es-ES_tradnl" sz="1100" dirty="0">
                <a:latin typeface="Mint Grotesk V0.8 Regular"/>
                <a:cs typeface="Mint Grotesk V0.8 Regular"/>
              </a:rPr>
              <a:t>Considerar la conveniencia de usar la tecnología de rastreo de contactos </a:t>
            </a:r>
          </a:p>
        </p:txBody>
      </p:sp>
      <p:sp>
        <p:nvSpPr>
          <p:cNvPr id="27" name="TextBox 26"/>
          <p:cNvSpPr txBox="1"/>
          <p:nvPr/>
        </p:nvSpPr>
        <p:spPr>
          <a:xfrm>
            <a:off x="5289550" y="5461000"/>
            <a:ext cx="1651000" cy="889000"/>
          </a:xfrm>
          <a:prstGeom prst="rect">
            <a:avLst/>
          </a:prstGeom>
          <a:noFill/>
        </p:spPr>
        <p:txBody>
          <a:bodyPr wrap="square" lIns="0" tIns="0" rIns="0" bIns="0" rtlCol="0">
            <a:noAutofit/>
          </a:bodyPr>
          <a:lstStyle/>
          <a:p>
            <a:pPr>
              <a:lnSpc>
                <a:spcPts val="1400"/>
              </a:lnSpc>
            </a:pPr>
            <a:r>
              <a:rPr lang="en-GB" sz="1100" dirty="0">
                <a:solidFill>
                  <a:srgbClr val="204669"/>
                </a:solidFill>
                <a:latin typeface="Mint Grotesk V0.8 Extra Bold"/>
                <a:cs typeface="Mint Grotesk V0.8 Extra Bold"/>
              </a:rPr>
              <a:t>09</a:t>
            </a:r>
          </a:p>
          <a:p>
            <a:pPr>
              <a:lnSpc>
                <a:spcPts val="1400"/>
              </a:lnSpc>
            </a:pPr>
            <a:r>
              <a:rPr lang="es-ES_tradnl" sz="1100" dirty="0">
                <a:latin typeface="Mint Grotesk V0.8 Regular"/>
                <a:cs typeface="Mint Grotesk V0.8 Regular"/>
              </a:rPr>
              <a:t>No criminalizar </a:t>
            </a:r>
            <a:br>
              <a:rPr lang="es-ES_tradnl" sz="1100" dirty="0">
                <a:latin typeface="Mint Grotesk V0.8 Regular"/>
                <a:cs typeface="Mint Grotesk V0.8 Regular"/>
              </a:rPr>
            </a:br>
            <a:r>
              <a:rPr lang="es-ES_tradnl" sz="1100" dirty="0">
                <a:latin typeface="Mint Grotesk V0.8 Regular"/>
                <a:cs typeface="Mint Grotesk V0.8 Regular"/>
              </a:rPr>
              <a:t>las acciones </a:t>
            </a:r>
          </a:p>
        </p:txBody>
      </p:sp>
      <p:sp>
        <p:nvSpPr>
          <p:cNvPr id="28" name="TextBox 27"/>
          <p:cNvSpPr txBox="1"/>
          <p:nvPr/>
        </p:nvSpPr>
        <p:spPr>
          <a:xfrm>
            <a:off x="7153274" y="5461000"/>
            <a:ext cx="1844675" cy="889000"/>
          </a:xfrm>
          <a:prstGeom prst="rect">
            <a:avLst/>
          </a:prstGeom>
          <a:noFill/>
        </p:spPr>
        <p:txBody>
          <a:bodyPr wrap="square" lIns="0" tIns="0" rIns="0" bIns="0" rtlCol="0">
            <a:noAutofit/>
          </a:bodyPr>
          <a:lstStyle/>
          <a:p>
            <a:pPr>
              <a:lnSpc>
                <a:spcPts val="1400"/>
              </a:lnSpc>
            </a:pPr>
            <a:r>
              <a:rPr lang="en-GB" sz="1100" dirty="0">
                <a:solidFill>
                  <a:srgbClr val="204669"/>
                </a:solidFill>
                <a:latin typeface="Mint Grotesk V0.8 Extra Bold"/>
                <a:cs typeface="Mint Grotesk V0.8 Extra Bold"/>
              </a:rPr>
              <a:t>10</a:t>
            </a:r>
          </a:p>
          <a:p>
            <a:pPr lvl="0">
              <a:lnSpc>
                <a:spcPts val="1400"/>
              </a:lnSpc>
            </a:pPr>
            <a:r>
              <a:rPr lang="es-ES_tradnl" sz="1050" spc="-30" dirty="0">
                <a:solidFill>
                  <a:prstClr val="black"/>
                </a:solidFill>
                <a:latin typeface="Mint Grotesk V0.8 Regular"/>
                <a:cs typeface="Mint Grotesk V0.8 Regular"/>
              </a:rPr>
              <a:t>Desalentar y hacer frente </a:t>
            </a:r>
            <a:br>
              <a:rPr lang="es-ES_tradnl" sz="1050" spc="-30" dirty="0">
                <a:solidFill>
                  <a:prstClr val="black"/>
                </a:solidFill>
                <a:latin typeface="Mint Grotesk V0.8 Regular"/>
                <a:cs typeface="Mint Grotesk V0.8 Regular"/>
              </a:rPr>
            </a:br>
            <a:r>
              <a:rPr lang="es-ES_tradnl" sz="1050" dirty="0">
                <a:solidFill>
                  <a:prstClr val="black"/>
                </a:solidFill>
                <a:latin typeface="Mint Grotesk V0.8 Regular"/>
                <a:cs typeface="Mint Grotesk V0.8 Regular"/>
              </a:rPr>
              <a:t>a la estigmatización,</a:t>
            </a:r>
            <a:br>
              <a:rPr lang="es-ES_tradnl" sz="1050" dirty="0">
                <a:solidFill>
                  <a:prstClr val="black"/>
                </a:solidFill>
                <a:latin typeface="Mint Grotesk V0.8 Regular"/>
                <a:cs typeface="Mint Grotesk V0.8 Regular"/>
              </a:rPr>
            </a:br>
            <a:r>
              <a:rPr lang="es-ES_tradnl" sz="1050" dirty="0">
                <a:solidFill>
                  <a:prstClr val="black"/>
                </a:solidFill>
                <a:latin typeface="Mint Grotesk V0.8 Regular"/>
                <a:cs typeface="Mint Grotesk V0.8 Regular"/>
              </a:rPr>
              <a:t>la discriminación </a:t>
            </a:r>
            <a:br>
              <a:rPr lang="es-ES_tradnl" sz="1050" dirty="0">
                <a:solidFill>
                  <a:prstClr val="black"/>
                </a:solidFill>
                <a:latin typeface="Mint Grotesk V0.8 Regular"/>
                <a:cs typeface="Mint Grotesk V0.8 Regular"/>
              </a:rPr>
            </a:br>
            <a:r>
              <a:rPr lang="es-ES_tradnl" sz="1050" dirty="0">
                <a:solidFill>
                  <a:prstClr val="black"/>
                </a:solidFill>
                <a:latin typeface="Mint Grotesk V0.8 Regular"/>
                <a:cs typeface="Mint Grotesk V0.8 Regular"/>
              </a:rPr>
              <a:t>y los rumores </a:t>
            </a:r>
          </a:p>
        </p:txBody>
      </p:sp>
      <p:sp>
        <p:nvSpPr>
          <p:cNvPr id="29" name="TextBox 28"/>
          <p:cNvSpPr txBox="1"/>
          <p:nvPr/>
        </p:nvSpPr>
        <p:spPr>
          <a:xfrm>
            <a:off x="9013824" y="5461000"/>
            <a:ext cx="1995551" cy="889000"/>
          </a:xfrm>
          <a:prstGeom prst="rect">
            <a:avLst/>
          </a:prstGeom>
          <a:noFill/>
        </p:spPr>
        <p:txBody>
          <a:bodyPr wrap="square" lIns="0" tIns="0" rIns="0" bIns="0" rtlCol="0">
            <a:noAutofit/>
          </a:bodyPr>
          <a:lstStyle/>
          <a:p>
            <a:pPr>
              <a:lnSpc>
                <a:spcPts val="1400"/>
              </a:lnSpc>
            </a:pPr>
            <a:r>
              <a:rPr lang="en-US" sz="1100" dirty="0">
                <a:solidFill>
                  <a:srgbClr val="204669"/>
                </a:solidFill>
                <a:latin typeface="Mint Grotesk V0.8 Extra Bold"/>
                <a:cs typeface="Mint Grotesk V0.8 Extra Bold"/>
              </a:rPr>
              <a:t>11</a:t>
            </a:r>
          </a:p>
          <a:p>
            <a:pPr>
              <a:lnSpc>
                <a:spcPts val="1400"/>
              </a:lnSpc>
            </a:pPr>
            <a:r>
              <a:rPr lang="es-ES_tradnl" sz="1100" spc="-30" dirty="0">
                <a:latin typeface="Mint Grotesk V0.8 Regular"/>
                <a:cs typeface="Mint Grotesk V0.8 Regular"/>
              </a:rPr>
              <a:t>Coordinarse con todos </a:t>
            </a:r>
            <a:br>
              <a:rPr lang="es-ES_tradnl" sz="1100" spc="-30" dirty="0">
                <a:latin typeface="Mint Grotesk V0.8 Regular"/>
                <a:cs typeface="Mint Grotesk V0.8 Regular"/>
              </a:rPr>
            </a:br>
            <a:r>
              <a:rPr lang="es-ES_tradnl" sz="1100" spc="-30" dirty="0">
                <a:latin typeface="Mint Grotesk V0.8 Regular"/>
                <a:cs typeface="Mint Grotesk V0.8 Regular"/>
              </a:rPr>
              <a:t>los agentes que </a:t>
            </a:r>
            <a:br>
              <a:rPr lang="es-ES_tradnl" sz="1100" spc="-30" dirty="0">
                <a:latin typeface="Mint Grotesk V0.8 Regular"/>
                <a:cs typeface="Mint Grotesk V0.8 Regular"/>
              </a:rPr>
            </a:br>
            <a:r>
              <a:rPr lang="es-ES_tradnl" sz="1100" spc="-30" dirty="0">
                <a:latin typeface="Mint Grotesk V0.8 Regular"/>
                <a:cs typeface="Mint Grotesk V0.8 Regular"/>
              </a:rPr>
              <a:t>intervienen en la respuesta </a:t>
            </a:r>
          </a:p>
        </p:txBody>
      </p:sp>
      <p:sp>
        <p:nvSpPr>
          <p:cNvPr id="2" name="Rectangle 1">
            <a:hlinkClick r:id="rId13"/>
            <a:extLst>
              <a:ext uri="{FF2B5EF4-FFF2-40B4-BE49-F238E27FC236}">
                <a16:creationId xmlns:a16="http://schemas.microsoft.com/office/drawing/2014/main" id="{4AFD8022-8831-4B45-8949-149E5B29FD3E}"/>
              </a:ext>
            </a:extLst>
          </p:cNvPr>
          <p:cNvSpPr/>
          <p:nvPr/>
        </p:nvSpPr>
        <p:spPr>
          <a:xfrm>
            <a:off x="9145353" y="592138"/>
            <a:ext cx="2408283" cy="3535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63E14FF-0A8C-0343-888E-B60612690C7D}"/>
              </a:ext>
            </a:extLst>
          </p:cNvPr>
          <p:cNvSpPr txBox="1"/>
          <p:nvPr/>
        </p:nvSpPr>
        <p:spPr>
          <a:xfrm>
            <a:off x="10682734" y="624967"/>
            <a:ext cx="926781" cy="238269"/>
          </a:xfrm>
          <a:prstGeom prst="rect">
            <a:avLst/>
          </a:prstGeom>
          <a:noFill/>
        </p:spPr>
        <p:txBody>
          <a:bodyPr wrap="square" lIns="0" tIns="0" rIns="0" bIns="0" rtlCol="0">
            <a:noAutofit/>
          </a:bodyPr>
          <a:lstStyle/>
          <a:p>
            <a:pPr>
              <a:lnSpc>
                <a:spcPts val="1400"/>
              </a:lnSpc>
            </a:pPr>
            <a:r>
              <a:rPr lang="en-US" sz="1100" kern="0" spc="-20" dirty="0">
                <a:solidFill>
                  <a:srgbClr val="204669"/>
                </a:solidFill>
                <a:latin typeface="Mint Grotesk V0.8 Regular"/>
                <a:cs typeface="Mint Grotesk V0.8 Regular"/>
              </a:rPr>
              <a:t>Link to video</a:t>
            </a:r>
          </a:p>
        </p:txBody>
      </p:sp>
      <p:sp>
        <p:nvSpPr>
          <p:cNvPr id="31" name="Rectangle 30">
            <a:hlinkClick r:id="rId13"/>
            <a:extLst>
              <a:ext uri="{FF2B5EF4-FFF2-40B4-BE49-F238E27FC236}">
                <a16:creationId xmlns:a16="http://schemas.microsoft.com/office/drawing/2014/main" id="{4F9693C8-5204-394E-8350-E8D1C1B50436}"/>
              </a:ext>
            </a:extLst>
          </p:cNvPr>
          <p:cNvSpPr/>
          <p:nvPr/>
        </p:nvSpPr>
        <p:spPr>
          <a:xfrm>
            <a:off x="10648950" y="592138"/>
            <a:ext cx="930902" cy="2181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856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electronics, dark&#10;&#10;Description automatically generated">
            <a:extLst>
              <a:ext uri="{FF2B5EF4-FFF2-40B4-BE49-F238E27FC236}">
                <a16:creationId xmlns:a16="http://schemas.microsoft.com/office/drawing/2014/main" id="{4CE86008-4D26-6446-9CC2-66F70287B427}"/>
              </a:ext>
            </a:extLst>
          </p:cNvPr>
          <p:cNvPicPr>
            <a:picLocks noChangeAspect="1"/>
          </p:cNvPicPr>
          <p:nvPr/>
        </p:nvPicPr>
        <p:blipFill>
          <a:blip r:embed="rId2"/>
          <a:stretch>
            <a:fillRect/>
          </a:stretch>
        </p:blipFill>
        <p:spPr>
          <a:xfrm>
            <a:off x="0" y="893"/>
            <a:ext cx="12188825" cy="6856214"/>
          </a:xfrm>
          <a:prstGeom prst="rect">
            <a:avLst/>
          </a:prstGeom>
        </p:spPr>
      </p:pic>
      <p:sp>
        <p:nvSpPr>
          <p:cNvPr id="5" name="Title 4"/>
          <p:cNvSpPr>
            <a:spLocks noGrp="1"/>
          </p:cNvSpPr>
          <p:nvPr>
            <p:ph type="title"/>
          </p:nvPr>
        </p:nvSpPr>
        <p:spPr>
          <a:xfrm>
            <a:off x="630936" y="592138"/>
            <a:ext cx="7104888" cy="1703006"/>
          </a:xfrm>
        </p:spPr>
        <p:txBody>
          <a:bodyPr/>
          <a:lstStyle/>
          <a:p>
            <a:r>
              <a:rPr lang="es-ES_tradnl" spc="-20" dirty="0"/>
              <a:t>El modelo </a:t>
            </a:r>
            <a:r>
              <a:rPr lang="es-ES_tradnl" spc="-20" dirty="0" err="1"/>
              <a:t>socioecológico</a:t>
            </a:r>
            <a:r>
              <a:rPr lang="es-ES_tradnl" spc="-20" dirty="0"/>
              <a:t> como </a:t>
            </a:r>
            <a:br>
              <a:rPr lang="es-ES_tradnl" spc="-20" dirty="0"/>
            </a:br>
            <a:r>
              <a:rPr lang="es-ES_tradnl" spc="-20" dirty="0"/>
              <a:t>instrumento para extender el rastreo</a:t>
            </a:r>
            <a:br>
              <a:rPr lang="es-ES_tradnl" spc="-20" dirty="0"/>
            </a:br>
            <a:r>
              <a:rPr lang="es-ES_tradnl" spc="-20" dirty="0"/>
              <a:t>de contactos centrada en la comunidad</a:t>
            </a:r>
            <a:endParaRPr lang="en-US" spc="-20" dirty="0"/>
          </a:p>
        </p:txBody>
      </p:sp>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p:txBody>
          <a:bodyPr/>
          <a:lstStyle/>
          <a:p>
            <a:fld id="{96FCA64A-CE54-C146-9AF7-A364143EE0AF}" type="slidenum">
              <a:rPr lang="en-US" smtClean="0"/>
              <a:t>6</a:t>
            </a:fld>
            <a:endParaRPr lang="en-US" dirty="0"/>
          </a:p>
        </p:txBody>
      </p:sp>
      <p:sp>
        <p:nvSpPr>
          <p:cNvPr id="6" name="Text Placeholder 5"/>
          <p:cNvSpPr>
            <a:spLocks noGrp="1"/>
          </p:cNvSpPr>
          <p:nvPr>
            <p:ph type="body" sz="quarter" idx="13"/>
          </p:nvPr>
        </p:nvSpPr>
        <p:spPr>
          <a:xfrm>
            <a:off x="609440" y="1947336"/>
            <a:ext cx="5715880" cy="4525963"/>
          </a:xfrm>
        </p:spPr>
        <p:txBody>
          <a:bodyPr/>
          <a:lstStyle/>
          <a:p>
            <a:pPr lvl="0">
              <a:buClr>
                <a:srgbClr val="FCCF9E"/>
              </a:buClr>
              <a:buSzPct val="156000"/>
              <a:buFont typeface="System Font Regular"/>
              <a:buChar char="●"/>
            </a:pPr>
            <a:r>
              <a:rPr lang="es-ES_tradnl" spc="-10" dirty="0">
                <a:solidFill>
                  <a:prstClr val="black"/>
                </a:solidFill>
              </a:rPr>
              <a:t>La experiencia ha demostrado que los factores sociales y comunitarios como las políticas y las normas condicionan el éxito </a:t>
            </a:r>
            <a:br>
              <a:rPr lang="es-ES_tradnl" spc="-10" dirty="0">
                <a:solidFill>
                  <a:prstClr val="black"/>
                </a:solidFill>
              </a:rPr>
            </a:br>
            <a:r>
              <a:rPr lang="es-ES_tradnl" spc="-10" dirty="0">
                <a:solidFill>
                  <a:prstClr val="black"/>
                </a:solidFill>
              </a:rPr>
              <a:t>de las medidas de control de las epidemias. </a:t>
            </a:r>
          </a:p>
          <a:p>
            <a:pPr lvl="0">
              <a:buClr>
                <a:srgbClr val="FCCF9E"/>
              </a:buClr>
              <a:buSzPct val="156000"/>
              <a:buFont typeface="System Font Regular"/>
              <a:buChar char="●"/>
            </a:pPr>
            <a:endParaRPr lang="es-ES_tradnl" spc="-10" dirty="0">
              <a:solidFill>
                <a:prstClr val="black"/>
              </a:solidFill>
            </a:endParaRPr>
          </a:p>
          <a:p>
            <a:pPr lvl="0">
              <a:buClr>
                <a:srgbClr val="FCCF9E"/>
              </a:buClr>
              <a:buSzPct val="156000"/>
              <a:buFont typeface="System Font Regular"/>
              <a:buChar char="●"/>
            </a:pPr>
            <a:r>
              <a:rPr lang="es-ES_tradnl" spc="-10" dirty="0">
                <a:solidFill>
                  <a:prstClr val="black"/>
                </a:solidFill>
              </a:rPr>
              <a:t>La aplicación del modelo </a:t>
            </a:r>
            <a:r>
              <a:rPr lang="es-ES_tradnl" spc="-10" dirty="0" err="1">
                <a:solidFill>
                  <a:prstClr val="black"/>
                </a:solidFill>
              </a:rPr>
              <a:t>socioecológico</a:t>
            </a:r>
            <a:r>
              <a:rPr lang="es-ES_tradnl" spc="-10" dirty="0">
                <a:solidFill>
                  <a:prstClr val="black"/>
                </a:solidFill>
              </a:rPr>
              <a:t> al rastreo de contactos </a:t>
            </a:r>
            <a:br>
              <a:rPr lang="es-ES_tradnl" spc="-10" dirty="0">
                <a:solidFill>
                  <a:prstClr val="black"/>
                </a:solidFill>
              </a:rPr>
            </a:br>
            <a:r>
              <a:rPr lang="es-ES_tradnl" spc="-10" dirty="0">
                <a:solidFill>
                  <a:prstClr val="black"/>
                </a:solidFill>
              </a:rPr>
              <a:t>nos ayuda a detectar los obstáculos y las oportunidades en todos </a:t>
            </a:r>
            <a:br>
              <a:rPr lang="es-ES_tradnl" spc="-10" dirty="0">
                <a:solidFill>
                  <a:prstClr val="black"/>
                </a:solidFill>
              </a:rPr>
            </a:br>
            <a:r>
              <a:rPr lang="es-ES_tradnl" spc="-10" dirty="0">
                <a:solidFill>
                  <a:prstClr val="black"/>
                </a:solidFill>
              </a:rPr>
              <a:t>los niveles, lo que conduce a la plena participación del contacto </a:t>
            </a:r>
            <a:br>
              <a:rPr lang="es-ES_tradnl" spc="-10" dirty="0">
                <a:solidFill>
                  <a:prstClr val="black"/>
                </a:solidFill>
              </a:rPr>
            </a:br>
            <a:r>
              <a:rPr lang="es-ES_tradnl" spc="-10" dirty="0">
                <a:solidFill>
                  <a:prstClr val="black"/>
                </a:solidFill>
              </a:rPr>
              <a:t>en el rastreo y en la cuarentena si se confirma su exposición. </a:t>
            </a:r>
          </a:p>
          <a:p>
            <a:pPr lvl="0">
              <a:buClr>
                <a:srgbClr val="FCCF9E"/>
              </a:buClr>
              <a:buSzPct val="156000"/>
              <a:buFont typeface="System Font Regular"/>
              <a:buChar char="●"/>
            </a:pPr>
            <a:endParaRPr lang="es-ES_tradnl" spc="-10" dirty="0">
              <a:solidFill>
                <a:prstClr val="black"/>
              </a:solidFill>
            </a:endParaRPr>
          </a:p>
          <a:p>
            <a:pPr lvl="0">
              <a:buClr>
                <a:srgbClr val="FCCF9E"/>
              </a:buClr>
              <a:buSzPct val="156000"/>
              <a:buFont typeface="System Font Regular"/>
              <a:buChar char="●"/>
            </a:pPr>
            <a:r>
              <a:rPr lang="es-ES_tradnl" spc="-10" dirty="0">
                <a:solidFill>
                  <a:prstClr val="black"/>
                </a:solidFill>
              </a:rPr>
              <a:t>El modelo también ilustra las interdependencias fundamentales </a:t>
            </a:r>
            <a:br>
              <a:rPr lang="es-ES_tradnl" spc="-10" dirty="0">
                <a:solidFill>
                  <a:prstClr val="black"/>
                </a:solidFill>
              </a:rPr>
            </a:br>
            <a:r>
              <a:rPr lang="es-ES_tradnl" spc="-10" dirty="0">
                <a:solidFill>
                  <a:prstClr val="black"/>
                </a:solidFill>
              </a:rPr>
              <a:t>entre los planificadores de políticas, la comunidad, los rastreadores </a:t>
            </a:r>
            <a:br>
              <a:rPr lang="es-ES_tradnl" spc="-10" dirty="0">
                <a:solidFill>
                  <a:prstClr val="black"/>
                </a:solidFill>
              </a:rPr>
            </a:br>
            <a:r>
              <a:rPr lang="es-ES_tradnl" spc="-10" dirty="0">
                <a:solidFill>
                  <a:prstClr val="black"/>
                </a:solidFill>
              </a:rPr>
              <a:t>y los contactos individuales. </a:t>
            </a:r>
          </a:p>
          <a:p>
            <a:pPr lvl="0">
              <a:buClr>
                <a:srgbClr val="FCCF9E"/>
              </a:buClr>
              <a:buSzPct val="156000"/>
              <a:buFont typeface="System Font Regular"/>
              <a:buChar char="●"/>
            </a:pPr>
            <a:endParaRPr lang="es-ES_tradnl" spc="-10" dirty="0">
              <a:solidFill>
                <a:prstClr val="black"/>
              </a:solidFill>
            </a:endParaRPr>
          </a:p>
          <a:p>
            <a:pPr lvl="0">
              <a:buClr>
                <a:srgbClr val="FCCF9E"/>
              </a:buClr>
              <a:buSzPct val="156000"/>
              <a:buFont typeface="System Font Regular"/>
              <a:buChar char="●"/>
            </a:pPr>
            <a:r>
              <a:rPr lang="es-ES_tradnl" spc="-10" dirty="0">
                <a:solidFill>
                  <a:prstClr val="black"/>
                </a:solidFill>
              </a:rPr>
              <a:t>Si los rastreadores conocen cada nivel de respuesta estarán mejor preparados para detectar la desconfianza y las reticencias</a:t>
            </a:r>
            <a:br>
              <a:rPr lang="es-ES_tradnl" spc="-10" dirty="0">
                <a:solidFill>
                  <a:prstClr val="black"/>
                </a:solidFill>
              </a:rPr>
            </a:br>
            <a:r>
              <a:rPr lang="es-ES_tradnl" spc="-10" dirty="0">
                <a:solidFill>
                  <a:prstClr val="black"/>
                </a:solidFill>
              </a:rPr>
              <a:t> al rastreo y podrán ofrecer soluciones alternativas que faciliten </a:t>
            </a:r>
            <a:br>
              <a:rPr lang="es-ES_tradnl" spc="-10" dirty="0">
                <a:solidFill>
                  <a:prstClr val="black"/>
                </a:solidFill>
              </a:rPr>
            </a:br>
            <a:r>
              <a:rPr lang="es-ES_tradnl" spc="-10" dirty="0">
                <a:solidFill>
                  <a:prstClr val="black"/>
                </a:solidFill>
              </a:rPr>
              <a:t>la aceptación de las actividades de rastreo por los contactos. </a:t>
            </a:r>
          </a:p>
        </p:txBody>
      </p:sp>
    </p:spTree>
    <p:extLst>
      <p:ext uri="{BB962C8B-B14F-4D97-AF65-F5344CB8AC3E}">
        <p14:creationId xmlns:p14="http://schemas.microsoft.com/office/powerpoint/2010/main" val="176243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ic-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 y="0"/>
            <a:ext cx="12188825" cy="6856214"/>
          </a:xfrm>
          <a:prstGeom prst="rect">
            <a:avLst/>
          </a:prstGeom>
        </p:spPr>
      </p:pic>
      <p:sp>
        <p:nvSpPr>
          <p:cNvPr id="3" name="Footer Placeholder 2"/>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4" name="Slide Number Placeholder 3"/>
          <p:cNvSpPr>
            <a:spLocks noGrp="1"/>
          </p:cNvSpPr>
          <p:nvPr>
            <p:ph type="sldNum" sz="quarter" idx="12"/>
          </p:nvPr>
        </p:nvSpPr>
        <p:spPr>
          <a:xfrm>
            <a:off x="11114781" y="6403975"/>
            <a:ext cx="451903" cy="365125"/>
          </a:xfrm>
        </p:spPr>
        <p:txBody>
          <a:bodyPr/>
          <a:lstStyle/>
          <a:p>
            <a:fld id="{96FCA64A-CE54-C146-9AF7-A364143EE0AF}" type="slidenum">
              <a:rPr lang="en-US" smtClean="0"/>
              <a:t>7</a:t>
            </a:fld>
            <a:endParaRPr lang="en-US" dirty="0"/>
          </a:p>
        </p:txBody>
      </p:sp>
      <p:sp>
        <p:nvSpPr>
          <p:cNvPr id="9" name="TextBox 8"/>
          <p:cNvSpPr txBox="1"/>
          <p:nvPr/>
        </p:nvSpPr>
        <p:spPr>
          <a:xfrm>
            <a:off x="474132" y="795870"/>
            <a:ext cx="838200" cy="156634"/>
          </a:xfrm>
          <a:prstGeom prst="rect">
            <a:avLst/>
          </a:prstGeom>
          <a:noFill/>
          <a:scene3d>
            <a:camera prst="orthographicFront">
              <a:rot lat="0" lon="0" rev="2700000"/>
            </a:camera>
            <a:lightRig rig="threePt" dir="t"/>
          </a:scene3d>
        </p:spPr>
        <p:txBody>
          <a:bodyPr wrap="square" lIns="0" tIns="0" rIns="0" bIns="0" rtlCol="0">
            <a:noAutofit/>
          </a:bodyPr>
          <a:lstStyle/>
          <a:p>
            <a:r>
              <a:rPr lang="en-US" sz="800" b="1" dirty="0" err="1">
                <a:solidFill>
                  <a:srgbClr val="204669"/>
                </a:solidFill>
                <a:latin typeface="Mint Grotesk V0.8 Bold"/>
                <a:cs typeface="Mint Grotesk V0.8 Bold"/>
              </a:rPr>
              <a:t>Comunidad</a:t>
            </a:r>
            <a:endParaRPr lang="en-US" sz="800" b="1" dirty="0">
              <a:solidFill>
                <a:srgbClr val="204669"/>
              </a:solidFill>
              <a:latin typeface="Mint Grotesk V0.8 Bold"/>
              <a:cs typeface="Mint Grotesk V0.8 Bold"/>
            </a:endParaRPr>
          </a:p>
        </p:txBody>
      </p:sp>
      <p:sp>
        <p:nvSpPr>
          <p:cNvPr id="10" name="TextBox 9"/>
          <p:cNvSpPr txBox="1"/>
          <p:nvPr/>
        </p:nvSpPr>
        <p:spPr>
          <a:xfrm>
            <a:off x="9397998" y="948275"/>
            <a:ext cx="838200" cy="156634"/>
          </a:xfrm>
          <a:prstGeom prst="rect">
            <a:avLst/>
          </a:prstGeom>
          <a:noFill/>
          <a:scene3d>
            <a:camera prst="orthographicFront">
              <a:rot lat="0" lon="0" rev="18900000"/>
            </a:camera>
            <a:lightRig rig="threePt" dir="t"/>
          </a:scene3d>
        </p:spPr>
        <p:txBody>
          <a:bodyPr wrap="square" lIns="0" tIns="0" rIns="0" bIns="0" rtlCol="0">
            <a:noAutofit/>
          </a:bodyPr>
          <a:lstStyle/>
          <a:p>
            <a:r>
              <a:rPr lang="en-US" sz="800" b="1" dirty="0">
                <a:solidFill>
                  <a:srgbClr val="204669"/>
                </a:solidFill>
                <a:latin typeface="Mint Grotesk V0.8 Bold"/>
                <a:cs typeface="Mint Grotesk V0.8 Bold"/>
              </a:rPr>
              <a:t>Sociedad</a:t>
            </a:r>
          </a:p>
        </p:txBody>
      </p:sp>
      <p:sp>
        <p:nvSpPr>
          <p:cNvPr id="11" name="TextBox 10"/>
          <p:cNvSpPr txBox="1"/>
          <p:nvPr/>
        </p:nvSpPr>
        <p:spPr>
          <a:xfrm>
            <a:off x="378709" y="6002863"/>
            <a:ext cx="1219201" cy="156634"/>
          </a:xfrm>
          <a:prstGeom prst="rect">
            <a:avLst/>
          </a:prstGeom>
          <a:noFill/>
          <a:scene3d>
            <a:camera prst="orthographicFront">
              <a:rot lat="0" lon="0" rev="18900000"/>
            </a:camera>
            <a:lightRig rig="threePt" dir="t"/>
          </a:scene3d>
        </p:spPr>
        <p:txBody>
          <a:bodyPr wrap="square" lIns="0" tIns="0" rIns="0" bIns="0" rtlCol="0">
            <a:noAutofit/>
          </a:bodyPr>
          <a:lstStyle/>
          <a:p>
            <a:r>
              <a:rPr lang="en-US" sz="800" b="1" dirty="0">
                <a:solidFill>
                  <a:srgbClr val="204669"/>
                </a:solidFill>
                <a:latin typeface="Mint Grotesk V0.8 Bold"/>
                <a:cs typeface="Mint Grotesk V0.8 Bold"/>
              </a:rPr>
              <a:t>Nivel interpersonal</a:t>
            </a:r>
          </a:p>
        </p:txBody>
      </p:sp>
      <p:sp>
        <p:nvSpPr>
          <p:cNvPr id="12" name="TextBox 11"/>
          <p:cNvSpPr txBox="1"/>
          <p:nvPr/>
        </p:nvSpPr>
        <p:spPr>
          <a:xfrm>
            <a:off x="9355663" y="5643219"/>
            <a:ext cx="1219201" cy="156634"/>
          </a:xfrm>
          <a:prstGeom prst="rect">
            <a:avLst/>
          </a:prstGeom>
          <a:noFill/>
          <a:scene3d>
            <a:camera prst="orthographicFront">
              <a:rot lat="0" lon="0" rev="2700000"/>
            </a:camera>
            <a:lightRig rig="threePt" dir="t"/>
          </a:scene3d>
        </p:spPr>
        <p:txBody>
          <a:bodyPr wrap="square" lIns="0" tIns="0" rIns="0" bIns="0" rtlCol="0">
            <a:noAutofit/>
          </a:bodyPr>
          <a:lstStyle/>
          <a:p>
            <a:r>
              <a:rPr lang="en-US" sz="800" b="1" dirty="0">
                <a:solidFill>
                  <a:srgbClr val="204669"/>
                </a:solidFill>
                <a:latin typeface="Mint Grotesk V0.8 Bold"/>
                <a:cs typeface="Mint Grotesk V0.8 Bold"/>
              </a:rPr>
              <a:t>Nivel individual</a:t>
            </a:r>
          </a:p>
        </p:txBody>
      </p:sp>
      <p:sp>
        <p:nvSpPr>
          <p:cNvPr id="14" name="TextBox 13"/>
          <p:cNvSpPr txBox="1"/>
          <p:nvPr/>
        </p:nvSpPr>
        <p:spPr>
          <a:xfrm>
            <a:off x="6033254" y="939801"/>
            <a:ext cx="3479801" cy="1820325"/>
          </a:xfrm>
          <a:prstGeom prst="rect">
            <a:avLst/>
          </a:prstGeom>
          <a:noFill/>
        </p:spPr>
        <p:txBody>
          <a:bodyPr wrap="square" lIns="0" tIns="0" rIns="0" bIns="0" rtlCol="0">
            <a:noAutofit/>
          </a:bodyPr>
          <a:lstStyle/>
          <a:p>
            <a:pPr marL="0" lvl="2">
              <a:lnSpc>
                <a:spcPts val="900"/>
              </a:lnSpc>
            </a:pPr>
            <a:r>
              <a:rPr lang="es-ES" sz="900" kern="0" spc="-10" dirty="0">
                <a:solidFill>
                  <a:srgbClr val="414042"/>
                </a:solidFill>
                <a:latin typeface="Whitman RomanOsF"/>
                <a:cs typeface="Whitman RomanOsF"/>
              </a:rPr>
              <a:t>Las comunidades realizan aportaciones a las políticas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y procedimientos establecidos y a los recursos asignados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al rastreo de contactos</a:t>
            </a:r>
          </a:p>
          <a:p>
            <a:pPr marL="0" lvl="2">
              <a:lnSpc>
                <a:spcPts val="900"/>
              </a:lnSpc>
            </a:pPr>
            <a:endParaRPr lang="en-U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Las comunidades están representadas en los centros de operaciones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de emergencia (COE) y en el Sistema de Gestión de Incidentes (SGI)</a:t>
            </a:r>
          </a:p>
          <a:p>
            <a:pPr marL="0" lvl="2">
              <a:lnSpc>
                <a:spcPts val="900"/>
              </a:lnSpc>
            </a:pPr>
            <a:endParaRPr lang="es-E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Los consejos consultivos comunitarios tienen acceso a los responsables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de la formulación de políticas</a:t>
            </a:r>
          </a:p>
          <a:p>
            <a:pPr marL="0" lvl="2">
              <a:lnSpc>
                <a:spcPts val="900"/>
              </a:lnSpc>
            </a:pPr>
            <a:endParaRPr lang="es-E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Los defensores comunitarios tienen competencias y acceso a los datos para abogar por el rastreo de contactos basado en la comunidad y los recursos para apoyar el rastreo, el aislamiento y la cuarentena</a:t>
            </a:r>
          </a:p>
        </p:txBody>
      </p:sp>
      <p:sp>
        <p:nvSpPr>
          <p:cNvPr id="15" name="TextBox 14"/>
          <p:cNvSpPr txBox="1"/>
          <p:nvPr/>
        </p:nvSpPr>
        <p:spPr>
          <a:xfrm>
            <a:off x="6210302" y="3424516"/>
            <a:ext cx="3624814" cy="2383371"/>
          </a:xfrm>
          <a:prstGeom prst="rect">
            <a:avLst/>
          </a:prstGeom>
          <a:noFill/>
        </p:spPr>
        <p:txBody>
          <a:bodyPr wrap="square" lIns="0" tIns="0" rIns="0" bIns="0" rtlCol="0">
            <a:noAutofit/>
          </a:bodyPr>
          <a:lstStyle/>
          <a:p>
            <a:pPr marL="1920240" lvl="2">
              <a:lnSpc>
                <a:spcPts val="1000"/>
              </a:lnSpc>
            </a:pPr>
            <a:r>
              <a:rPr lang="es-ES" sz="800" b="1" kern="0" spc="-20" dirty="0">
                <a:solidFill>
                  <a:srgbClr val="414042"/>
                </a:solidFill>
                <a:latin typeface="Mint Grotesk V0.8 Bold"/>
                <a:cs typeface="Mint Grotesk V0.8 Bold"/>
              </a:rPr>
              <a:t>El conocimiento, las creencias </a:t>
            </a:r>
            <a:br>
              <a:rPr lang="es-ES" sz="800" b="1" kern="0" spc="-20" dirty="0">
                <a:solidFill>
                  <a:srgbClr val="414042"/>
                </a:solidFill>
                <a:latin typeface="Mint Grotesk V0.8 Bold"/>
                <a:cs typeface="Mint Grotesk V0.8 Bold"/>
              </a:rPr>
            </a:br>
            <a:r>
              <a:rPr lang="es-ES" sz="800" b="1" kern="0" spc="-20" dirty="0">
                <a:solidFill>
                  <a:srgbClr val="414042"/>
                </a:solidFill>
                <a:latin typeface="Mint Grotesk V0.8 Bold"/>
                <a:cs typeface="Mint Grotesk V0.8 Bold"/>
              </a:rPr>
              <a:t>y las acciones del contacto mejoraron el rastreo </a:t>
            </a:r>
            <a:br>
              <a:rPr lang="es-ES" sz="800" b="1" kern="0" spc="-20" dirty="0">
                <a:solidFill>
                  <a:srgbClr val="414042"/>
                </a:solidFill>
                <a:latin typeface="Mint Grotesk V0.8 Bold"/>
                <a:cs typeface="Mint Grotesk V0.8 Bold"/>
              </a:rPr>
            </a:br>
            <a:r>
              <a:rPr lang="es-ES" sz="800" b="1" kern="0" spc="-20" dirty="0">
                <a:solidFill>
                  <a:srgbClr val="414042"/>
                </a:solidFill>
                <a:latin typeface="Mint Grotesk V0.8 Bold"/>
                <a:cs typeface="Mint Grotesk V0.8 Bold"/>
              </a:rPr>
              <a:t>de contactos centrado </a:t>
            </a:r>
            <a:br>
              <a:rPr lang="es-ES" sz="800" b="1" kern="0" spc="-20" dirty="0">
                <a:solidFill>
                  <a:srgbClr val="414042"/>
                </a:solidFill>
                <a:latin typeface="Mint Grotesk V0.8 Bold"/>
                <a:cs typeface="Mint Grotesk V0.8 Bold"/>
              </a:rPr>
            </a:br>
            <a:r>
              <a:rPr lang="es-ES" sz="800" b="1" kern="0" spc="-20" dirty="0">
                <a:solidFill>
                  <a:srgbClr val="414042"/>
                </a:solidFill>
                <a:latin typeface="Mint Grotesk V0.8 Bold"/>
                <a:cs typeface="Mint Grotesk V0.8 Bold"/>
              </a:rPr>
              <a:t>en la comunidad</a:t>
            </a:r>
            <a:endParaRPr lang="en-US" sz="900" kern="0" spc="-10" dirty="0">
              <a:solidFill>
                <a:srgbClr val="414042"/>
              </a:solidFill>
              <a:latin typeface="Whitman RomanOsF"/>
              <a:cs typeface="Whitman RomanOsF"/>
            </a:endParaRPr>
          </a:p>
          <a:p>
            <a:pPr marL="1792224" lvl="2">
              <a:lnSpc>
                <a:spcPts val="600"/>
              </a:lnSpc>
            </a:pPr>
            <a:endParaRPr lang="en-US" sz="900" kern="0" spc="-10" dirty="0">
              <a:solidFill>
                <a:srgbClr val="414042"/>
              </a:solidFill>
              <a:latin typeface="Whitman RomanOsF"/>
              <a:cs typeface="Whitman RomanOsF"/>
            </a:endParaRPr>
          </a:p>
          <a:p>
            <a:pPr marL="1792224" lvl="2">
              <a:lnSpc>
                <a:spcPts val="900"/>
              </a:lnSpc>
            </a:pPr>
            <a:r>
              <a:rPr lang="es-ES" sz="900" kern="0" spc="-20" dirty="0">
                <a:solidFill>
                  <a:srgbClr val="414042"/>
                </a:solidFill>
                <a:latin typeface="Whitman RomanOsF"/>
                <a:cs typeface="Whitman RomanOsF"/>
              </a:rPr>
              <a:t>El contacto tiene una percepción realista del riesgo y la gravedad de la enfermedad</a:t>
            </a:r>
            <a:endParaRPr lang="en-US" sz="900" kern="0" spc="-20" dirty="0">
              <a:solidFill>
                <a:srgbClr val="414042"/>
              </a:solidFill>
              <a:latin typeface="Whitman RomanOsF"/>
              <a:cs typeface="Whitman RomanOsF"/>
            </a:endParaRPr>
          </a:p>
          <a:p>
            <a:pPr marL="0" lvl="2">
              <a:lnSpc>
                <a:spcPts val="900"/>
              </a:lnSpc>
            </a:pPr>
            <a:endParaRPr lang="en-U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El contacto entiende el proceso de rastreo y cuarentena y dónde puede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acceder a los recursos</a:t>
            </a:r>
            <a:endParaRPr lang="en-US" sz="900" kern="0" spc="-10" dirty="0">
              <a:solidFill>
                <a:srgbClr val="414042"/>
              </a:solidFill>
              <a:latin typeface="Whitman RomanOsF"/>
              <a:cs typeface="Whitman RomanOsF"/>
            </a:endParaRPr>
          </a:p>
          <a:p>
            <a:pPr marL="0" lvl="2">
              <a:lnSpc>
                <a:spcPts val="900"/>
              </a:lnSpc>
            </a:pPr>
            <a:endParaRPr lang="en-U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El contacto entiende el impacto del rastreo de contactos en la transmisión local</a:t>
            </a:r>
          </a:p>
          <a:p>
            <a:pPr marL="0" lvl="2">
              <a:lnSpc>
                <a:spcPts val="900"/>
              </a:lnSpc>
            </a:pPr>
            <a:endParaRPr lang="en-U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El contacto sabe cómo acceder a las pruebas y a la atención de salud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si presenta síntomas</a:t>
            </a:r>
            <a:endParaRPr lang="en-US" sz="900" kern="0" spc="-10" dirty="0">
              <a:solidFill>
                <a:srgbClr val="414042"/>
              </a:solidFill>
              <a:latin typeface="Whitman RomanOsF"/>
              <a:cs typeface="Whitman RomanOsF"/>
            </a:endParaRPr>
          </a:p>
          <a:p>
            <a:pPr marL="0" lvl="2">
              <a:lnSpc>
                <a:spcPts val="900"/>
              </a:lnSpc>
            </a:pPr>
            <a:endParaRPr lang="en-U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El contacto cree que puede influir en la transmisión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mediante el rastreo y la cuarentena</a:t>
            </a:r>
            <a:endParaRPr lang="en-US" sz="900" kern="0" spc="-10" dirty="0">
              <a:solidFill>
                <a:srgbClr val="414042"/>
              </a:solidFill>
              <a:latin typeface="Whitman RomanOsF"/>
              <a:cs typeface="Whitman RomanOsF"/>
            </a:endParaRPr>
          </a:p>
          <a:p>
            <a:pPr marL="0" lvl="2">
              <a:lnSpc>
                <a:spcPts val="900"/>
              </a:lnSpc>
            </a:pPr>
            <a:endParaRPr lang="en-US" sz="900" kern="0" spc="-10" dirty="0">
              <a:solidFill>
                <a:srgbClr val="414042"/>
              </a:solidFill>
              <a:latin typeface="Whitman RomanOsF"/>
              <a:cs typeface="Whitman RomanOsF"/>
            </a:endParaRPr>
          </a:p>
          <a:p>
            <a:pPr marL="0" lvl="2">
              <a:lnSpc>
                <a:spcPts val="900"/>
              </a:lnSpc>
            </a:pPr>
            <a:r>
              <a:rPr lang="es-ES" sz="900" kern="0" spc="-10" dirty="0">
                <a:solidFill>
                  <a:srgbClr val="414042"/>
                </a:solidFill>
                <a:latin typeface="Whitman RomanOsF"/>
                <a:cs typeface="Whitman RomanOsF"/>
              </a:rPr>
              <a:t>El contacto cree que será capaz de completar el seguimiento</a:t>
            </a:r>
          </a:p>
          <a:p>
            <a:pPr marL="0" lvl="2">
              <a:lnSpc>
                <a:spcPts val="900"/>
              </a:lnSpc>
            </a:pPr>
            <a:r>
              <a:rPr lang="es-ES" sz="900" kern="0" spc="-10" dirty="0">
                <a:solidFill>
                  <a:srgbClr val="414042"/>
                </a:solidFill>
                <a:latin typeface="Whitman RomanOsF"/>
                <a:cs typeface="Whitman RomanOsF"/>
              </a:rPr>
              <a:t>y la cuarentena</a:t>
            </a:r>
            <a:endParaRPr lang="en-US" sz="900" kern="0" spc="-10" dirty="0">
              <a:solidFill>
                <a:srgbClr val="414042"/>
              </a:solidFill>
              <a:latin typeface="Whitman RomanOsF"/>
              <a:cs typeface="Whitman RomanOsF"/>
            </a:endParaRPr>
          </a:p>
        </p:txBody>
      </p:sp>
      <p:sp>
        <p:nvSpPr>
          <p:cNvPr id="16" name="TextBox 15"/>
          <p:cNvSpPr txBox="1"/>
          <p:nvPr/>
        </p:nvSpPr>
        <p:spPr>
          <a:xfrm>
            <a:off x="897467" y="3561308"/>
            <a:ext cx="3668750" cy="2383371"/>
          </a:xfrm>
          <a:prstGeom prst="rect">
            <a:avLst/>
          </a:prstGeom>
          <a:noFill/>
        </p:spPr>
        <p:txBody>
          <a:bodyPr wrap="square" lIns="0" tIns="0" rIns="0" bIns="0" rtlCol="0">
            <a:noAutofit/>
          </a:bodyPr>
          <a:lstStyle/>
          <a:p>
            <a:pPr marL="0" lvl="2">
              <a:lnSpc>
                <a:spcPts val="1000"/>
              </a:lnSpc>
            </a:pPr>
            <a:r>
              <a:rPr lang="es-ES" sz="800" b="1" kern="0" spc="-10" dirty="0">
                <a:solidFill>
                  <a:srgbClr val="414042"/>
                </a:solidFill>
                <a:latin typeface="Mint Grotesk V0.8 Bold"/>
                <a:cs typeface="Mint Grotesk V0.8 Bold"/>
              </a:rPr>
              <a:t>Mejora de la interacción del </a:t>
            </a:r>
            <a:br>
              <a:rPr lang="es-ES" sz="800" b="1" kern="0" spc="-10" dirty="0">
                <a:solidFill>
                  <a:srgbClr val="414042"/>
                </a:solidFill>
                <a:latin typeface="Mint Grotesk V0.8 Bold"/>
                <a:cs typeface="Mint Grotesk V0.8 Bold"/>
              </a:rPr>
            </a:br>
            <a:r>
              <a:rPr lang="es-ES" sz="800" b="1" kern="0" spc="-10" dirty="0">
                <a:solidFill>
                  <a:srgbClr val="414042"/>
                </a:solidFill>
                <a:latin typeface="Mint Grotesk V0.8 Bold"/>
                <a:cs typeface="Mint Grotesk V0.8 Bold"/>
              </a:rPr>
              <a:t>rastreador de contactos </a:t>
            </a:r>
            <a:br>
              <a:rPr lang="es-ES" sz="800" b="1" kern="0" spc="-10" dirty="0">
                <a:solidFill>
                  <a:srgbClr val="414042"/>
                </a:solidFill>
                <a:latin typeface="Mint Grotesk V0.8 Bold"/>
                <a:cs typeface="Mint Grotesk V0.8 Bold"/>
              </a:rPr>
            </a:br>
            <a:r>
              <a:rPr lang="es-ES" sz="800" b="1" kern="0" spc="-10" dirty="0">
                <a:solidFill>
                  <a:srgbClr val="414042"/>
                </a:solidFill>
                <a:latin typeface="Mint Grotesk V0.8 Bold"/>
                <a:cs typeface="Mint Grotesk V0.8 Bold"/>
              </a:rPr>
              <a:t>con el contacto</a:t>
            </a:r>
          </a:p>
          <a:p>
            <a:pPr marL="0" lvl="2">
              <a:lnSpc>
                <a:spcPts val="600"/>
              </a:lnSpc>
            </a:pPr>
            <a:endParaRPr lang="en-US" sz="900" kern="0" spc="-10" dirty="0">
              <a:solidFill>
                <a:srgbClr val="414042"/>
              </a:solidFill>
              <a:latin typeface="Whitman RomanOsF"/>
              <a:cs typeface="Whitman RomanOsF"/>
            </a:endParaRPr>
          </a:p>
          <a:p>
            <a:pPr marL="0" lvl="2">
              <a:lnSpc>
                <a:spcPts val="900"/>
              </a:lnSpc>
            </a:pPr>
            <a:r>
              <a:rPr lang="en-US" sz="900" kern="0" spc="-10" dirty="0" err="1">
                <a:solidFill>
                  <a:srgbClr val="414042"/>
                </a:solidFill>
                <a:latin typeface="Whitman RomanOsF"/>
                <a:cs typeface="Whitman RomanOsF"/>
              </a:rPr>
              <a:t>Comunicación</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clara</a:t>
            </a:r>
            <a:r>
              <a:rPr lang="en-US" sz="900" kern="0" spc="-10" dirty="0">
                <a:solidFill>
                  <a:srgbClr val="414042"/>
                </a:solidFill>
                <a:latin typeface="Whitman RomanOsF"/>
                <a:cs typeface="Whitman RomanOsF"/>
              </a:rPr>
              <a:t> de los </a:t>
            </a:r>
            <a:br>
              <a:rPr lang="en-US" sz="900" kern="0" spc="-10" dirty="0">
                <a:solidFill>
                  <a:srgbClr val="414042"/>
                </a:solidFill>
                <a:latin typeface="Whitman RomanOsF"/>
                <a:cs typeface="Whitman RomanOsF"/>
              </a:rPr>
            </a:br>
            <a:r>
              <a:rPr lang="en-US" sz="900" kern="0" spc="-10" dirty="0" err="1">
                <a:solidFill>
                  <a:srgbClr val="414042"/>
                </a:solidFill>
                <a:latin typeface="Whitman RomanOsF"/>
                <a:cs typeface="Whitman RomanOsF"/>
              </a:rPr>
              <a:t>procedimientos</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rastreo</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contactos</a:t>
            </a:r>
            <a:r>
              <a:rPr lang="en-US" sz="900" kern="0" spc="-10" dirty="0">
                <a:solidFill>
                  <a:srgbClr val="414042"/>
                </a:solidFill>
                <a:latin typeface="Whitman RomanOsF"/>
                <a:cs typeface="Whitman RomanOsF"/>
              </a:rPr>
              <a:t> </a:t>
            </a:r>
            <a:br>
              <a:rPr lang="en-US" sz="900" kern="0" spc="-10" dirty="0">
                <a:solidFill>
                  <a:srgbClr val="414042"/>
                </a:solidFill>
                <a:latin typeface="Whitman RomanOsF"/>
                <a:cs typeface="Whitman RomanOsF"/>
              </a:rPr>
            </a:br>
            <a:r>
              <a:rPr lang="en-US" sz="900" kern="0" spc="-10" dirty="0">
                <a:solidFill>
                  <a:srgbClr val="414042"/>
                </a:solidFill>
                <a:latin typeface="Whitman RomanOsF"/>
                <a:cs typeface="Whitman RomanOsF"/>
              </a:rPr>
              <a:t>y </a:t>
            </a:r>
            <a:r>
              <a:rPr lang="en-US" sz="900" kern="0" spc="-10" dirty="0" err="1">
                <a:solidFill>
                  <a:srgbClr val="414042"/>
                </a:solidFill>
                <a:latin typeface="Whitman RomanOsF"/>
                <a:cs typeface="Whitman RomanOsF"/>
              </a:rPr>
              <a:t>respuesta</a:t>
            </a:r>
            <a:r>
              <a:rPr lang="en-US" sz="900" kern="0" spc="-10" dirty="0">
                <a:solidFill>
                  <a:srgbClr val="414042"/>
                </a:solidFill>
                <a:latin typeface="Whitman RomanOsF"/>
                <a:cs typeface="Whitman RomanOsF"/>
              </a:rPr>
              <a:t> a las </a:t>
            </a:r>
            <a:r>
              <a:rPr lang="en-US" sz="900" kern="0" spc="-10" dirty="0" err="1">
                <a:solidFill>
                  <a:srgbClr val="414042"/>
                </a:solidFill>
                <a:latin typeface="Whitman RomanOsF"/>
                <a:cs typeface="Whitman RomanOsF"/>
              </a:rPr>
              <a:t>preguntas</a:t>
            </a:r>
            <a:r>
              <a:rPr lang="en-US" sz="900" kern="0" spc="-10" dirty="0">
                <a:solidFill>
                  <a:srgbClr val="414042"/>
                </a:solidFill>
                <a:latin typeface="Whitman RomanOsF"/>
                <a:cs typeface="Whitman RomanOsF"/>
              </a:rPr>
              <a:t> y </a:t>
            </a:r>
            <a:r>
              <a:rPr lang="en-US" sz="900" kern="0" spc="-10" dirty="0" err="1">
                <a:solidFill>
                  <a:srgbClr val="414042"/>
                </a:solidFill>
                <a:latin typeface="Whitman RomanOsF"/>
                <a:cs typeface="Whitman RomanOsF"/>
              </a:rPr>
              <a:t>preocupaciones</a:t>
            </a:r>
            <a:r>
              <a:rPr lang="en-US" sz="900" kern="0" spc="-10" dirty="0">
                <a:solidFill>
                  <a:srgbClr val="414042"/>
                </a:solidFill>
                <a:latin typeface="Whitman RomanOsF"/>
                <a:cs typeface="Whitman RomanOsF"/>
              </a:rPr>
              <a:t> del </a:t>
            </a:r>
            <a:r>
              <a:rPr lang="en-US" sz="900" kern="0" spc="-10" dirty="0" err="1">
                <a:solidFill>
                  <a:srgbClr val="414042"/>
                </a:solidFill>
                <a:latin typeface="Whitman RomanOsF"/>
                <a:cs typeface="Whitman RomanOsF"/>
              </a:rPr>
              <a:t>contacto</a:t>
            </a:r>
            <a:endParaRPr lang="en-US" sz="900" kern="0" spc="-10" dirty="0">
              <a:solidFill>
                <a:srgbClr val="414042"/>
              </a:solidFill>
              <a:latin typeface="Whitman RomanOsF"/>
              <a:cs typeface="Whitman RomanOsF"/>
            </a:endParaRPr>
          </a:p>
          <a:p>
            <a:pPr marL="0" lvl="2">
              <a:lnSpc>
                <a:spcPts val="900"/>
              </a:lnSpc>
            </a:pPr>
            <a:endParaRPr lang="en-US" sz="900" kern="0" spc="-10" dirty="0">
              <a:solidFill>
                <a:srgbClr val="414042"/>
              </a:solidFill>
              <a:latin typeface="Whitman RomanOsF"/>
              <a:cs typeface="Whitman RomanOsF"/>
            </a:endParaRPr>
          </a:p>
          <a:p>
            <a:pPr marL="0" lvl="2">
              <a:lnSpc>
                <a:spcPts val="900"/>
              </a:lnSpc>
            </a:pPr>
            <a:r>
              <a:rPr lang="en-US" sz="900" kern="0" spc="-10" dirty="0">
                <a:solidFill>
                  <a:srgbClr val="414042"/>
                </a:solidFill>
                <a:latin typeface="Whitman RomanOsF"/>
                <a:cs typeface="Whitman RomanOsF"/>
              </a:rPr>
              <a:t>El </a:t>
            </a:r>
            <a:r>
              <a:rPr lang="en-US" sz="900" kern="0" spc="-10" dirty="0" err="1">
                <a:solidFill>
                  <a:srgbClr val="414042"/>
                </a:solidFill>
                <a:latin typeface="Whitman RomanOsF"/>
                <a:cs typeface="Whitman RomanOsF"/>
              </a:rPr>
              <a:t>rastreador</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contactos</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explica</a:t>
            </a:r>
            <a:r>
              <a:rPr lang="en-US" sz="900" kern="0" spc="-10" dirty="0">
                <a:solidFill>
                  <a:srgbClr val="414042"/>
                </a:solidFill>
                <a:latin typeface="Whitman RomanOsF"/>
                <a:cs typeface="Whitman RomanOsF"/>
              </a:rPr>
              <a:t> la </a:t>
            </a:r>
            <a:r>
              <a:rPr lang="en-US" sz="900" kern="0" spc="-10" dirty="0" err="1">
                <a:solidFill>
                  <a:srgbClr val="414042"/>
                </a:solidFill>
                <a:latin typeface="Whitman RomanOsF"/>
                <a:cs typeface="Whitman RomanOsF"/>
              </a:rPr>
              <a:t>transmisión</a:t>
            </a:r>
            <a:r>
              <a:rPr lang="en-US" sz="900" kern="0" spc="-10" dirty="0">
                <a:solidFill>
                  <a:srgbClr val="414042"/>
                </a:solidFill>
                <a:latin typeface="Whitman RomanOsF"/>
                <a:cs typeface="Whitman RomanOsF"/>
              </a:rPr>
              <a:t> </a:t>
            </a:r>
            <a:br>
              <a:rPr lang="en-US" sz="900" kern="0" spc="-10" dirty="0">
                <a:solidFill>
                  <a:srgbClr val="414042"/>
                </a:solidFill>
                <a:latin typeface="Whitman RomanOsF"/>
                <a:cs typeface="Whitman RomanOsF"/>
              </a:rPr>
            </a:br>
            <a:r>
              <a:rPr lang="en-US" sz="900" kern="0" spc="-10" dirty="0">
                <a:solidFill>
                  <a:srgbClr val="414042"/>
                </a:solidFill>
                <a:latin typeface="Whitman RomanOsF"/>
                <a:cs typeface="Whitman RomanOsF"/>
              </a:rPr>
              <a:t>local actual y el </a:t>
            </a:r>
            <a:r>
              <a:rPr lang="en-US" sz="900" kern="0" spc="-10" dirty="0" err="1">
                <a:solidFill>
                  <a:srgbClr val="414042"/>
                </a:solidFill>
                <a:latin typeface="Whitman RomanOsF"/>
                <a:cs typeface="Whitman RomanOsF"/>
              </a:rPr>
              <a:t>papel</a:t>
            </a:r>
            <a:r>
              <a:rPr lang="en-US" sz="900" kern="0" spc="-10" dirty="0">
                <a:solidFill>
                  <a:srgbClr val="414042"/>
                </a:solidFill>
                <a:latin typeface="Whitman RomanOsF"/>
                <a:cs typeface="Whitman RomanOsF"/>
              </a:rPr>
              <a:t> del </a:t>
            </a:r>
            <a:r>
              <a:rPr lang="en-US" sz="900" kern="0" spc="-10" dirty="0" err="1">
                <a:solidFill>
                  <a:srgbClr val="414042"/>
                </a:solidFill>
                <a:latin typeface="Whitman RomanOsF"/>
                <a:cs typeface="Whitman RomanOsF"/>
              </a:rPr>
              <a:t>contacto</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en</a:t>
            </a:r>
            <a:r>
              <a:rPr lang="en-US" sz="900" kern="0" spc="-10" dirty="0">
                <a:solidFill>
                  <a:srgbClr val="414042"/>
                </a:solidFill>
                <a:latin typeface="Whitman RomanOsF"/>
                <a:cs typeface="Whitman RomanOsF"/>
              </a:rPr>
              <a:t> la </a:t>
            </a:r>
            <a:r>
              <a:rPr lang="en-US" sz="900" kern="0" spc="-10" dirty="0" err="1">
                <a:solidFill>
                  <a:srgbClr val="414042"/>
                </a:solidFill>
                <a:latin typeface="Whitman RomanOsF"/>
                <a:cs typeface="Whitman RomanOsF"/>
              </a:rPr>
              <a:t>contención</a:t>
            </a:r>
            <a:r>
              <a:rPr lang="en-US" sz="900" kern="0" spc="-10" dirty="0">
                <a:solidFill>
                  <a:srgbClr val="414042"/>
                </a:solidFill>
                <a:latin typeface="Whitman RomanOsF"/>
                <a:cs typeface="Whitman RomanOsF"/>
              </a:rPr>
              <a:t> del virus</a:t>
            </a:r>
          </a:p>
          <a:p>
            <a:pPr marL="0" lvl="2">
              <a:lnSpc>
                <a:spcPts val="900"/>
              </a:lnSpc>
            </a:pPr>
            <a:endParaRPr lang="en-US" sz="900" kern="0" spc="-10" dirty="0">
              <a:solidFill>
                <a:srgbClr val="414042"/>
              </a:solidFill>
              <a:latin typeface="Whitman RomanOsF"/>
              <a:cs typeface="Whitman RomanOsF"/>
            </a:endParaRPr>
          </a:p>
          <a:p>
            <a:pPr marL="54864" lvl="2">
              <a:lnSpc>
                <a:spcPts val="900"/>
              </a:lnSpc>
            </a:pPr>
            <a:r>
              <a:rPr lang="en-US" sz="900" kern="0" spc="-10" dirty="0" err="1">
                <a:solidFill>
                  <a:srgbClr val="414042"/>
                </a:solidFill>
                <a:latin typeface="Whitman RomanOsF"/>
                <a:cs typeface="Whitman RomanOsF"/>
              </a:rPr>
              <a:t>Comunicación</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bidireccional</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sostenida</a:t>
            </a:r>
            <a:r>
              <a:rPr lang="en-US" sz="900" kern="0" spc="-10" dirty="0">
                <a:solidFill>
                  <a:srgbClr val="414042"/>
                </a:solidFill>
                <a:latin typeface="Whitman RomanOsF"/>
                <a:cs typeface="Whitman RomanOsF"/>
              </a:rPr>
              <a:t> entre el </a:t>
            </a:r>
            <a:r>
              <a:rPr lang="en-US" sz="900" kern="0" spc="-10" dirty="0" err="1">
                <a:solidFill>
                  <a:srgbClr val="414042"/>
                </a:solidFill>
                <a:latin typeface="Whitman RomanOsF"/>
                <a:cs typeface="Whitman RomanOsF"/>
              </a:rPr>
              <a:t>contacto</a:t>
            </a:r>
            <a:r>
              <a:rPr lang="en-US" sz="900" kern="0" spc="-10" dirty="0">
                <a:solidFill>
                  <a:srgbClr val="414042"/>
                </a:solidFill>
                <a:latin typeface="Whitman RomanOsF"/>
                <a:cs typeface="Whitman RomanOsF"/>
              </a:rPr>
              <a:t> </a:t>
            </a:r>
            <a:br>
              <a:rPr lang="en-US" sz="900" kern="0" spc="-10" dirty="0">
                <a:solidFill>
                  <a:srgbClr val="414042"/>
                </a:solidFill>
                <a:latin typeface="Whitman RomanOsF"/>
                <a:cs typeface="Whitman RomanOsF"/>
              </a:rPr>
            </a:br>
            <a:r>
              <a:rPr lang="en-US" sz="900" kern="0" spc="-10" dirty="0">
                <a:solidFill>
                  <a:srgbClr val="414042"/>
                </a:solidFill>
                <a:latin typeface="Whitman RomanOsF"/>
                <a:cs typeface="Whitman RomanOsF"/>
              </a:rPr>
              <a:t>y el </a:t>
            </a:r>
            <a:r>
              <a:rPr lang="en-US" sz="900" kern="0" spc="-10" dirty="0" err="1">
                <a:solidFill>
                  <a:srgbClr val="414042"/>
                </a:solidFill>
                <a:latin typeface="Whitman RomanOsF"/>
                <a:cs typeface="Whitman RomanOsF"/>
              </a:rPr>
              <a:t>equipo</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rastreo</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contactos</a:t>
            </a:r>
            <a:endParaRPr lang="en-US" sz="900" kern="0" spc="-10" dirty="0">
              <a:solidFill>
                <a:srgbClr val="414042"/>
              </a:solidFill>
              <a:latin typeface="Whitman RomanOsF"/>
              <a:cs typeface="Whitman RomanOsF"/>
            </a:endParaRPr>
          </a:p>
          <a:p>
            <a:pPr marL="201168" lvl="2">
              <a:lnSpc>
                <a:spcPts val="900"/>
              </a:lnSpc>
            </a:pPr>
            <a:endParaRPr lang="en-US" sz="900" kern="0" spc="-10" dirty="0">
              <a:solidFill>
                <a:srgbClr val="414042"/>
              </a:solidFill>
              <a:latin typeface="Whitman RomanOsF"/>
              <a:cs typeface="Whitman RomanOsF"/>
            </a:endParaRPr>
          </a:p>
          <a:p>
            <a:pPr marL="201168" lvl="2">
              <a:lnSpc>
                <a:spcPts val="900"/>
              </a:lnSpc>
            </a:pPr>
            <a:r>
              <a:rPr lang="en-US" sz="900" kern="0" spc="-10" dirty="0">
                <a:solidFill>
                  <a:srgbClr val="414042"/>
                </a:solidFill>
                <a:latin typeface="Whitman RomanOsF"/>
                <a:cs typeface="Whitman RomanOsF"/>
              </a:rPr>
              <a:t>El </a:t>
            </a:r>
            <a:r>
              <a:rPr lang="en-US" sz="900" kern="0" spc="-10" dirty="0" err="1">
                <a:solidFill>
                  <a:srgbClr val="414042"/>
                </a:solidFill>
                <a:latin typeface="Whitman RomanOsF"/>
                <a:cs typeface="Whitman RomanOsF"/>
              </a:rPr>
              <a:t>contacto</a:t>
            </a:r>
            <a:r>
              <a:rPr lang="en-US" sz="900" kern="0" spc="-10" dirty="0">
                <a:solidFill>
                  <a:srgbClr val="414042"/>
                </a:solidFill>
                <a:latin typeface="Whitman RomanOsF"/>
                <a:cs typeface="Whitman RomanOsF"/>
              </a:rPr>
              <a:t> es </a:t>
            </a:r>
            <a:r>
              <a:rPr lang="en-US" sz="900" kern="0" spc="-10" dirty="0" err="1">
                <a:solidFill>
                  <a:srgbClr val="414042"/>
                </a:solidFill>
                <a:latin typeface="Whitman RomanOsF"/>
                <a:cs typeface="Whitman RomanOsF"/>
              </a:rPr>
              <a:t>vinculado</a:t>
            </a:r>
            <a:r>
              <a:rPr lang="en-US" sz="900" kern="0" spc="-10" dirty="0">
                <a:solidFill>
                  <a:srgbClr val="414042"/>
                </a:solidFill>
                <a:latin typeface="Whitman RomanOsF"/>
                <a:cs typeface="Whitman RomanOsF"/>
              </a:rPr>
              <a:t> a los </a:t>
            </a:r>
            <a:r>
              <a:rPr lang="en-US" sz="900" kern="0" spc="-10" dirty="0" err="1">
                <a:solidFill>
                  <a:srgbClr val="414042"/>
                </a:solidFill>
                <a:latin typeface="Whitman RomanOsF"/>
                <a:cs typeface="Whitman RomanOsF"/>
              </a:rPr>
              <a:t>servicios</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apoyo</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durante</a:t>
            </a:r>
            <a:r>
              <a:rPr lang="en-US" sz="900" kern="0" spc="-10" dirty="0">
                <a:solidFill>
                  <a:srgbClr val="414042"/>
                </a:solidFill>
                <a:latin typeface="Whitman RomanOsF"/>
                <a:cs typeface="Whitman RomanOsF"/>
              </a:rPr>
              <a:t> la </a:t>
            </a:r>
            <a:r>
              <a:rPr lang="en-US" sz="900" kern="0" spc="-10" dirty="0" err="1">
                <a:solidFill>
                  <a:srgbClr val="414042"/>
                </a:solidFill>
                <a:latin typeface="Whitman RomanOsF"/>
                <a:cs typeface="Whitman RomanOsF"/>
              </a:rPr>
              <a:t>cuarentena</a:t>
            </a:r>
            <a:endParaRPr lang="en-US" sz="900" kern="0" spc="-10" dirty="0">
              <a:solidFill>
                <a:srgbClr val="414042"/>
              </a:solidFill>
              <a:latin typeface="Whitman RomanOsF"/>
              <a:cs typeface="Whitman RomanOsF"/>
            </a:endParaRPr>
          </a:p>
          <a:p>
            <a:pPr marL="0" lvl="2">
              <a:lnSpc>
                <a:spcPts val="900"/>
              </a:lnSpc>
            </a:pPr>
            <a:endParaRPr lang="en-US" sz="900" kern="0" spc="-10" dirty="0">
              <a:solidFill>
                <a:srgbClr val="414042"/>
              </a:solidFill>
              <a:latin typeface="Whitman RomanOsF"/>
              <a:cs typeface="Whitman RomanOsF"/>
            </a:endParaRPr>
          </a:p>
          <a:p>
            <a:pPr marL="481752" lvl="2">
              <a:lnSpc>
                <a:spcPts val="900"/>
              </a:lnSpc>
            </a:pPr>
            <a:r>
              <a:rPr lang="en-US" sz="900" kern="0" spc="-10" dirty="0">
                <a:solidFill>
                  <a:srgbClr val="414042"/>
                </a:solidFill>
                <a:latin typeface="Whitman RomanOsF"/>
                <a:cs typeface="Whitman RomanOsF"/>
              </a:rPr>
              <a:t>El </a:t>
            </a:r>
            <a:r>
              <a:rPr lang="en-US" sz="900" kern="0" spc="-10" dirty="0" err="1">
                <a:solidFill>
                  <a:srgbClr val="414042"/>
                </a:solidFill>
                <a:latin typeface="Whitman RomanOsF"/>
                <a:cs typeface="Whitman RomanOsF"/>
              </a:rPr>
              <a:t>rastreador</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contactos</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ayuda</a:t>
            </a:r>
            <a:r>
              <a:rPr lang="en-US" sz="900" kern="0" spc="-10" dirty="0">
                <a:solidFill>
                  <a:srgbClr val="414042"/>
                </a:solidFill>
                <a:latin typeface="Whitman RomanOsF"/>
                <a:cs typeface="Whitman RomanOsF"/>
              </a:rPr>
              <a:t> al </a:t>
            </a:r>
            <a:r>
              <a:rPr lang="en-US" sz="900" kern="0" spc="-10" dirty="0" err="1">
                <a:solidFill>
                  <a:srgbClr val="414042"/>
                </a:solidFill>
                <a:latin typeface="Whitman RomanOsF"/>
                <a:cs typeface="Whitman RomanOsF"/>
              </a:rPr>
              <a:t>contacto</a:t>
            </a:r>
            <a:r>
              <a:rPr lang="en-US" sz="900" kern="0" spc="-10" dirty="0">
                <a:solidFill>
                  <a:srgbClr val="414042"/>
                </a:solidFill>
                <a:latin typeface="Whitman RomanOsF"/>
                <a:cs typeface="Whitman RomanOsF"/>
              </a:rPr>
              <a:t> a </a:t>
            </a:r>
            <a:r>
              <a:rPr lang="en-US" sz="900" kern="0" spc="-10" dirty="0" err="1">
                <a:solidFill>
                  <a:srgbClr val="414042"/>
                </a:solidFill>
                <a:latin typeface="Whitman RomanOsF"/>
                <a:cs typeface="Whitman RomanOsF"/>
              </a:rPr>
              <a:t>identificar</a:t>
            </a:r>
            <a:r>
              <a:rPr lang="en-US" sz="900" kern="0" spc="-10" dirty="0">
                <a:solidFill>
                  <a:srgbClr val="414042"/>
                </a:solidFill>
                <a:latin typeface="Whitman RomanOsF"/>
                <a:cs typeface="Whitman RomanOsF"/>
              </a:rPr>
              <a:t> a las personas que </a:t>
            </a:r>
            <a:r>
              <a:rPr lang="en-US" sz="900" kern="0" spc="-10" dirty="0" err="1">
                <a:solidFill>
                  <a:srgbClr val="414042"/>
                </a:solidFill>
                <a:latin typeface="Whitman RomanOsF"/>
                <a:cs typeface="Whitman RomanOsF"/>
              </a:rPr>
              <a:t>necesitan</a:t>
            </a:r>
            <a:r>
              <a:rPr lang="en-US" sz="900" kern="0" spc="-10" dirty="0">
                <a:solidFill>
                  <a:srgbClr val="414042"/>
                </a:solidFill>
                <a:latin typeface="Whitman RomanOsF"/>
                <a:cs typeface="Whitman RomanOsF"/>
              </a:rPr>
              <a:t> </a:t>
            </a:r>
            <a:r>
              <a:rPr lang="en-US" sz="900" kern="0" spc="-10" dirty="0" err="1">
                <a:solidFill>
                  <a:srgbClr val="414042"/>
                </a:solidFill>
                <a:latin typeface="Whitman RomanOsF"/>
                <a:cs typeface="Whitman RomanOsF"/>
              </a:rPr>
              <a:t>apoyo</a:t>
            </a:r>
            <a:endParaRPr lang="en-US" sz="900" kern="0" spc="-10" dirty="0">
              <a:solidFill>
                <a:srgbClr val="414042"/>
              </a:solidFill>
              <a:latin typeface="Whitman RomanOsF"/>
              <a:cs typeface="Whitman RomanOsF"/>
            </a:endParaRPr>
          </a:p>
          <a:p>
            <a:pPr marL="301752" lvl="2">
              <a:lnSpc>
                <a:spcPts val="900"/>
              </a:lnSpc>
            </a:pPr>
            <a:r>
              <a:rPr lang="en-US" sz="900" kern="0" spc="-10" dirty="0">
                <a:solidFill>
                  <a:srgbClr val="414042"/>
                </a:solidFill>
                <a:latin typeface="Whitman RomanOsF"/>
                <a:cs typeface="Whitman RomanOsF"/>
              </a:rPr>
              <a:t> </a:t>
            </a:r>
          </a:p>
          <a:p>
            <a:pPr marL="773208" lvl="2">
              <a:lnSpc>
                <a:spcPts val="900"/>
              </a:lnSpc>
            </a:pPr>
            <a:r>
              <a:rPr lang="en-US" sz="900" kern="0" spc="-10" dirty="0">
                <a:solidFill>
                  <a:srgbClr val="414042"/>
                </a:solidFill>
                <a:latin typeface="Whitman RomanOsF"/>
                <a:cs typeface="Whitman RomanOsF"/>
              </a:rPr>
              <a:t>La </a:t>
            </a:r>
            <a:r>
              <a:rPr lang="en-US" sz="900" kern="0" spc="-10" dirty="0" err="1">
                <a:solidFill>
                  <a:srgbClr val="414042"/>
                </a:solidFill>
                <a:latin typeface="Whitman RomanOsF"/>
                <a:cs typeface="Whitman RomanOsF"/>
              </a:rPr>
              <a:t>familia</a:t>
            </a:r>
            <a:r>
              <a:rPr lang="en-US" sz="900" kern="0" spc="-10" dirty="0">
                <a:solidFill>
                  <a:srgbClr val="414042"/>
                </a:solidFill>
                <a:latin typeface="Whitman RomanOsF"/>
                <a:cs typeface="Whitman RomanOsF"/>
              </a:rPr>
              <a:t> y los amigos </a:t>
            </a:r>
            <a:r>
              <a:rPr lang="en-US" sz="900" kern="0" spc="-10" dirty="0" err="1">
                <a:solidFill>
                  <a:srgbClr val="414042"/>
                </a:solidFill>
                <a:latin typeface="Whitman RomanOsF"/>
                <a:cs typeface="Whitman RomanOsF"/>
              </a:rPr>
              <a:t>apoyan</a:t>
            </a:r>
            <a:r>
              <a:rPr lang="en-US" sz="900" kern="0" spc="-10" dirty="0">
                <a:solidFill>
                  <a:srgbClr val="414042"/>
                </a:solidFill>
                <a:latin typeface="Whitman RomanOsF"/>
                <a:cs typeface="Whitman RomanOsF"/>
              </a:rPr>
              <a:t> el </a:t>
            </a:r>
            <a:r>
              <a:rPr lang="en-US" sz="900" kern="0" spc="-10" dirty="0" err="1">
                <a:solidFill>
                  <a:srgbClr val="414042"/>
                </a:solidFill>
                <a:latin typeface="Whitman RomanOsF"/>
                <a:cs typeface="Whitman RomanOsF"/>
              </a:rPr>
              <a:t>rastreo</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contactos</a:t>
            </a:r>
            <a:r>
              <a:rPr lang="en-US" sz="900" kern="0" spc="-10" dirty="0">
                <a:solidFill>
                  <a:srgbClr val="414042"/>
                </a:solidFill>
                <a:latin typeface="Whitman RomanOsF"/>
                <a:cs typeface="Whitman RomanOsF"/>
              </a:rPr>
              <a:t>, </a:t>
            </a:r>
            <a:br>
              <a:rPr lang="en-US" sz="900" kern="0" spc="-10" dirty="0">
                <a:solidFill>
                  <a:srgbClr val="414042"/>
                </a:solidFill>
                <a:latin typeface="Whitman RomanOsF"/>
                <a:cs typeface="Whitman RomanOsF"/>
              </a:rPr>
            </a:br>
            <a:r>
              <a:rPr lang="en-US" sz="900" kern="0" spc="-10" dirty="0">
                <a:solidFill>
                  <a:srgbClr val="414042"/>
                </a:solidFill>
                <a:latin typeface="Whitman RomanOsF"/>
                <a:cs typeface="Whitman RomanOsF"/>
              </a:rPr>
              <a:t>el </a:t>
            </a:r>
            <a:r>
              <a:rPr lang="en-US" sz="900" kern="0" spc="-10" dirty="0" err="1">
                <a:solidFill>
                  <a:srgbClr val="414042"/>
                </a:solidFill>
                <a:latin typeface="Whitman RomanOsF"/>
                <a:cs typeface="Whitman RomanOsF"/>
              </a:rPr>
              <a:t>aislamiento</a:t>
            </a:r>
            <a:r>
              <a:rPr lang="en-US" sz="900" kern="0" spc="-10" dirty="0">
                <a:solidFill>
                  <a:srgbClr val="414042"/>
                </a:solidFill>
                <a:latin typeface="Whitman RomanOsF"/>
                <a:cs typeface="Whitman RomanOsF"/>
              </a:rPr>
              <a:t> y la </a:t>
            </a:r>
            <a:r>
              <a:rPr lang="en-US" sz="900" kern="0" spc="-10" dirty="0" err="1">
                <a:solidFill>
                  <a:srgbClr val="414042"/>
                </a:solidFill>
                <a:latin typeface="Whitman RomanOsF"/>
                <a:cs typeface="Whitman RomanOsF"/>
              </a:rPr>
              <a:t>cuarentena</a:t>
            </a:r>
            <a:r>
              <a:rPr lang="en-US" sz="900" kern="0" spc="-10" dirty="0">
                <a:solidFill>
                  <a:srgbClr val="414042"/>
                </a:solidFill>
                <a:latin typeface="Whitman RomanOsF"/>
                <a:cs typeface="Whitman RomanOsF"/>
              </a:rPr>
              <a:t>  </a:t>
            </a:r>
          </a:p>
        </p:txBody>
      </p:sp>
      <p:cxnSp>
        <p:nvCxnSpPr>
          <p:cNvPr id="28" name="Straight Connector 27"/>
          <p:cNvCxnSpPr/>
          <p:nvPr/>
        </p:nvCxnSpPr>
        <p:spPr>
          <a:xfrm>
            <a:off x="893232" y="3958473"/>
            <a:ext cx="1604435"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93232" y="4419906"/>
            <a:ext cx="2489201"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93232" y="4753662"/>
            <a:ext cx="3763435"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p:cNvCxnSpPr>
          <p:nvPr/>
        </p:nvCxnSpPr>
        <p:spPr>
          <a:xfrm>
            <a:off x="915753" y="5092329"/>
            <a:ext cx="3738543"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p:cNvCxnSpPr>
          <p:nvPr/>
        </p:nvCxnSpPr>
        <p:spPr>
          <a:xfrm>
            <a:off x="1113028" y="5337686"/>
            <a:ext cx="3541268"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380913" y="5675493"/>
            <a:ext cx="327575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cxnSpLocks/>
          </p:cNvCxnSpPr>
          <p:nvPr/>
        </p:nvCxnSpPr>
        <p:spPr>
          <a:xfrm>
            <a:off x="6032409" y="1331655"/>
            <a:ext cx="305099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cxnSpLocks/>
          </p:cNvCxnSpPr>
          <p:nvPr/>
        </p:nvCxnSpPr>
        <p:spPr>
          <a:xfrm>
            <a:off x="6033254" y="1676122"/>
            <a:ext cx="3425441"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cxnSpLocks/>
          </p:cNvCxnSpPr>
          <p:nvPr/>
        </p:nvCxnSpPr>
        <p:spPr>
          <a:xfrm>
            <a:off x="6033254" y="2003110"/>
            <a:ext cx="3506386"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013700" y="4091161"/>
            <a:ext cx="1676403"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218765" y="4422764"/>
            <a:ext cx="3456432"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p:cNvCxnSpPr>
          <p:nvPr/>
        </p:nvCxnSpPr>
        <p:spPr>
          <a:xfrm>
            <a:off x="6218765" y="4758047"/>
            <a:ext cx="3364147"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217920" y="4978020"/>
            <a:ext cx="3364992"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p:cNvCxnSpPr>
          <p:nvPr/>
        </p:nvCxnSpPr>
        <p:spPr>
          <a:xfrm>
            <a:off x="6217920" y="5325514"/>
            <a:ext cx="3137743"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p:cNvCxnSpPr>
          <p:nvPr/>
        </p:nvCxnSpPr>
        <p:spPr>
          <a:xfrm>
            <a:off x="6218765" y="5673646"/>
            <a:ext cx="2761606" cy="1847"/>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0795BB04-B748-EA4B-9154-93D61519739F}"/>
              </a:ext>
            </a:extLst>
          </p:cNvPr>
          <p:cNvSpPr txBox="1"/>
          <p:nvPr/>
        </p:nvSpPr>
        <p:spPr>
          <a:xfrm>
            <a:off x="893231" y="908796"/>
            <a:ext cx="3968479" cy="2224042"/>
          </a:xfrm>
          <a:prstGeom prst="rect">
            <a:avLst/>
          </a:prstGeom>
          <a:noFill/>
        </p:spPr>
        <p:txBody>
          <a:bodyPr wrap="square" lIns="0" tIns="0" rIns="0" bIns="0" rtlCol="0">
            <a:noAutofit/>
          </a:bodyPr>
          <a:lstStyle/>
          <a:p>
            <a:pPr marL="960120" lvl="2">
              <a:lnSpc>
                <a:spcPts val="900"/>
              </a:lnSpc>
            </a:pPr>
            <a:r>
              <a:rPr lang="es-ES" sz="900" kern="0" spc="-10" dirty="0">
                <a:solidFill>
                  <a:srgbClr val="414042"/>
                </a:solidFill>
                <a:latin typeface="Whitman RomanOsF"/>
                <a:cs typeface="Whitman RomanOsF"/>
              </a:rPr>
              <a:t>Experto en CRPC para la participación comunitaria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en el rastreo de contactos</a:t>
            </a:r>
          </a:p>
          <a:p>
            <a:pPr marL="960120" lvl="2">
              <a:lnSpc>
                <a:spcPts val="900"/>
              </a:lnSpc>
            </a:pPr>
            <a:endParaRPr lang="en-US" sz="900" kern="0" spc="-10" dirty="0">
              <a:solidFill>
                <a:srgbClr val="414042"/>
              </a:solidFill>
              <a:latin typeface="Whitman RomanOsF"/>
              <a:cs typeface="Whitman RomanOsF"/>
            </a:endParaRPr>
          </a:p>
          <a:p>
            <a:pPr marL="576072" lvl="1">
              <a:lnSpc>
                <a:spcPts val="900"/>
              </a:lnSpc>
            </a:pPr>
            <a:r>
              <a:rPr lang="es-ES" sz="900" kern="0" spc="-10" dirty="0">
                <a:solidFill>
                  <a:srgbClr val="414042"/>
                </a:solidFill>
                <a:latin typeface="Whitman RomanOsF"/>
                <a:cs typeface="Whitman RomanOsF"/>
              </a:rPr>
              <a:t>Los consejos consultivos comunitarios proporcionan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retroinformación relativa a la respuesta y establecen vínculos entre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los recursos comunitarios y las partes interesadas</a:t>
            </a:r>
          </a:p>
          <a:p>
            <a:pPr marL="576072" lvl="1">
              <a:lnSpc>
                <a:spcPts val="900"/>
              </a:lnSpc>
            </a:pPr>
            <a:endParaRPr lang="en-US" sz="900" dirty="0">
              <a:solidFill>
                <a:srgbClr val="414042"/>
              </a:solidFill>
              <a:latin typeface="Whitman RomanOsF"/>
              <a:cs typeface="Whitman RomanOsF"/>
            </a:endParaRPr>
          </a:p>
          <a:p>
            <a:pPr marL="182880">
              <a:lnSpc>
                <a:spcPts val="900"/>
              </a:lnSpc>
            </a:pPr>
            <a:r>
              <a:rPr lang="es-ES" sz="900" kern="0" spc="-10" dirty="0">
                <a:solidFill>
                  <a:srgbClr val="414042"/>
                </a:solidFill>
                <a:latin typeface="Whitman RomanOsF"/>
                <a:cs typeface="Whitman RomanOsF"/>
              </a:rPr>
              <a:t>Realización y actualización de la evaluación de las necesidades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y los activos de la comunidad</a:t>
            </a:r>
          </a:p>
          <a:p>
            <a:pPr marL="182880">
              <a:lnSpc>
                <a:spcPts val="900"/>
              </a:lnSpc>
            </a:pPr>
            <a:endParaRPr lang="en-US" sz="900" kern="0" spc="-10" dirty="0">
              <a:solidFill>
                <a:srgbClr val="414042"/>
              </a:solidFill>
              <a:latin typeface="Whitman RomanOsF"/>
              <a:cs typeface="Whitman RomanOsF"/>
            </a:endParaRPr>
          </a:p>
          <a:p>
            <a:pPr marL="91440">
              <a:lnSpc>
                <a:spcPts val="900"/>
              </a:lnSpc>
            </a:pPr>
            <a:r>
              <a:rPr lang="es-ES" sz="900" kern="0" spc="-10" dirty="0">
                <a:solidFill>
                  <a:srgbClr val="414042"/>
                </a:solidFill>
                <a:latin typeface="Whitman RomanOsF"/>
                <a:cs typeface="Whitman RomanOsF"/>
              </a:rPr>
              <a:t>Formación de calidad y culturalmente apropiada de los rastreadores de contactos</a:t>
            </a:r>
          </a:p>
          <a:p>
            <a:pPr marL="91440">
              <a:lnSpc>
                <a:spcPts val="900"/>
              </a:lnSpc>
            </a:pPr>
            <a:endParaRPr lang="en-US" sz="900" kern="0" spc="-20" dirty="0">
              <a:solidFill>
                <a:srgbClr val="414042"/>
              </a:solidFill>
              <a:latin typeface="Whitman RomanOsF"/>
              <a:cs typeface="Whitman RomanOsF"/>
            </a:endParaRPr>
          </a:p>
          <a:p>
            <a:pPr>
              <a:lnSpc>
                <a:spcPts val="900"/>
              </a:lnSpc>
            </a:pPr>
            <a:r>
              <a:rPr lang="en-US" sz="900" kern="0" spc="-20" dirty="0" err="1">
                <a:solidFill>
                  <a:srgbClr val="414042"/>
                </a:solidFill>
                <a:latin typeface="Whitman RomanOsF"/>
                <a:cs typeface="Whitman RomanOsF"/>
              </a:rPr>
              <a:t>Procesos</a:t>
            </a:r>
            <a:r>
              <a:rPr lang="en-US" sz="900" kern="0" spc="-20" dirty="0">
                <a:solidFill>
                  <a:srgbClr val="414042"/>
                </a:solidFill>
                <a:latin typeface="Whitman RomanOsF"/>
                <a:cs typeface="Whitman RomanOsF"/>
              </a:rPr>
              <a:t> de </a:t>
            </a:r>
            <a:r>
              <a:rPr lang="en-US" sz="900" kern="0" spc="-20" dirty="0" err="1">
                <a:solidFill>
                  <a:srgbClr val="414042"/>
                </a:solidFill>
                <a:latin typeface="Whitman RomanOsF"/>
                <a:cs typeface="Whitman RomanOsF"/>
              </a:rPr>
              <a:t>rastreo</a:t>
            </a:r>
            <a:r>
              <a:rPr lang="en-US" sz="900" kern="0" spc="-20" dirty="0">
                <a:solidFill>
                  <a:srgbClr val="414042"/>
                </a:solidFill>
                <a:latin typeface="Whitman RomanOsF"/>
                <a:cs typeface="Whitman RomanOsF"/>
              </a:rPr>
              <a:t> de </a:t>
            </a:r>
            <a:r>
              <a:rPr lang="en-US" sz="900" kern="0" spc="-20" dirty="0" err="1">
                <a:solidFill>
                  <a:srgbClr val="414042"/>
                </a:solidFill>
                <a:latin typeface="Whitman RomanOsF"/>
                <a:cs typeface="Whitman RomanOsF"/>
              </a:rPr>
              <a:t>contactos</a:t>
            </a:r>
            <a:r>
              <a:rPr lang="en-US" sz="900" kern="0" spc="-20" dirty="0">
                <a:solidFill>
                  <a:srgbClr val="414042"/>
                </a:solidFill>
                <a:latin typeface="Whitman RomanOsF"/>
                <a:cs typeface="Whitman RomanOsF"/>
              </a:rPr>
              <a:t> </a:t>
            </a:r>
            <a:r>
              <a:rPr lang="en-US" sz="900" kern="0" spc="-20" dirty="0" err="1">
                <a:solidFill>
                  <a:srgbClr val="414042"/>
                </a:solidFill>
                <a:latin typeface="Whitman RomanOsF"/>
                <a:cs typeface="Whitman RomanOsF"/>
              </a:rPr>
              <a:t>adaptados</a:t>
            </a:r>
            <a:r>
              <a:rPr lang="en-US" sz="900" kern="0" spc="-20" dirty="0">
                <a:solidFill>
                  <a:srgbClr val="414042"/>
                </a:solidFill>
                <a:latin typeface="Whitman RomanOsF"/>
                <a:cs typeface="Whitman RomanOsF"/>
              </a:rPr>
              <a:t> al </a:t>
            </a:r>
            <a:r>
              <a:rPr lang="en-US" sz="900" kern="0" spc="-20" dirty="0" err="1">
                <a:solidFill>
                  <a:srgbClr val="414042"/>
                </a:solidFill>
                <a:latin typeface="Whitman RomanOsF"/>
                <a:cs typeface="Whitman RomanOsF"/>
              </a:rPr>
              <a:t>contexto</a:t>
            </a:r>
            <a:r>
              <a:rPr lang="en-US" sz="900" kern="0" spc="-20" dirty="0">
                <a:solidFill>
                  <a:srgbClr val="414042"/>
                </a:solidFill>
                <a:latin typeface="Whitman RomanOsF"/>
                <a:cs typeface="Whitman RomanOsF"/>
              </a:rPr>
              <a:t> local y </a:t>
            </a:r>
            <a:r>
              <a:rPr lang="en-US" sz="900" kern="0" spc="-20" dirty="0" err="1">
                <a:solidFill>
                  <a:srgbClr val="414042"/>
                </a:solidFill>
                <a:latin typeface="Whitman RomanOsF"/>
                <a:cs typeface="Whitman RomanOsF"/>
              </a:rPr>
              <a:t>culturalmente</a:t>
            </a:r>
            <a:r>
              <a:rPr lang="en-US" sz="900" kern="0" spc="-20" dirty="0">
                <a:solidFill>
                  <a:srgbClr val="414042"/>
                </a:solidFill>
                <a:latin typeface="Whitman RomanOsF"/>
                <a:cs typeface="Whitman RomanOsF"/>
              </a:rPr>
              <a:t> </a:t>
            </a:r>
            <a:r>
              <a:rPr lang="en-US" sz="900" kern="0" spc="-20" dirty="0" err="1">
                <a:solidFill>
                  <a:srgbClr val="414042"/>
                </a:solidFill>
                <a:latin typeface="Whitman RomanOsF"/>
                <a:cs typeface="Whitman RomanOsF"/>
              </a:rPr>
              <a:t>apropiados</a:t>
            </a:r>
            <a:endParaRPr lang="en-US" sz="900" kern="0" spc="-20" dirty="0">
              <a:solidFill>
                <a:srgbClr val="414042"/>
              </a:solidFill>
              <a:latin typeface="Whitman RomanOsF"/>
              <a:cs typeface="Whitman RomanOsF"/>
            </a:endParaRPr>
          </a:p>
          <a:p>
            <a:pPr>
              <a:lnSpc>
                <a:spcPts val="900"/>
              </a:lnSpc>
            </a:pPr>
            <a:endParaRPr lang="en-US" sz="900" kern="0" spc="-10" dirty="0">
              <a:solidFill>
                <a:srgbClr val="414042"/>
              </a:solidFill>
              <a:latin typeface="Whitman RomanOsF"/>
              <a:cs typeface="Whitman RomanOsF"/>
            </a:endParaRPr>
          </a:p>
          <a:p>
            <a:pPr>
              <a:lnSpc>
                <a:spcPts val="900"/>
              </a:lnSpc>
            </a:pPr>
            <a:r>
              <a:rPr lang="en-US" sz="900" kern="0" spc="-10" dirty="0" err="1">
                <a:solidFill>
                  <a:srgbClr val="414042"/>
                </a:solidFill>
                <a:latin typeface="Whitman RomanOsF"/>
                <a:cs typeface="Whitman RomanOsF"/>
              </a:rPr>
              <a:t>Rastreadores</a:t>
            </a:r>
            <a:r>
              <a:rPr lang="en-US" sz="900" kern="0" spc="-10" dirty="0">
                <a:solidFill>
                  <a:srgbClr val="414042"/>
                </a:solidFill>
                <a:latin typeface="Whitman RomanOsF"/>
                <a:cs typeface="Whitman RomanOsF"/>
              </a:rPr>
              <a:t> de </a:t>
            </a:r>
            <a:r>
              <a:rPr lang="en-US" sz="900" kern="0" spc="-10" dirty="0" err="1">
                <a:solidFill>
                  <a:srgbClr val="414042"/>
                </a:solidFill>
                <a:latin typeface="Whitman RomanOsF"/>
                <a:cs typeface="Whitman RomanOsF"/>
              </a:rPr>
              <a:t>contactos</a:t>
            </a:r>
            <a:r>
              <a:rPr lang="en-US" sz="900" kern="0" spc="-10" dirty="0">
                <a:solidFill>
                  <a:srgbClr val="414042"/>
                </a:solidFill>
                <a:latin typeface="Whitman RomanOsF"/>
                <a:cs typeface="Whitman RomanOsF"/>
              </a:rPr>
              <a:t> de la </a:t>
            </a:r>
            <a:r>
              <a:rPr lang="en-US" sz="900" kern="0" spc="-10" dirty="0" err="1">
                <a:solidFill>
                  <a:srgbClr val="414042"/>
                </a:solidFill>
                <a:latin typeface="Whitman RomanOsF"/>
                <a:cs typeface="Whitman RomanOsF"/>
              </a:rPr>
              <a:t>comunidad</a:t>
            </a:r>
            <a:endParaRPr lang="en-US" sz="900" kern="0" spc="-10" dirty="0">
              <a:solidFill>
                <a:srgbClr val="414042"/>
              </a:solidFill>
              <a:latin typeface="Whitman RomanOsF"/>
              <a:cs typeface="Whitman RomanOsF"/>
            </a:endParaRPr>
          </a:p>
          <a:p>
            <a:pPr>
              <a:lnSpc>
                <a:spcPts val="900"/>
              </a:lnSpc>
            </a:pPr>
            <a:endParaRPr lang="en-US" sz="900" kern="0" spc="-10" dirty="0">
              <a:solidFill>
                <a:srgbClr val="414042"/>
              </a:solidFill>
              <a:latin typeface="Whitman RomanOsF"/>
              <a:cs typeface="Whitman RomanOsF"/>
            </a:endParaRPr>
          </a:p>
          <a:p>
            <a:pPr>
              <a:lnSpc>
                <a:spcPts val="900"/>
              </a:lnSpc>
            </a:pPr>
            <a:r>
              <a:rPr lang="es-ES" sz="900" kern="0" spc="-10" dirty="0">
                <a:solidFill>
                  <a:srgbClr val="414042"/>
                </a:solidFill>
                <a:latin typeface="Whitman RomanOsF"/>
                <a:cs typeface="Whitman RomanOsF"/>
              </a:rPr>
              <a:t>Comunicación de los niveles locales </a:t>
            </a:r>
            <a:br>
              <a:rPr lang="es-ES" sz="900" kern="0" spc="-10" dirty="0">
                <a:solidFill>
                  <a:srgbClr val="414042"/>
                </a:solidFill>
                <a:latin typeface="Whitman RomanOsF"/>
                <a:cs typeface="Whitman RomanOsF"/>
              </a:rPr>
            </a:br>
            <a:r>
              <a:rPr lang="es-ES" sz="900" kern="0" spc="-10" dirty="0">
                <a:solidFill>
                  <a:srgbClr val="414042"/>
                </a:solidFill>
                <a:latin typeface="Whitman RomanOsF"/>
                <a:cs typeface="Whitman RomanOsF"/>
              </a:rPr>
              <a:t>de transmisión</a:t>
            </a:r>
            <a:endParaRPr lang="en-US" sz="900" kern="0" spc="-10" dirty="0">
              <a:solidFill>
                <a:srgbClr val="414042"/>
              </a:solidFill>
              <a:latin typeface="Whitman RomanOsF"/>
              <a:cs typeface="Whitman RomanOsF"/>
            </a:endParaRPr>
          </a:p>
        </p:txBody>
      </p:sp>
      <p:cxnSp>
        <p:nvCxnSpPr>
          <p:cNvPr id="55" name="Straight Connector 54">
            <a:extLst>
              <a:ext uri="{FF2B5EF4-FFF2-40B4-BE49-F238E27FC236}">
                <a16:creationId xmlns:a16="http://schemas.microsoft.com/office/drawing/2014/main" id="{F1D74640-AC41-A949-BB39-D31956179141}"/>
              </a:ext>
            </a:extLst>
          </p:cNvPr>
          <p:cNvCxnSpPr>
            <a:cxnSpLocks/>
          </p:cNvCxnSpPr>
          <p:nvPr/>
        </p:nvCxnSpPr>
        <p:spPr>
          <a:xfrm>
            <a:off x="1487764" y="1179705"/>
            <a:ext cx="288950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7B8D920-B22F-9442-9944-B98D07B3889A}"/>
              </a:ext>
            </a:extLst>
          </p:cNvPr>
          <p:cNvCxnSpPr/>
          <p:nvPr/>
        </p:nvCxnSpPr>
        <p:spPr>
          <a:xfrm>
            <a:off x="1113028" y="1623665"/>
            <a:ext cx="325780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6D951AE-18D7-8343-A908-6E095A4C763B}"/>
              </a:ext>
            </a:extLst>
          </p:cNvPr>
          <p:cNvCxnSpPr/>
          <p:nvPr/>
        </p:nvCxnSpPr>
        <p:spPr>
          <a:xfrm>
            <a:off x="990262" y="1983860"/>
            <a:ext cx="3380570"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30F91E99-C9B8-6043-922A-A15407FC73DC}"/>
              </a:ext>
            </a:extLst>
          </p:cNvPr>
          <p:cNvCxnSpPr/>
          <p:nvPr/>
        </p:nvCxnSpPr>
        <p:spPr>
          <a:xfrm>
            <a:off x="915753" y="2213665"/>
            <a:ext cx="3479801"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43D001E-D229-244C-8B94-18962FF066C6}"/>
              </a:ext>
            </a:extLst>
          </p:cNvPr>
          <p:cNvCxnSpPr>
            <a:cxnSpLocks/>
          </p:cNvCxnSpPr>
          <p:nvPr/>
        </p:nvCxnSpPr>
        <p:spPr>
          <a:xfrm>
            <a:off x="893232" y="2675408"/>
            <a:ext cx="1858933"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8E6D4A7-BD42-6743-82DB-35B0BE51974A}"/>
              </a:ext>
            </a:extLst>
          </p:cNvPr>
          <p:cNvCxnSpPr>
            <a:cxnSpLocks/>
          </p:cNvCxnSpPr>
          <p:nvPr/>
        </p:nvCxnSpPr>
        <p:spPr>
          <a:xfrm>
            <a:off x="893232" y="2446480"/>
            <a:ext cx="1858933"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graphicFrame>
        <p:nvGraphicFramePr>
          <p:cNvPr id="61" name="Table 60">
            <a:extLst>
              <a:ext uri="{FF2B5EF4-FFF2-40B4-BE49-F238E27FC236}">
                <a16:creationId xmlns:a16="http://schemas.microsoft.com/office/drawing/2014/main" id="{2E0A1AEB-E226-4443-9397-F7834A7976D8}"/>
              </a:ext>
            </a:extLst>
          </p:cNvPr>
          <p:cNvGraphicFramePr>
            <a:graphicFrameLocks noGrp="1"/>
          </p:cNvGraphicFramePr>
          <p:nvPr>
            <p:extLst>
              <p:ext uri="{D42A27DB-BD31-4B8C-83A1-F6EECF244321}">
                <p14:modId xmlns:p14="http://schemas.microsoft.com/office/powerpoint/2010/main" val="3090963150"/>
              </p:ext>
            </p:extLst>
          </p:nvPr>
        </p:nvGraphicFramePr>
        <p:xfrm>
          <a:off x="2910181" y="3023308"/>
          <a:ext cx="4777550" cy="786692"/>
        </p:xfrm>
        <a:graphic>
          <a:graphicData uri="http://schemas.openxmlformats.org/drawingml/2006/table">
            <a:tbl>
              <a:tblPr firstRow="1" bandRow="1">
                <a:tableStyleId>{2D5ABB26-0587-4C30-8999-92F81FD0307C}</a:tableStyleId>
              </a:tblPr>
              <a:tblGrid>
                <a:gridCol w="4777550">
                  <a:extLst>
                    <a:ext uri="{9D8B030D-6E8A-4147-A177-3AD203B41FA5}">
                      <a16:colId xmlns:a16="http://schemas.microsoft.com/office/drawing/2014/main" val="20000"/>
                    </a:ext>
                  </a:extLst>
                </a:gridCol>
              </a:tblGrid>
              <a:tr h="210962">
                <a:tc>
                  <a:txBody>
                    <a:bodyPr/>
                    <a:lstStyle/>
                    <a:p>
                      <a:pPr>
                        <a:lnSpc>
                          <a:spcPts val="1200"/>
                        </a:lnSpc>
                      </a:pPr>
                      <a:r>
                        <a:rPr lang="es-ES" sz="1000" b="1" kern="0" spc="-20" dirty="0">
                          <a:solidFill>
                            <a:schemeClr val="bg1"/>
                          </a:solidFill>
                          <a:latin typeface="Mint Grotesk V0.8 Bold"/>
                          <a:cs typeface="Mint Grotesk V0.8 Bold"/>
                        </a:rPr>
                        <a:t>Impacto del rastreo de contactos basado en la participación comunitaria</a:t>
                      </a:r>
                      <a:endParaRPr lang="en-US" sz="1000" b="1" kern="0" spc="-20" dirty="0">
                        <a:solidFill>
                          <a:schemeClr val="bg1"/>
                        </a:solidFill>
                        <a:latin typeface="Mint Grotesk V0.8 Bold"/>
                        <a:cs typeface="Mint Grotesk V0.8 Bold"/>
                      </a:endParaRPr>
                    </a:p>
                  </a:txBody>
                  <a:tcPr marL="0" marR="0" marT="0" marB="0">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296334">
                <a:tc>
                  <a:txBody>
                    <a:bodyPr/>
                    <a:lstStyle/>
                    <a:p>
                      <a:pPr>
                        <a:lnSpc>
                          <a:spcPts val="1200"/>
                        </a:lnSpc>
                      </a:pPr>
                      <a:r>
                        <a:rPr lang="es-ES" sz="1000" kern="0" spc="-10" dirty="0">
                          <a:solidFill>
                            <a:srgbClr val="FFFFFF"/>
                          </a:solidFill>
                          <a:latin typeface="Mint Grotesk V0.8 Regular"/>
                          <a:cs typeface="Mint Grotesk V0.8 Regular"/>
                        </a:rPr>
                        <a:t>Aumento del número de contactos que aceptan el rastreo y la cuarentena</a:t>
                      </a:r>
                      <a:endParaRPr lang="en-US" sz="1000" kern="0" spc="-10" dirty="0">
                        <a:solidFill>
                          <a:srgbClr val="FFFFFF"/>
                        </a:solidFill>
                        <a:latin typeface="Mint Grotesk V0.8 Regular"/>
                        <a:cs typeface="Mint Grotesk V0.8 Regular"/>
                      </a:endParaRPr>
                    </a:p>
                  </a:txBody>
                  <a:tcPr marL="0" marR="0" marT="0" marB="0" anchor="ct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r h="279396">
                <a:tc>
                  <a:txBody>
                    <a:bodyPr/>
                    <a:lstStyle/>
                    <a:p>
                      <a:pPr>
                        <a:lnSpc>
                          <a:spcPts val="1200"/>
                        </a:lnSpc>
                      </a:pPr>
                      <a:r>
                        <a:rPr lang="es-ES" sz="1000" kern="0" spc="-30" baseline="0" dirty="0">
                          <a:solidFill>
                            <a:srgbClr val="FFFFFF"/>
                          </a:solidFill>
                          <a:latin typeface="Mint Grotesk V0.8 Regular"/>
                          <a:cs typeface="Mint Grotesk V0.8 Regular"/>
                        </a:rPr>
                        <a:t>Aumento del número de contactos que completan el rastreo y la cuarentena</a:t>
                      </a:r>
                    </a:p>
                  </a:txBody>
                  <a:tcPr marL="0" marR="0" marT="0" marB="0" anchor="ctr">
                    <a:lnT w="12700" cap="flat" cmpd="sng" algn="ctr">
                      <a:solidFill>
                        <a:prstClr val="white"/>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2" name="TextBox 61">
            <a:extLst>
              <a:ext uri="{FF2B5EF4-FFF2-40B4-BE49-F238E27FC236}">
                <a16:creationId xmlns:a16="http://schemas.microsoft.com/office/drawing/2014/main" id="{1C6325E7-BA54-824F-B2D0-271D18C6DF38}"/>
              </a:ext>
            </a:extLst>
          </p:cNvPr>
          <p:cNvSpPr txBox="1"/>
          <p:nvPr/>
        </p:nvSpPr>
        <p:spPr>
          <a:xfrm>
            <a:off x="10006566" y="1881426"/>
            <a:ext cx="2006600" cy="1543090"/>
          </a:xfrm>
          <a:prstGeom prst="rect">
            <a:avLst/>
          </a:prstGeom>
          <a:solidFill>
            <a:schemeClr val="bg1"/>
          </a:solidFill>
        </p:spPr>
        <p:txBody>
          <a:bodyPr wrap="square" lIns="0" tIns="0" rIns="0" bIns="0" rtlCol="0">
            <a:noAutofit/>
          </a:bodyPr>
          <a:lstStyle/>
          <a:p>
            <a:pPr>
              <a:lnSpc>
                <a:spcPts val="1600"/>
              </a:lnSpc>
            </a:pPr>
            <a:endParaRPr lang="en-US" sz="1150" b="1" kern="0" spc="-30" dirty="0">
              <a:solidFill>
                <a:srgbClr val="204669"/>
              </a:solidFill>
              <a:latin typeface="Mint Grotesk V0.8 Regular"/>
              <a:cs typeface="Mint Grotesk V0.8 Regular"/>
            </a:endParaRPr>
          </a:p>
          <a:p>
            <a:pPr>
              <a:lnSpc>
                <a:spcPts val="1600"/>
              </a:lnSpc>
            </a:pPr>
            <a:r>
              <a:rPr lang="es-ES" sz="1150" b="1" kern="0" spc="-30" dirty="0">
                <a:solidFill>
                  <a:srgbClr val="204669"/>
                </a:solidFill>
                <a:latin typeface="Mint Grotesk V0.8 Bold"/>
                <a:cs typeface="Mint Grotesk V0.8 Bold"/>
              </a:rPr>
              <a:t>La participación comunitaria refuerza el rastreo de contactos y tiene un impacto positivo en los efectos a nivel individual y los productos sociales e interpersonales</a:t>
            </a:r>
            <a:endParaRPr lang="en-US" sz="1150" b="1" kern="0" spc="-30" dirty="0">
              <a:solidFill>
                <a:srgbClr val="204669"/>
              </a:solidFill>
              <a:latin typeface="Mint Grotesk V0.8 Bold"/>
              <a:cs typeface="Mint Grotesk V0.8 Bold"/>
            </a:endParaRPr>
          </a:p>
        </p:txBody>
      </p:sp>
    </p:spTree>
    <p:extLst>
      <p:ext uri="{BB962C8B-B14F-4D97-AF65-F5344CB8AC3E}">
        <p14:creationId xmlns:p14="http://schemas.microsoft.com/office/powerpoint/2010/main" val="41853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spc="-50" dirty="0"/>
              <a:t>Otros factores que influyen en el desempeño y el impacto </a:t>
            </a:r>
            <a:br>
              <a:rPr lang="es-ES" spc="-50" dirty="0"/>
            </a:br>
            <a:r>
              <a:rPr lang="es-ES" spc="-50" dirty="0"/>
              <a:t>del rastreo de contactos</a:t>
            </a:r>
            <a:endParaRPr lang="en-US" spc="-50" dirty="0"/>
          </a:p>
        </p:txBody>
      </p:sp>
      <p:sp>
        <p:nvSpPr>
          <p:cNvPr id="2" name="Footer Placeholder 1"/>
          <p:cNvSpPr>
            <a:spLocks noGrp="1"/>
          </p:cNvSpPr>
          <p:nvPr>
            <p:ph type="ftr" sz="quarter" idx="11"/>
          </p:nvPr>
        </p:nvSpPr>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3" name="Slide Number Placeholder 2"/>
          <p:cNvSpPr>
            <a:spLocks noGrp="1"/>
          </p:cNvSpPr>
          <p:nvPr>
            <p:ph type="sldNum" sz="quarter" idx="12"/>
          </p:nvPr>
        </p:nvSpPr>
        <p:spPr/>
        <p:txBody>
          <a:bodyPr/>
          <a:lstStyle/>
          <a:p>
            <a:fld id="{96FCA64A-CE54-C146-9AF7-A364143EE0AF}" type="slidenum">
              <a:rPr lang="en-US" smtClean="0"/>
              <a:t>8</a:t>
            </a:fld>
            <a:endParaRPr lang="en-US" dirty="0"/>
          </a:p>
        </p:txBody>
      </p:sp>
      <p:pic>
        <p:nvPicPr>
          <p:cNvPr id="7" name="Picture 6" descr="8-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36" y="1606550"/>
            <a:ext cx="546100" cy="546100"/>
          </a:xfrm>
          <a:prstGeom prst="rect">
            <a:avLst/>
          </a:prstGeom>
        </p:spPr>
      </p:pic>
      <p:pic>
        <p:nvPicPr>
          <p:cNvPr id="9" name="Picture 8" descr="8-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36" y="4280233"/>
            <a:ext cx="546100" cy="546100"/>
          </a:xfrm>
          <a:prstGeom prst="rect">
            <a:avLst/>
          </a:prstGeom>
        </p:spPr>
      </p:pic>
      <p:pic>
        <p:nvPicPr>
          <p:cNvPr id="11" name="Picture 10" descr="8-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300" y="1619250"/>
            <a:ext cx="546100" cy="546100"/>
          </a:xfrm>
          <a:prstGeom prst="rect">
            <a:avLst/>
          </a:prstGeom>
        </p:spPr>
      </p:pic>
      <p:pic>
        <p:nvPicPr>
          <p:cNvPr id="13" name="Picture 12" descr="8-4.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700" y="4184650"/>
            <a:ext cx="546100" cy="546100"/>
          </a:xfrm>
          <a:prstGeom prst="rect">
            <a:avLst/>
          </a:prstGeom>
        </p:spPr>
      </p:pic>
      <p:graphicFrame>
        <p:nvGraphicFramePr>
          <p:cNvPr id="16" name="Table 15">
            <a:extLst>
              <a:ext uri="{FF2B5EF4-FFF2-40B4-BE49-F238E27FC236}">
                <a16:creationId xmlns:a16="http://schemas.microsoft.com/office/drawing/2014/main" id="{BB67AA97-A371-ED46-9B2E-31195958023E}"/>
              </a:ext>
            </a:extLst>
          </p:cNvPr>
          <p:cNvGraphicFramePr>
            <a:graphicFrameLocks noGrp="1"/>
          </p:cNvGraphicFramePr>
          <p:nvPr>
            <p:extLst>
              <p:ext uri="{D42A27DB-BD31-4B8C-83A1-F6EECF244321}">
                <p14:modId xmlns:p14="http://schemas.microsoft.com/office/powerpoint/2010/main" val="2659705589"/>
              </p:ext>
            </p:extLst>
          </p:nvPr>
        </p:nvGraphicFramePr>
        <p:xfrm>
          <a:off x="1280160" y="1708483"/>
          <a:ext cx="4599445" cy="1845485"/>
        </p:xfrm>
        <a:graphic>
          <a:graphicData uri="http://schemas.openxmlformats.org/drawingml/2006/table">
            <a:tbl>
              <a:tblPr firstRow="1" bandRow="1">
                <a:tableStyleId>{2D5ABB26-0587-4C30-8999-92F81FD0307C}</a:tableStyleId>
              </a:tblPr>
              <a:tblGrid>
                <a:gridCol w="4599445">
                  <a:extLst>
                    <a:ext uri="{9D8B030D-6E8A-4147-A177-3AD203B41FA5}">
                      <a16:colId xmlns:a16="http://schemas.microsoft.com/office/drawing/2014/main" val="20000"/>
                    </a:ext>
                  </a:extLst>
                </a:gridCol>
              </a:tblGrid>
              <a:tr h="363205">
                <a:tc>
                  <a:txBody>
                    <a:bodyPr/>
                    <a:lstStyle/>
                    <a:p>
                      <a:r>
                        <a:rPr lang="en-US" sz="1200" b="1" dirty="0" err="1">
                          <a:latin typeface="Mint Grotesk V0.8 Bold"/>
                          <a:cs typeface="Mint Grotesk V0.8 Bold"/>
                        </a:rPr>
                        <a:t>Comunidad</a:t>
                      </a:r>
                      <a:endParaRPr lang="en-US" sz="1200" b="1" dirty="0">
                        <a:latin typeface="Mint Grotesk V0.8 Bold"/>
                        <a:cs typeface="Mint Grotesk V0.8 Bold"/>
                      </a:endParaRPr>
                    </a:p>
                  </a:txBody>
                  <a:tcPr marL="128016" marT="82296" anchor="ctr">
                    <a:lnB>
                      <a:noFill/>
                    </a:lnB>
                    <a:solidFill>
                      <a:srgbClr val="FCCF9E"/>
                    </a:solidFill>
                  </a:tcPr>
                </a:tc>
                <a:extLst>
                  <a:ext uri="{0D108BD9-81ED-4DB2-BD59-A6C34878D82A}">
                    <a16:rowId xmlns:a16="http://schemas.microsoft.com/office/drawing/2014/main" val="10000"/>
                  </a:ext>
                </a:extLst>
              </a:tr>
              <a:tr h="304800">
                <a:tc>
                  <a:txBody>
                    <a:bodyPr/>
                    <a:lstStyle/>
                    <a:p>
                      <a:r>
                        <a:rPr lang="es-ES" sz="1000" kern="0" spc="0" dirty="0">
                          <a:latin typeface="Whitman RomanOsF"/>
                          <a:cs typeface="Whitman RomanOsF"/>
                        </a:rPr>
                        <a:t>Distribución de recursos a los contactos en cuarentena</a:t>
                      </a:r>
                      <a:endParaRPr lang="en-US" sz="1000" kern="0" spc="0" dirty="0">
                        <a:latin typeface="Whitman RomanOsF"/>
                        <a:cs typeface="Whitman RomanOsF"/>
                      </a:endParaRPr>
                    </a:p>
                  </a:txBody>
                  <a:tcPr marL="128016" anchor="ctr">
                    <a:lnL>
                      <a:noFill/>
                    </a:lnL>
                    <a:lnR>
                      <a:noFill/>
                    </a:lnR>
                    <a:lnT>
                      <a:noFill/>
                    </a:lnT>
                    <a:lnB w="12700" cap="flat" cmpd="sng" algn="ctr">
                      <a:solidFill>
                        <a:srgbClr val="FCCF9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9935">
                <a:tc>
                  <a:txBody>
                    <a:bodyPr/>
                    <a:lstStyle/>
                    <a:p>
                      <a:r>
                        <a:rPr lang="es-ES" sz="1000" kern="0" spc="0" dirty="0">
                          <a:latin typeface="Whitman RomanOsF"/>
                          <a:cs typeface="Whitman RomanOsF"/>
                        </a:rPr>
                        <a:t>Los empleadores/escuelas permiten las ausencias durante la cuarentena </a:t>
                      </a:r>
                    </a:p>
                  </a:txBody>
                  <a:tcPr marL="128016" anchor="ctr">
                    <a:lnL>
                      <a:noFill/>
                    </a:lnL>
                    <a:lnR>
                      <a:noFill/>
                    </a:lnR>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5607">
                <a:tc>
                  <a:txBody>
                    <a:bodyPr/>
                    <a:lstStyle/>
                    <a:p>
                      <a:r>
                        <a:rPr lang="en-US" sz="1000" kern="0" spc="0" dirty="0" err="1">
                          <a:latin typeface="Whitman RomanOsF"/>
                          <a:cs typeface="Whitman RomanOsF"/>
                        </a:rPr>
                        <a:t>Servicios</a:t>
                      </a:r>
                      <a:r>
                        <a:rPr lang="en-US" sz="1000" kern="0" spc="0" dirty="0">
                          <a:latin typeface="Whitman RomanOsF"/>
                          <a:cs typeface="Whitman RomanOsF"/>
                        </a:rPr>
                        <a:t> alternativos para </a:t>
                      </a:r>
                      <a:r>
                        <a:rPr lang="en-US" sz="1000" kern="0" spc="0" dirty="0" err="1">
                          <a:latin typeface="Whitman RomanOsF"/>
                          <a:cs typeface="Whitman RomanOsF"/>
                        </a:rPr>
                        <a:t>eventos</a:t>
                      </a:r>
                      <a:r>
                        <a:rPr lang="en-US" sz="1000" kern="0" spc="0" dirty="0">
                          <a:latin typeface="Whitman RomanOsF"/>
                          <a:cs typeface="Whitman RomanOsF"/>
                        </a:rPr>
                        <a:t> </a:t>
                      </a:r>
                      <a:r>
                        <a:rPr lang="en-US" sz="1000" kern="0" spc="0" dirty="0" err="1">
                          <a:latin typeface="Whitman RomanOsF"/>
                          <a:cs typeface="Whitman RomanOsF"/>
                        </a:rPr>
                        <a:t>culturales</a:t>
                      </a:r>
                      <a:endParaRPr lang="en-US" sz="1000" kern="0" spc="0" dirty="0">
                        <a:latin typeface="Whitman RomanOsF"/>
                        <a:cs typeface="Whitman RomanOsF"/>
                      </a:endParaRPr>
                    </a:p>
                  </a:txBody>
                  <a:tcPr marL="128016" anchor="ctr">
                    <a:lnL>
                      <a:noFill/>
                    </a:lnL>
                    <a:lnR>
                      <a:noFill/>
                    </a:lnR>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5045">
                <a:tc>
                  <a:txBody>
                    <a:bodyPr/>
                    <a:lstStyle/>
                    <a:p>
                      <a:r>
                        <a:rPr lang="en-US" sz="1000" kern="0" spc="0" dirty="0" err="1">
                          <a:latin typeface="Whitman RomanOsF"/>
                          <a:cs typeface="Whitman RomanOsF"/>
                        </a:rPr>
                        <a:t>Pruebas</a:t>
                      </a:r>
                      <a:r>
                        <a:rPr lang="en-US" sz="1000" kern="0" spc="0" dirty="0">
                          <a:latin typeface="Whitman RomanOsF"/>
                          <a:cs typeface="Whitman RomanOsF"/>
                        </a:rPr>
                        <a:t> de </a:t>
                      </a:r>
                      <a:r>
                        <a:rPr lang="en-US" sz="1000" kern="0" spc="0" dirty="0" err="1">
                          <a:latin typeface="Whitman RomanOsF"/>
                          <a:cs typeface="Whitman RomanOsF"/>
                        </a:rPr>
                        <a:t>calidad</a:t>
                      </a:r>
                      <a:endParaRPr lang="en-US" sz="1000" kern="0" spc="0" dirty="0">
                        <a:latin typeface="Whitman RomanOsF"/>
                        <a:cs typeface="Whitman RomanOsF"/>
                      </a:endParaRPr>
                    </a:p>
                  </a:txBody>
                  <a:tcPr marL="128016" anchor="ctr">
                    <a:lnL>
                      <a:noFill/>
                    </a:lnL>
                    <a:lnR>
                      <a:noFill/>
                    </a:lnR>
                    <a:lnT w="12700" cap="flat" cmpd="sng" algn="ctr">
                      <a:solidFill>
                        <a:srgbClr val="FCCF9E"/>
                      </a:solidFill>
                      <a:prstDash val="solid"/>
                      <a:round/>
                      <a:headEnd type="none" w="med" len="med"/>
                      <a:tailEnd type="none" w="med" len="med"/>
                    </a:lnT>
                    <a:lnB w="12700" cap="flat" cmpd="sng" algn="ctr">
                      <a:solidFill>
                        <a:srgbClr val="FCCF9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6893">
                <a:tc>
                  <a:txBody>
                    <a:bodyPr/>
                    <a:lstStyle/>
                    <a:p>
                      <a:r>
                        <a:rPr lang="en-US" sz="1000" kern="0" spc="0" dirty="0" err="1">
                          <a:latin typeface="Whitman RomanOsF"/>
                          <a:cs typeface="Whitman RomanOsF"/>
                        </a:rPr>
                        <a:t>Equipo</a:t>
                      </a:r>
                      <a:r>
                        <a:rPr lang="en-US" sz="1000" kern="0" spc="0" dirty="0">
                          <a:latin typeface="Whitman RomanOsF"/>
                          <a:cs typeface="Whitman RomanOsF"/>
                        </a:rPr>
                        <a:t> de </a:t>
                      </a:r>
                      <a:r>
                        <a:rPr lang="en-US" sz="1000" kern="0" spc="0" dirty="0" err="1">
                          <a:latin typeface="Whitman RomanOsF"/>
                          <a:cs typeface="Whitman RomanOsF"/>
                        </a:rPr>
                        <a:t>rastreo</a:t>
                      </a:r>
                      <a:r>
                        <a:rPr lang="en-US" sz="1000" kern="0" spc="0" dirty="0">
                          <a:latin typeface="Whitman RomanOsF"/>
                          <a:cs typeface="Whitman RomanOsF"/>
                        </a:rPr>
                        <a:t> de </a:t>
                      </a:r>
                      <a:r>
                        <a:rPr lang="en-US" sz="1000" kern="0" spc="0" dirty="0" err="1">
                          <a:latin typeface="Whitman RomanOsF"/>
                          <a:cs typeface="Whitman RomanOsF"/>
                        </a:rPr>
                        <a:t>contactos</a:t>
                      </a:r>
                      <a:r>
                        <a:rPr lang="en-US" sz="1000" kern="0" spc="0" dirty="0">
                          <a:latin typeface="Whitman RomanOsF"/>
                          <a:cs typeface="Whitman RomanOsF"/>
                        </a:rPr>
                        <a:t> </a:t>
                      </a:r>
                      <a:r>
                        <a:rPr lang="en-US" sz="1000" kern="0" spc="0" dirty="0" err="1">
                          <a:latin typeface="Whitman RomanOsF"/>
                          <a:cs typeface="Whitman RomanOsF"/>
                        </a:rPr>
                        <a:t>suficientemente</a:t>
                      </a:r>
                      <a:r>
                        <a:rPr lang="en-US" sz="1000" kern="0" spc="0" dirty="0">
                          <a:latin typeface="Whitman RomanOsF"/>
                          <a:cs typeface="Whitman RomanOsF"/>
                        </a:rPr>
                        <a:t> </a:t>
                      </a:r>
                      <a:r>
                        <a:rPr lang="en-US" sz="1000" kern="0" spc="0" dirty="0" err="1">
                          <a:latin typeface="Whitman RomanOsF"/>
                          <a:cs typeface="Whitman RomanOsF"/>
                        </a:rPr>
                        <a:t>dotado</a:t>
                      </a:r>
                      <a:r>
                        <a:rPr lang="en-US" sz="1000" kern="0" spc="0" dirty="0">
                          <a:latin typeface="Whitman RomanOsF"/>
                          <a:cs typeface="Whitman RomanOsF"/>
                        </a:rPr>
                        <a:t> de personal</a:t>
                      </a:r>
                    </a:p>
                  </a:txBody>
                  <a:tcPr marL="128016" anchor="ctr">
                    <a:lnT w="12700" cap="flat" cmpd="sng" algn="ctr">
                      <a:solidFill>
                        <a:srgbClr val="FCCF9E"/>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aphicFrame>
        <p:nvGraphicFramePr>
          <p:cNvPr id="17" name="Table 16">
            <a:extLst>
              <a:ext uri="{FF2B5EF4-FFF2-40B4-BE49-F238E27FC236}">
                <a16:creationId xmlns:a16="http://schemas.microsoft.com/office/drawing/2014/main" id="{7979C2A1-202B-2B42-9B8B-176451F245C2}"/>
              </a:ext>
            </a:extLst>
          </p:cNvPr>
          <p:cNvGraphicFramePr>
            <a:graphicFrameLocks noGrp="1"/>
          </p:cNvGraphicFramePr>
          <p:nvPr>
            <p:extLst>
              <p:ext uri="{D42A27DB-BD31-4B8C-83A1-F6EECF244321}">
                <p14:modId xmlns:p14="http://schemas.microsoft.com/office/powerpoint/2010/main" val="3695500054"/>
              </p:ext>
            </p:extLst>
          </p:nvPr>
        </p:nvGraphicFramePr>
        <p:xfrm>
          <a:off x="1280160" y="4280233"/>
          <a:ext cx="4599445" cy="1049380"/>
        </p:xfrm>
        <a:graphic>
          <a:graphicData uri="http://schemas.openxmlformats.org/drawingml/2006/table">
            <a:tbl>
              <a:tblPr firstRow="1" bandRow="1">
                <a:tableStyleId>{2D5ABB26-0587-4C30-8999-92F81FD0307C}</a:tableStyleId>
              </a:tblPr>
              <a:tblGrid>
                <a:gridCol w="4599445">
                  <a:extLst>
                    <a:ext uri="{9D8B030D-6E8A-4147-A177-3AD203B41FA5}">
                      <a16:colId xmlns:a16="http://schemas.microsoft.com/office/drawing/2014/main" val="20000"/>
                    </a:ext>
                  </a:extLst>
                </a:gridCol>
              </a:tblGrid>
              <a:tr h="363205">
                <a:tc>
                  <a:txBody>
                    <a:bodyPr/>
                    <a:lstStyle/>
                    <a:p>
                      <a:r>
                        <a:rPr lang="en-US" sz="1200" b="1" dirty="0">
                          <a:latin typeface="Mint Grotesk V0.8 Bold"/>
                          <a:cs typeface="Mint Grotesk V0.8 Bold"/>
                        </a:rPr>
                        <a:t>Nivel interpersonal</a:t>
                      </a:r>
                    </a:p>
                  </a:txBody>
                  <a:tcPr marL="128016" marT="82296" anchor="ctr">
                    <a:lnB>
                      <a:noFill/>
                    </a:lnB>
                    <a:solidFill>
                      <a:srgbClr val="39B775"/>
                    </a:solidFill>
                  </a:tcPr>
                </a:tc>
                <a:extLst>
                  <a:ext uri="{0D108BD9-81ED-4DB2-BD59-A6C34878D82A}">
                    <a16:rowId xmlns:a16="http://schemas.microsoft.com/office/drawing/2014/main" val="10000"/>
                  </a:ext>
                </a:extLst>
              </a:tr>
              <a:tr h="304800">
                <a:tc>
                  <a:txBody>
                    <a:bodyPr/>
                    <a:lstStyle/>
                    <a:p>
                      <a:r>
                        <a:rPr lang="es-ES" sz="1000" kern="0" spc="0" dirty="0">
                          <a:latin typeface="Whitman RomanOsF"/>
                          <a:cs typeface="Whitman RomanOsF"/>
                        </a:rPr>
                        <a:t>Personas capaces de ayudar a los contactos en cuarentena a satisfacer sus necesidades diarias</a:t>
                      </a:r>
                      <a:endParaRPr lang="en-US" sz="1000" kern="0" spc="0" dirty="0">
                        <a:latin typeface="Whitman RomanOsF"/>
                        <a:cs typeface="Whitman RomanOsF"/>
                      </a:endParaRPr>
                    </a:p>
                  </a:txBody>
                  <a:tcPr marL="128016" anchor="ctr">
                    <a:lnL>
                      <a:noFill/>
                    </a:lnL>
                    <a:lnR>
                      <a:noFill/>
                    </a:lnR>
                    <a:lnT>
                      <a:noFill/>
                    </a:lnT>
                    <a:lnB w="12700" cap="flat" cmpd="sng" algn="ctr">
                      <a:solidFill>
                        <a:srgbClr val="39B87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9935">
                <a:tc>
                  <a:txBody>
                    <a:bodyPr/>
                    <a:lstStyle/>
                    <a:p>
                      <a:r>
                        <a:rPr lang="es-ES" sz="1000" kern="0" spc="0" dirty="0">
                          <a:latin typeface="Whitman RomanOsF"/>
                          <a:cs typeface="Whitman RomanOsF"/>
                        </a:rPr>
                        <a:t>Relaciones sociales con distanciamiento físico</a:t>
                      </a:r>
                      <a:endParaRPr lang="en-US" sz="1000" kern="0" spc="0" dirty="0">
                        <a:latin typeface="Whitman RomanOsF"/>
                        <a:cs typeface="Whitman RomanOsF"/>
                      </a:endParaRPr>
                    </a:p>
                  </a:txBody>
                  <a:tcPr marL="128016" anchor="ctr">
                    <a:lnL>
                      <a:noFill/>
                    </a:lnL>
                    <a:lnR>
                      <a:noFill/>
                    </a:lnR>
                    <a:lnT w="12700" cap="flat" cmpd="sng" algn="ctr">
                      <a:solidFill>
                        <a:srgbClr val="39B87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18" name="Table 17">
            <a:extLst>
              <a:ext uri="{FF2B5EF4-FFF2-40B4-BE49-F238E27FC236}">
                <a16:creationId xmlns:a16="http://schemas.microsoft.com/office/drawing/2014/main" id="{CA027F8D-AF2B-F649-B087-D3268D067610}"/>
              </a:ext>
            </a:extLst>
          </p:cNvPr>
          <p:cNvGraphicFramePr>
            <a:graphicFrameLocks noGrp="1"/>
          </p:cNvGraphicFramePr>
          <p:nvPr>
            <p:extLst>
              <p:ext uri="{D42A27DB-BD31-4B8C-83A1-F6EECF244321}">
                <p14:modId xmlns:p14="http://schemas.microsoft.com/office/powerpoint/2010/main" val="60764022"/>
              </p:ext>
            </p:extLst>
          </p:nvPr>
        </p:nvGraphicFramePr>
        <p:xfrm>
          <a:off x="6995160" y="1708483"/>
          <a:ext cx="4599445" cy="1845485"/>
        </p:xfrm>
        <a:graphic>
          <a:graphicData uri="http://schemas.openxmlformats.org/drawingml/2006/table">
            <a:tbl>
              <a:tblPr firstRow="1" bandRow="1">
                <a:tableStyleId>{2D5ABB26-0587-4C30-8999-92F81FD0307C}</a:tableStyleId>
              </a:tblPr>
              <a:tblGrid>
                <a:gridCol w="4599445">
                  <a:extLst>
                    <a:ext uri="{9D8B030D-6E8A-4147-A177-3AD203B41FA5}">
                      <a16:colId xmlns:a16="http://schemas.microsoft.com/office/drawing/2014/main" val="20000"/>
                    </a:ext>
                  </a:extLst>
                </a:gridCol>
              </a:tblGrid>
              <a:tr h="363205">
                <a:tc>
                  <a:txBody>
                    <a:bodyPr/>
                    <a:lstStyle/>
                    <a:p>
                      <a:r>
                        <a:rPr lang="en-US" sz="1200" b="1" dirty="0">
                          <a:latin typeface="Mint Grotesk V0.8 Bold"/>
                          <a:cs typeface="Mint Grotesk V0.8 Bold"/>
                        </a:rPr>
                        <a:t>Sociedad</a:t>
                      </a:r>
                    </a:p>
                  </a:txBody>
                  <a:tcPr marL="128016" marT="82296" anchor="ctr">
                    <a:lnB>
                      <a:noFill/>
                    </a:lnB>
                    <a:solidFill>
                      <a:srgbClr val="B8DCE2"/>
                    </a:solidFill>
                  </a:tcPr>
                </a:tc>
                <a:extLst>
                  <a:ext uri="{0D108BD9-81ED-4DB2-BD59-A6C34878D82A}">
                    <a16:rowId xmlns:a16="http://schemas.microsoft.com/office/drawing/2014/main" val="10000"/>
                  </a:ext>
                </a:extLst>
              </a:tr>
              <a:tr h="304800">
                <a:tc>
                  <a:txBody>
                    <a:bodyPr/>
                    <a:lstStyle/>
                    <a:p>
                      <a:r>
                        <a:rPr lang="es-ES" sz="1000" kern="0" spc="0" dirty="0">
                          <a:latin typeface="Whitman RomanOsF"/>
                          <a:cs typeface="Whitman RomanOsF"/>
                        </a:rPr>
                        <a:t>Políticas para proteger los medios de subsistencia durante la cuarentena</a:t>
                      </a:r>
                    </a:p>
                  </a:txBody>
                  <a:tcPr marL="128016" anchor="ctr">
                    <a:lnL>
                      <a:noFill/>
                    </a:lnL>
                    <a:lnR>
                      <a:noFill/>
                    </a:lnR>
                    <a:lnT>
                      <a:noFill/>
                    </a:lnT>
                    <a:lnB w="12700" cap="flat" cmpd="sng" algn="ctr">
                      <a:solidFill>
                        <a:srgbClr val="B8DCE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9935">
                <a:tc>
                  <a:txBody>
                    <a:bodyPr/>
                    <a:lstStyle/>
                    <a:p>
                      <a:r>
                        <a:rPr lang="es-ES" sz="1000" kern="0" spc="0" baseline="0" dirty="0">
                          <a:latin typeface="Whitman RomanOsF"/>
                          <a:cs typeface="Whitman RomanOsF"/>
                        </a:rPr>
                        <a:t>Recursos para las personas durante la cuarentena </a:t>
                      </a:r>
                      <a:endParaRPr lang="en-US" sz="1000" kern="0" spc="0" dirty="0">
                        <a:latin typeface="Whitman RomanOsF"/>
                        <a:cs typeface="Whitman RomanOsF"/>
                      </a:endParaRPr>
                    </a:p>
                  </a:txBody>
                  <a:tcPr marL="128016" anchor="ctr">
                    <a:lnL>
                      <a:noFill/>
                    </a:lnL>
                    <a:lnR>
                      <a:noFill/>
                    </a:lnR>
                    <a:lnT w="12700" cap="flat" cmpd="sng" algn="ctr">
                      <a:solidFill>
                        <a:srgbClr val="B8DCE2"/>
                      </a:solidFill>
                      <a:prstDash val="solid"/>
                      <a:round/>
                      <a:headEnd type="none" w="med" len="med"/>
                      <a:tailEnd type="none" w="med" len="med"/>
                    </a:lnT>
                    <a:lnB w="12700" cap="flat" cmpd="sng" algn="ctr">
                      <a:solidFill>
                        <a:srgbClr val="B8DCE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5607">
                <a:tc>
                  <a:txBody>
                    <a:bodyPr/>
                    <a:lstStyle/>
                    <a:p>
                      <a:r>
                        <a:rPr lang="en-US" sz="1000" kern="0" spc="0" dirty="0" err="1">
                          <a:latin typeface="Whitman RomanOsF"/>
                          <a:cs typeface="Whitman RomanOsF"/>
                        </a:rPr>
                        <a:t>Pruebas</a:t>
                      </a:r>
                      <a:r>
                        <a:rPr lang="en-US" sz="1000" kern="0" spc="0" dirty="0">
                          <a:latin typeface="Whitman RomanOsF"/>
                          <a:cs typeface="Whitman RomanOsF"/>
                        </a:rPr>
                        <a:t> </a:t>
                      </a:r>
                      <a:r>
                        <a:rPr lang="en-US" sz="1000" kern="0" spc="0" dirty="0" err="1">
                          <a:latin typeface="Whitman RomanOsF"/>
                          <a:cs typeface="Whitman RomanOsF"/>
                        </a:rPr>
                        <a:t>accesibles</a:t>
                      </a:r>
                      <a:endParaRPr lang="en-US" sz="1000" kern="0" spc="0" dirty="0">
                        <a:latin typeface="Whitman RomanOsF"/>
                        <a:cs typeface="Whitman RomanOsF"/>
                      </a:endParaRPr>
                    </a:p>
                  </a:txBody>
                  <a:tcPr marL="128016" anchor="ctr">
                    <a:lnL>
                      <a:noFill/>
                    </a:lnL>
                    <a:lnR>
                      <a:noFill/>
                    </a:lnR>
                    <a:lnT w="12700" cap="flat" cmpd="sng" algn="ctr">
                      <a:solidFill>
                        <a:srgbClr val="B8DCE2"/>
                      </a:solidFill>
                      <a:prstDash val="solid"/>
                      <a:round/>
                      <a:headEnd type="none" w="med" len="med"/>
                      <a:tailEnd type="none" w="med" len="med"/>
                    </a:lnT>
                    <a:lnB w="12700" cap="flat" cmpd="sng" algn="ctr">
                      <a:solidFill>
                        <a:srgbClr val="B8DCE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5045">
                <a:tc>
                  <a:txBody>
                    <a:bodyPr/>
                    <a:lstStyle/>
                    <a:p>
                      <a:r>
                        <a:rPr lang="es-ES" sz="1000" kern="0" spc="0" dirty="0">
                          <a:latin typeface="Whitman RomanOsF"/>
                          <a:cs typeface="Whitman RomanOsF"/>
                        </a:rPr>
                        <a:t>Políticas basadas en la evidencia</a:t>
                      </a:r>
                      <a:endParaRPr lang="en-US" sz="1000" kern="0" spc="0" dirty="0">
                        <a:latin typeface="Whitman RomanOsF"/>
                        <a:cs typeface="Whitman RomanOsF"/>
                      </a:endParaRPr>
                    </a:p>
                  </a:txBody>
                  <a:tcPr marL="128016" anchor="ctr">
                    <a:lnL>
                      <a:noFill/>
                    </a:lnL>
                    <a:lnR>
                      <a:noFill/>
                    </a:lnR>
                    <a:lnT w="12700" cap="flat" cmpd="sng" algn="ctr">
                      <a:solidFill>
                        <a:srgbClr val="B8DCE2"/>
                      </a:solidFill>
                      <a:prstDash val="solid"/>
                      <a:round/>
                      <a:headEnd type="none" w="med" len="med"/>
                      <a:tailEnd type="none" w="med" len="med"/>
                    </a:lnT>
                    <a:lnB w="12700" cap="flat" cmpd="sng" algn="ctr">
                      <a:solidFill>
                        <a:srgbClr val="B8DCE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6893">
                <a:tc>
                  <a:txBody>
                    <a:bodyPr/>
                    <a:lstStyle/>
                    <a:p>
                      <a:r>
                        <a:rPr lang="es-ES" sz="1000" kern="0" spc="0" dirty="0">
                          <a:latin typeface="Whitman RomanOsF"/>
                          <a:cs typeface="Whitman RomanOsF"/>
                        </a:rPr>
                        <a:t>Políticas para reuniones multitudinarias y eventos culturales</a:t>
                      </a:r>
                      <a:endParaRPr lang="en-US" sz="1000" kern="0" spc="0" dirty="0">
                        <a:latin typeface="Whitman RomanOsF"/>
                        <a:cs typeface="Whitman RomanOsF"/>
                      </a:endParaRPr>
                    </a:p>
                  </a:txBody>
                  <a:tcPr marL="128016" anchor="ctr">
                    <a:lnL>
                      <a:noFill/>
                    </a:lnL>
                    <a:lnR>
                      <a:noFill/>
                    </a:lnR>
                    <a:lnT w="12700" cap="flat" cmpd="sng" algn="ctr">
                      <a:solidFill>
                        <a:srgbClr val="B8DCE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9" name="Table 18">
            <a:extLst>
              <a:ext uri="{FF2B5EF4-FFF2-40B4-BE49-F238E27FC236}">
                <a16:creationId xmlns:a16="http://schemas.microsoft.com/office/drawing/2014/main" id="{EB3BA441-B71A-5F40-B534-64FE8A250D91}"/>
              </a:ext>
            </a:extLst>
          </p:cNvPr>
          <p:cNvGraphicFramePr>
            <a:graphicFrameLocks noGrp="1"/>
          </p:cNvGraphicFramePr>
          <p:nvPr>
            <p:extLst>
              <p:ext uri="{D42A27DB-BD31-4B8C-83A1-F6EECF244321}">
                <p14:modId xmlns:p14="http://schemas.microsoft.com/office/powerpoint/2010/main" val="2538683674"/>
              </p:ext>
            </p:extLst>
          </p:nvPr>
        </p:nvGraphicFramePr>
        <p:xfrm>
          <a:off x="6995160" y="4280233"/>
          <a:ext cx="4599445" cy="1558592"/>
        </p:xfrm>
        <a:graphic>
          <a:graphicData uri="http://schemas.openxmlformats.org/drawingml/2006/table">
            <a:tbl>
              <a:tblPr firstRow="1" bandRow="1">
                <a:tableStyleId>{2D5ABB26-0587-4C30-8999-92F81FD0307C}</a:tableStyleId>
              </a:tblPr>
              <a:tblGrid>
                <a:gridCol w="4599445">
                  <a:extLst>
                    <a:ext uri="{9D8B030D-6E8A-4147-A177-3AD203B41FA5}">
                      <a16:colId xmlns:a16="http://schemas.microsoft.com/office/drawing/2014/main" val="20000"/>
                    </a:ext>
                  </a:extLst>
                </a:gridCol>
              </a:tblGrid>
              <a:tr h="363205">
                <a:tc>
                  <a:txBody>
                    <a:bodyPr/>
                    <a:lstStyle/>
                    <a:p>
                      <a:r>
                        <a:rPr lang="en-US" sz="1200" b="1" dirty="0">
                          <a:latin typeface="Mint Grotesk V0.8 Bold"/>
                          <a:cs typeface="Mint Grotesk V0.8 Bold"/>
                        </a:rPr>
                        <a:t>Nivel individual</a:t>
                      </a:r>
                    </a:p>
                  </a:txBody>
                  <a:tcPr marL="128016" marT="82296" anchor="ctr">
                    <a:lnB>
                      <a:noFill/>
                    </a:lnB>
                    <a:solidFill>
                      <a:srgbClr val="F7A9BA"/>
                    </a:solidFill>
                  </a:tcPr>
                </a:tc>
                <a:extLst>
                  <a:ext uri="{0D108BD9-81ED-4DB2-BD59-A6C34878D82A}">
                    <a16:rowId xmlns:a16="http://schemas.microsoft.com/office/drawing/2014/main" val="10000"/>
                  </a:ext>
                </a:extLst>
              </a:tr>
              <a:tr h="304800">
                <a:tc>
                  <a:txBody>
                    <a:bodyPr/>
                    <a:lstStyle/>
                    <a:p>
                      <a:r>
                        <a:rPr lang="es-ES" sz="1000" kern="0" spc="0" dirty="0">
                          <a:latin typeface="Whitman RomanOsF"/>
                          <a:cs typeface="Whitman RomanOsF"/>
                        </a:rPr>
                        <a:t>Acceso a los establecimientos para la cuarentena individual</a:t>
                      </a:r>
                      <a:endParaRPr lang="en-US" sz="1000" kern="0" spc="0" dirty="0">
                        <a:latin typeface="Whitman RomanOsF"/>
                        <a:cs typeface="Whitman RomanOsF"/>
                      </a:endParaRPr>
                    </a:p>
                  </a:txBody>
                  <a:tcPr marL="128016" anchor="ctr">
                    <a:lnL>
                      <a:noFill/>
                    </a:lnL>
                    <a:lnR>
                      <a:noFill/>
                    </a:lnR>
                    <a:lnT>
                      <a:noFill/>
                    </a:lnT>
                    <a:lnB w="12700" cap="flat" cmpd="sng" algn="ctr">
                      <a:solidFill>
                        <a:srgbClr val="F7A9B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9935">
                <a:tc>
                  <a:txBody>
                    <a:bodyPr/>
                    <a:lstStyle/>
                    <a:p>
                      <a:r>
                        <a:rPr lang="es-ES" sz="1000" kern="0" spc="0" baseline="0" dirty="0">
                          <a:latin typeface="Whitman RomanOsF"/>
                          <a:cs typeface="Whitman RomanOsF"/>
                        </a:rPr>
                        <a:t>Acceso a la atención de salud si se es sintomático</a:t>
                      </a:r>
                      <a:endParaRPr lang="en-US" sz="1000" kern="0" spc="0" dirty="0">
                        <a:latin typeface="Whitman RomanOsF"/>
                        <a:cs typeface="Whitman RomanOsF"/>
                      </a:endParaRPr>
                    </a:p>
                  </a:txBody>
                  <a:tcPr marL="128016" anchor="ctr">
                    <a:lnL>
                      <a:noFill/>
                    </a:lnL>
                    <a:lnR>
                      <a:noFill/>
                    </a:lnR>
                    <a:lnT w="12700" cap="flat" cmpd="sng" algn="ctr">
                      <a:solidFill>
                        <a:srgbClr val="F7A9BA"/>
                      </a:solidFill>
                      <a:prstDash val="solid"/>
                      <a:round/>
                      <a:headEnd type="none" w="med" len="med"/>
                      <a:tailEnd type="none" w="med" len="med"/>
                    </a:lnT>
                    <a:lnB w="12700" cap="flat" cmpd="sng" algn="ctr">
                      <a:solidFill>
                        <a:srgbClr val="F7A9B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5607">
                <a:tc>
                  <a:txBody>
                    <a:bodyPr/>
                    <a:lstStyle/>
                    <a:p>
                      <a:r>
                        <a:rPr lang="es-ES" sz="1000" kern="0" spc="0" dirty="0">
                          <a:latin typeface="Whitman RomanOsF"/>
                          <a:cs typeface="Whitman RomanOsF"/>
                        </a:rPr>
                        <a:t>Acceso a pruebas asequibles y oportunas</a:t>
                      </a:r>
                      <a:endParaRPr lang="en-US" sz="1000" kern="0" spc="0" dirty="0">
                        <a:latin typeface="Whitman RomanOsF"/>
                        <a:cs typeface="Whitman RomanOsF"/>
                      </a:endParaRPr>
                    </a:p>
                  </a:txBody>
                  <a:tcPr marL="128016" anchor="ctr">
                    <a:lnL>
                      <a:noFill/>
                    </a:lnL>
                    <a:lnR>
                      <a:noFill/>
                    </a:lnR>
                    <a:lnT w="12700" cap="flat" cmpd="sng" algn="ctr">
                      <a:solidFill>
                        <a:srgbClr val="F7A9BA"/>
                      </a:solidFill>
                      <a:prstDash val="solid"/>
                      <a:round/>
                      <a:headEnd type="none" w="med" len="med"/>
                      <a:tailEnd type="none" w="med" len="med"/>
                    </a:lnT>
                    <a:lnB w="12700" cap="flat" cmpd="sng" algn="ctr">
                      <a:solidFill>
                        <a:srgbClr val="F7A9B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5045">
                <a:tc>
                  <a:txBody>
                    <a:bodyPr/>
                    <a:lstStyle/>
                    <a:p>
                      <a:r>
                        <a:rPr lang="en-US" sz="1000" kern="0" spc="0" dirty="0" err="1">
                          <a:latin typeface="Whitman RomanOsF"/>
                          <a:cs typeface="Whitman RomanOsF"/>
                        </a:rPr>
                        <a:t>Mínimos</a:t>
                      </a:r>
                      <a:r>
                        <a:rPr lang="en-US" sz="1000" kern="0" spc="0" dirty="0">
                          <a:latin typeface="Whitman RomanOsF"/>
                          <a:cs typeface="Whitman RomanOsF"/>
                        </a:rPr>
                        <a:t> </a:t>
                      </a:r>
                      <a:r>
                        <a:rPr lang="en-US" sz="1000" kern="0" spc="0" dirty="0" err="1">
                          <a:latin typeface="Whitman RomanOsF"/>
                          <a:cs typeface="Whitman RomanOsF"/>
                        </a:rPr>
                        <a:t>costos</a:t>
                      </a:r>
                      <a:r>
                        <a:rPr lang="en-US" sz="1000" kern="0" spc="0" dirty="0">
                          <a:latin typeface="Whitman RomanOsF"/>
                          <a:cs typeface="Whitman RomanOsF"/>
                        </a:rPr>
                        <a:t> </a:t>
                      </a:r>
                      <a:r>
                        <a:rPr lang="en-US" sz="1000" kern="0" spc="0" dirty="0" err="1">
                          <a:latin typeface="Whitman RomanOsF"/>
                          <a:cs typeface="Whitman RomanOsF"/>
                        </a:rPr>
                        <a:t>económicos</a:t>
                      </a:r>
                      <a:r>
                        <a:rPr lang="en-US" sz="1000" kern="0" spc="0" dirty="0">
                          <a:latin typeface="Whitman RomanOsF"/>
                          <a:cs typeface="Whitman RomanOsF"/>
                        </a:rPr>
                        <a:t> o </a:t>
                      </a:r>
                      <a:r>
                        <a:rPr lang="en-US" sz="1000" kern="0" spc="0" dirty="0" err="1">
                          <a:latin typeface="Whitman RomanOsF"/>
                          <a:cs typeface="Whitman RomanOsF"/>
                        </a:rPr>
                        <a:t>sociales</a:t>
                      </a:r>
                      <a:r>
                        <a:rPr lang="en-US" sz="1000" kern="0" spc="0" dirty="0">
                          <a:latin typeface="Whitman RomanOsF"/>
                          <a:cs typeface="Whitman RomanOsF"/>
                        </a:rPr>
                        <a:t> </a:t>
                      </a:r>
                      <a:r>
                        <a:rPr lang="en-US" sz="1000" kern="0" spc="0" dirty="0" err="1">
                          <a:latin typeface="Whitman RomanOsF"/>
                          <a:cs typeface="Whitman RomanOsF"/>
                        </a:rPr>
                        <a:t>negativos</a:t>
                      </a:r>
                      <a:r>
                        <a:rPr lang="en-US" sz="1000" kern="0" spc="0" dirty="0">
                          <a:latin typeface="Whitman RomanOsF"/>
                          <a:cs typeface="Whitman RomanOsF"/>
                        </a:rPr>
                        <a:t> de la </a:t>
                      </a:r>
                      <a:r>
                        <a:rPr lang="en-US" sz="1000" kern="0" spc="0" dirty="0" err="1">
                          <a:latin typeface="Whitman RomanOsF"/>
                          <a:cs typeface="Whitman RomanOsF"/>
                        </a:rPr>
                        <a:t>cuarentena</a:t>
                      </a:r>
                      <a:endParaRPr lang="en-US" sz="1000" kern="0" spc="0" dirty="0">
                        <a:latin typeface="Whitman RomanOsF"/>
                        <a:cs typeface="Whitman RomanOsF"/>
                      </a:endParaRPr>
                    </a:p>
                  </a:txBody>
                  <a:tcPr marL="128016" anchor="ctr">
                    <a:lnL>
                      <a:noFill/>
                    </a:lnL>
                    <a:lnR>
                      <a:noFill/>
                    </a:lnR>
                    <a:lnT w="12700" cap="flat" cmpd="sng" algn="ctr">
                      <a:solidFill>
                        <a:srgbClr val="F7A9B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440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ic-9.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Footer Placeholder 1"/>
          <p:cNvSpPr>
            <a:spLocks noGrp="1"/>
          </p:cNvSpPr>
          <p:nvPr>
            <p:ph type="ftr" sz="quarter" idx="11"/>
          </p:nvPr>
        </p:nvSpPr>
        <p:spPr>
          <a:xfrm>
            <a:off x="6947461" y="6402914"/>
            <a:ext cx="4395784" cy="365125"/>
          </a:xfrm>
        </p:spPr>
        <p:txBody>
          <a:bodyPr/>
          <a:lstStyle/>
          <a:p>
            <a:r>
              <a:rPr lang="es-ES" dirty="0">
                <a:latin typeface="Mint Grotesk V0.8 Extra Bold"/>
                <a:cs typeface="Mint Grotesk V0.8 Extra Bold"/>
              </a:rPr>
              <a:t>Orientaciones operativas </a:t>
            </a:r>
            <a:r>
              <a:rPr lang="es-ES" dirty="0">
                <a:latin typeface="Mint Grotesk V0.8" pitchFamily="2" charset="77"/>
                <a:cs typeface="Mint Grotesk V0.8 Extra Bold"/>
              </a:rPr>
              <a:t>para implicar a las comunidades en el rastreo de contactos </a:t>
            </a:r>
          </a:p>
        </p:txBody>
      </p:sp>
      <p:sp>
        <p:nvSpPr>
          <p:cNvPr id="3" name="Slide Number Placeholder 2"/>
          <p:cNvSpPr>
            <a:spLocks noGrp="1"/>
          </p:cNvSpPr>
          <p:nvPr>
            <p:ph type="sldNum" sz="quarter" idx="12"/>
          </p:nvPr>
        </p:nvSpPr>
        <p:spPr/>
        <p:txBody>
          <a:bodyPr/>
          <a:lstStyle/>
          <a:p>
            <a:fld id="{96FCA64A-CE54-C146-9AF7-A364143EE0AF}" type="slidenum">
              <a:rPr lang="en-US" smtClean="0"/>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4736890"/>
              </p:ext>
            </p:extLst>
          </p:nvPr>
        </p:nvGraphicFramePr>
        <p:xfrm>
          <a:off x="2890322" y="2900449"/>
          <a:ext cx="1200048" cy="1129358"/>
        </p:xfrm>
        <a:graphic>
          <a:graphicData uri="http://schemas.openxmlformats.org/drawingml/2006/table">
            <a:tbl>
              <a:tblPr firstRow="1" bandRow="1">
                <a:tableStyleId>{2D5ABB26-0587-4C30-8999-92F81FD0307C}</a:tableStyleId>
              </a:tblPr>
              <a:tblGrid>
                <a:gridCol w="1200048">
                  <a:extLst>
                    <a:ext uri="{9D8B030D-6E8A-4147-A177-3AD203B41FA5}">
                      <a16:colId xmlns:a16="http://schemas.microsoft.com/office/drawing/2014/main" val="20000"/>
                    </a:ext>
                  </a:extLst>
                </a:gridCol>
              </a:tblGrid>
              <a:tr h="352116">
                <a:tc>
                  <a:txBody>
                    <a:bodyPr/>
                    <a:lstStyle/>
                    <a:p>
                      <a:pPr>
                        <a:lnSpc>
                          <a:spcPts val="800"/>
                        </a:lnSpc>
                      </a:pPr>
                      <a:r>
                        <a:rPr lang="en-US" sz="700" b="1" kern="0" spc="-20" baseline="0" dirty="0" err="1">
                          <a:solidFill>
                            <a:schemeClr val="bg1"/>
                          </a:solidFill>
                          <a:latin typeface="Mint Grotesk V0.8 Bold"/>
                          <a:cs typeface="Mint Grotesk V0.8 Bold"/>
                        </a:rPr>
                        <a:t>Impacto</a:t>
                      </a:r>
                      <a:r>
                        <a:rPr lang="en-US" sz="700" b="1" kern="0" spc="-20" baseline="0" dirty="0">
                          <a:solidFill>
                            <a:schemeClr val="bg1"/>
                          </a:solidFill>
                          <a:latin typeface="Mint Grotesk V0.8 Bold"/>
                          <a:cs typeface="Mint Grotesk V0.8 Bold"/>
                        </a:rPr>
                        <a:t> del </a:t>
                      </a:r>
                      <a:r>
                        <a:rPr lang="en-US" sz="700" b="1" kern="0" spc="-20" baseline="0" dirty="0" err="1">
                          <a:solidFill>
                            <a:schemeClr val="bg1"/>
                          </a:solidFill>
                          <a:latin typeface="Mint Grotesk V0.8 Bold"/>
                          <a:cs typeface="Mint Grotesk V0.8 Bold"/>
                        </a:rPr>
                        <a:t>rastreo</a:t>
                      </a:r>
                      <a:r>
                        <a:rPr lang="en-US" sz="700" b="1" kern="0" spc="-20" baseline="0" dirty="0">
                          <a:solidFill>
                            <a:schemeClr val="bg1"/>
                          </a:solidFill>
                          <a:latin typeface="Mint Grotesk V0.8 Bold"/>
                          <a:cs typeface="Mint Grotesk V0.8 Bold"/>
                        </a:rPr>
                        <a:t> de </a:t>
                      </a:r>
                      <a:r>
                        <a:rPr lang="en-US" sz="700" b="1" kern="0" spc="-20" baseline="0" dirty="0" err="1">
                          <a:solidFill>
                            <a:schemeClr val="bg1"/>
                          </a:solidFill>
                          <a:latin typeface="Mint Grotesk V0.8 Bold"/>
                          <a:cs typeface="Mint Grotesk V0.8 Bold"/>
                        </a:rPr>
                        <a:t>contactos</a:t>
                      </a:r>
                      <a:r>
                        <a:rPr lang="en-US" sz="700" b="1" kern="0" spc="-20" baseline="0" dirty="0">
                          <a:solidFill>
                            <a:schemeClr val="bg1"/>
                          </a:solidFill>
                          <a:latin typeface="Mint Grotesk V0.8 Bold"/>
                          <a:cs typeface="Mint Grotesk V0.8 Bold"/>
                        </a:rPr>
                        <a:t> </a:t>
                      </a:r>
                      <a:r>
                        <a:rPr lang="en-US" sz="700" b="1" kern="0" spc="-20" baseline="0" dirty="0" err="1">
                          <a:solidFill>
                            <a:schemeClr val="bg1"/>
                          </a:solidFill>
                          <a:latin typeface="Mint Grotesk V0.8 Bold"/>
                          <a:cs typeface="Mint Grotesk V0.8 Bold"/>
                        </a:rPr>
                        <a:t>basado</a:t>
                      </a:r>
                      <a:r>
                        <a:rPr lang="en-US" sz="700" b="1" kern="0" spc="-20" baseline="0" dirty="0">
                          <a:solidFill>
                            <a:schemeClr val="bg1"/>
                          </a:solidFill>
                          <a:latin typeface="Mint Grotesk V0.8 Bold"/>
                          <a:cs typeface="Mint Grotesk V0.8 Bold"/>
                        </a:rPr>
                        <a:t> </a:t>
                      </a:r>
                      <a:r>
                        <a:rPr lang="en-US" sz="700" b="1" kern="0" spc="-20" baseline="0" dirty="0" err="1">
                          <a:solidFill>
                            <a:schemeClr val="bg1"/>
                          </a:solidFill>
                          <a:latin typeface="Mint Grotesk V0.8 Bold"/>
                          <a:cs typeface="Mint Grotesk V0.8 Bold"/>
                        </a:rPr>
                        <a:t>en</a:t>
                      </a:r>
                      <a:r>
                        <a:rPr lang="en-US" sz="700" b="1" kern="0" spc="-20" baseline="0" dirty="0">
                          <a:solidFill>
                            <a:schemeClr val="bg1"/>
                          </a:solidFill>
                          <a:latin typeface="Mint Grotesk V0.8 Bold"/>
                          <a:cs typeface="Mint Grotesk V0.8 Bold"/>
                        </a:rPr>
                        <a:t> la </a:t>
                      </a:r>
                      <a:r>
                        <a:rPr lang="en-US" sz="700" b="1" kern="0" spc="-20" baseline="0" dirty="0" err="1">
                          <a:solidFill>
                            <a:schemeClr val="bg1"/>
                          </a:solidFill>
                          <a:latin typeface="Mint Grotesk V0.8 Bold"/>
                          <a:cs typeface="Mint Grotesk V0.8 Bold"/>
                        </a:rPr>
                        <a:t>participación</a:t>
                      </a:r>
                      <a:r>
                        <a:rPr lang="en-US" sz="700" b="1" kern="0" spc="-20" baseline="0" dirty="0">
                          <a:solidFill>
                            <a:schemeClr val="bg1"/>
                          </a:solidFill>
                          <a:latin typeface="Mint Grotesk V0.8 Bold"/>
                          <a:cs typeface="Mint Grotesk V0.8 Bold"/>
                        </a:rPr>
                        <a:t> </a:t>
                      </a:r>
                      <a:r>
                        <a:rPr lang="en-US" sz="700" b="1" kern="0" spc="-20" baseline="0" dirty="0" err="1">
                          <a:solidFill>
                            <a:schemeClr val="bg1"/>
                          </a:solidFill>
                          <a:latin typeface="Mint Grotesk V0.8 Bold"/>
                          <a:cs typeface="Mint Grotesk V0.8 Bold"/>
                        </a:rPr>
                        <a:t>comunitaria</a:t>
                      </a:r>
                      <a:endParaRPr lang="en-US" sz="700" b="1" kern="0" spc="-20" baseline="0" dirty="0">
                        <a:solidFill>
                          <a:schemeClr val="bg1"/>
                        </a:solidFill>
                        <a:latin typeface="Mint Grotesk V0.8 Bold"/>
                        <a:cs typeface="Mint Grotesk V0.8 Bold"/>
                      </a:endParaRPr>
                    </a:p>
                  </a:txBody>
                  <a:tcPr marL="0" marR="0" marT="0" marB="0">
                    <a:lnB w="635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408479">
                <a:tc>
                  <a:txBody>
                    <a:bodyPr/>
                    <a:lstStyle/>
                    <a:p>
                      <a:pPr>
                        <a:lnSpc>
                          <a:spcPts val="800"/>
                        </a:lnSpc>
                      </a:pPr>
                      <a:r>
                        <a:rPr lang="en-US" sz="700" kern="0" spc="-10" dirty="0" err="1">
                          <a:solidFill>
                            <a:srgbClr val="FFFFFF"/>
                          </a:solidFill>
                          <a:latin typeface="Mint Grotesk V0.8 Regular"/>
                          <a:cs typeface="Mint Grotesk V0.8 Regular"/>
                        </a:rPr>
                        <a:t>Aumento</a:t>
                      </a:r>
                      <a:r>
                        <a:rPr lang="en-US" sz="700" kern="0" spc="-10" dirty="0">
                          <a:solidFill>
                            <a:srgbClr val="FFFFFF"/>
                          </a:solidFill>
                          <a:latin typeface="Mint Grotesk V0.8 Regular"/>
                          <a:cs typeface="Mint Grotesk V0.8 Regular"/>
                        </a:rPr>
                        <a:t> del </a:t>
                      </a:r>
                      <a:r>
                        <a:rPr lang="en-US" sz="700" kern="0" spc="-10" dirty="0" err="1">
                          <a:solidFill>
                            <a:srgbClr val="FFFFFF"/>
                          </a:solidFill>
                          <a:latin typeface="Mint Grotesk V0.8 Regular"/>
                          <a:cs typeface="Mint Grotesk V0.8 Regular"/>
                        </a:rPr>
                        <a:t>número</a:t>
                      </a:r>
                      <a:r>
                        <a:rPr lang="en-US" sz="700" kern="0" spc="-10" dirty="0">
                          <a:solidFill>
                            <a:srgbClr val="FFFFFF"/>
                          </a:solidFill>
                          <a:latin typeface="Mint Grotesk V0.8 Regular"/>
                          <a:cs typeface="Mint Grotesk V0.8 Regular"/>
                        </a:rPr>
                        <a:t> de </a:t>
                      </a:r>
                      <a:r>
                        <a:rPr lang="en-US" sz="700" kern="0" spc="-10" dirty="0" err="1">
                          <a:solidFill>
                            <a:srgbClr val="FFFFFF"/>
                          </a:solidFill>
                          <a:latin typeface="Mint Grotesk V0.8 Regular"/>
                          <a:cs typeface="Mint Grotesk V0.8 Regular"/>
                        </a:rPr>
                        <a:t>contactos</a:t>
                      </a:r>
                      <a:r>
                        <a:rPr lang="en-US" sz="700" kern="0" spc="-10" dirty="0">
                          <a:solidFill>
                            <a:srgbClr val="FFFFFF"/>
                          </a:solidFill>
                          <a:latin typeface="Mint Grotesk V0.8 Regular"/>
                          <a:cs typeface="Mint Grotesk V0.8 Regular"/>
                        </a:rPr>
                        <a:t> que </a:t>
                      </a:r>
                      <a:r>
                        <a:rPr lang="en-US" sz="700" kern="0" spc="-10" dirty="0" err="1">
                          <a:solidFill>
                            <a:srgbClr val="FFFFFF"/>
                          </a:solidFill>
                          <a:latin typeface="Mint Grotesk V0.8 Regular"/>
                          <a:cs typeface="Mint Grotesk V0.8 Regular"/>
                        </a:rPr>
                        <a:t>aceptan</a:t>
                      </a:r>
                      <a:r>
                        <a:rPr lang="en-US" sz="700" kern="0" spc="-10" dirty="0">
                          <a:solidFill>
                            <a:srgbClr val="FFFFFF"/>
                          </a:solidFill>
                          <a:latin typeface="Mint Grotesk V0.8 Regular"/>
                          <a:cs typeface="Mint Grotesk V0.8 Regular"/>
                        </a:rPr>
                        <a:t> </a:t>
                      </a:r>
                      <a:br>
                        <a:rPr lang="en-US" sz="700" kern="0" spc="-10" dirty="0">
                          <a:solidFill>
                            <a:srgbClr val="FFFFFF"/>
                          </a:solidFill>
                          <a:latin typeface="Mint Grotesk V0.8 Regular"/>
                          <a:cs typeface="Mint Grotesk V0.8 Regular"/>
                        </a:rPr>
                      </a:br>
                      <a:r>
                        <a:rPr lang="en-US" sz="700" kern="0" spc="-10" dirty="0">
                          <a:solidFill>
                            <a:srgbClr val="FFFFFF"/>
                          </a:solidFill>
                          <a:latin typeface="Mint Grotesk V0.8 Regular"/>
                          <a:cs typeface="Mint Grotesk V0.8 Regular"/>
                        </a:rPr>
                        <a:t>el </a:t>
                      </a:r>
                      <a:r>
                        <a:rPr lang="en-US" sz="700" kern="0" spc="-10" dirty="0" err="1">
                          <a:solidFill>
                            <a:srgbClr val="FFFFFF"/>
                          </a:solidFill>
                          <a:latin typeface="Mint Grotesk V0.8 Regular"/>
                          <a:cs typeface="Mint Grotesk V0.8 Regular"/>
                        </a:rPr>
                        <a:t>rastreo</a:t>
                      </a:r>
                      <a:r>
                        <a:rPr lang="en-US" sz="700" kern="0" spc="-10" dirty="0">
                          <a:solidFill>
                            <a:srgbClr val="FFFFFF"/>
                          </a:solidFill>
                          <a:latin typeface="Mint Grotesk V0.8 Regular"/>
                          <a:cs typeface="Mint Grotesk V0.8 Regular"/>
                        </a:rPr>
                        <a:t> y la </a:t>
                      </a:r>
                      <a:r>
                        <a:rPr lang="en-US" sz="700" kern="0" spc="-10" dirty="0" err="1">
                          <a:solidFill>
                            <a:srgbClr val="FFFFFF"/>
                          </a:solidFill>
                          <a:latin typeface="Mint Grotesk V0.8 Regular"/>
                          <a:cs typeface="Mint Grotesk V0.8 Regular"/>
                        </a:rPr>
                        <a:t>cuarentena</a:t>
                      </a:r>
                      <a:endParaRPr lang="en-US" sz="700" kern="0" spc="-10" dirty="0">
                        <a:solidFill>
                          <a:srgbClr val="FFFFFF"/>
                        </a:solidFill>
                        <a:latin typeface="Mint Grotesk V0.8 Regular"/>
                        <a:cs typeface="Mint Grotesk V0.8 Regular"/>
                      </a:endParaRPr>
                    </a:p>
                  </a:txBody>
                  <a:tcPr marL="0" marR="0" marT="0" marB="0" anchor="ctr">
                    <a:lnL>
                      <a:noFill/>
                    </a:lnL>
                    <a:lnR>
                      <a:noFill/>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8763">
                <a:tc>
                  <a:txBody>
                    <a:bodyPr/>
                    <a:lstStyle/>
                    <a:p>
                      <a:pPr>
                        <a:lnSpc>
                          <a:spcPts val="800"/>
                        </a:lnSpc>
                      </a:pPr>
                      <a:r>
                        <a:rPr lang="en-US" sz="700" kern="0" spc="-10" dirty="0" err="1">
                          <a:solidFill>
                            <a:srgbClr val="FFFFFF"/>
                          </a:solidFill>
                          <a:latin typeface="Mint Grotesk V0.8 Regular"/>
                          <a:cs typeface="Mint Grotesk V0.8 Regular"/>
                        </a:rPr>
                        <a:t>Aumento</a:t>
                      </a:r>
                      <a:r>
                        <a:rPr lang="en-US" sz="700" kern="0" spc="-10" dirty="0">
                          <a:solidFill>
                            <a:srgbClr val="FFFFFF"/>
                          </a:solidFill>
                          <a:latin typeface="Mint Grotesk V0.8 Regular"/>
                          <a:cs typeface="Mint Grotesk V0.8 Regular"/>
                        </a:rPr>
                        <a:t> del </a:t>
                      </a:r>
                      <a:r>
                        <a:rPr lang="en-US" sz="700" kern="0" spc="-10" dirty="0" err="1">
                          <a:solidFill>
                            <a:srgbClr val="FFFFFF"/>
                          </a:solidFill>
                          <a:latin typeface="Mint Grotesk V0.8 Regular"/>
                          <a:cs typeface="Mint Grotesk V0.8 Regular"/>
                        </a:rPr>
                        <a:t>número</a:t>
                      </a:r>
                      <a:r>
                        <a:rPr lang="en-US" sz="700" kern="0" spc="-10" dirty="0">
                          <a:solidFill>
                            <a:srgbClr val="FFFFFF"/>
                          </a:solidFill>
                          <a:latin typeface="Mint Grotesk V0.8 Regular"/>
                          <a:cs typeface="Mint Grotesk V0.8 Regular"/>
                        </a:rPr>
                        <a:t> de </a:t>
                      </a:r>
                      <a:r>
                        <a:rPr lang="en-US" sz="700" kern="0" spc="-10" dirty="0" err="1">
                          <a:solidFill>
                            <a:srgbClr val="FFFFFF"/>
                          </a:solidFill>
                          <a:latin typeface="Mint Grotesk V0.8 Regular"/>
                          <a:cs typeface="Mint Grotesk V0.8 Regular"/>
                        </a:rPr>
                        <a:t>contactos</a:t>
                      </a:r>
                      <a:r>
                        <a:rPr lang="en-US" sz="700" kern="0" spc="-10" dirty="0">
                          <a:solidFill>
                            <a:srgbClr val="FFFFFF"/>
                          </a:solidFill>
                          <a:latin typeface="Mint Grotesk V0.8 Regular"/>
                          <a:cs typeface="Mint Grotesk V0.8 Regular"/>
                        </a:rPr>
                        <a:t> que </a:t>
                      </a:r>
                      <a:r>
                        <a:rPr lang="en-US" sz="700" kern="0" spc="-10" dirty="0" err="1">
                          <a:solidFill>
                            <a:srgbClr val="FFFFFF"/>
                          </a:solidFill>
                          <a:latin typeface="Mint Grotesk V0.8 Regular"/>
                          <a:cs typeface="Mint Grotesk V0.8 Regular"/>
                        </a:rPr>
                        <a:t>completan</a:t>
                      </a:r>
                      <a:r>
                        <a:rPr lang="en-US" sz="700" kern="0" spc="-10" dirty="0">
                          <a:solidFill>
                            <a:srgbClr val="FFFFFF"/>
                          </a:solidFill>
                          <a:latin typeface="Mint Grotesk V0.8 Regular"/>
                          <a:cs typeface="Mint Grotesk V0.8 Regular"/>
                        </a:rPr>
                        <a:t> el </a:t>
                      </a:r>
                      <a:r>
                        <a:rPr lang="en-US" sz="700" kern="0" spc="-10" dirty="0" err="1">
                          <a:solidFill>
                            <a:srgbClr val="FFFFFF"/>
                          </a:solidFill>
                          <a:latin typeface="Mint Grotesk V0.8 Regular"/>
                          <a:cs typeface="Mint Grotesk V0.8 Regular"/>
                        </a:rPr>
                        <a:t>rastreo</a:t>
                      </a:r>
                      <a:r>
                        <a:rPr lang="en-US" sz="700" kern="0" spc="-10" dirty="0">
                          <a:solidFill>
                            <a:srgbClr val="FFFFFF"/>
                          </a:solidFill>
                          <a:latin typeface="Mint Grotesk V0.8 Regular"/>
                          <a:cs typeface="Mint Grotesk V0.8 Regular"/>
                        </a:rPr>
                        <a:t> y la </a:t>
                      </a:r>
                      <a:r>
                        <a:rPr lang="en-US" sz="700" kern="0" spc="-10" dirty="0" err="1">
                          <a:solidFill>
                            <a:srgbClr val="FFFFFF"/>
                          </a:solidFill>
                          <a:latin typeface="Mint Grotesk V0.8 Regular"/>
                          <a:cs typeface="Mint Grotesk V0.8 Regular"/>
                        </a:rPr>
                        <a:t>cuarentena</a:t>
                      </a:r>
                      <a:endParaRPr lang="en-US" sz="700" kern="0" spc="-10" dirty="0">
                        <a:solidFill>
                          <a:srgbClr val="FFFFFF"/>
                        </a:solidFill>
                        <a:latin typeface="Mint Grotesk V0.8 Regular"/>
                        <a:cs typeface="Mint Grotesk V0.8 Regular"/>
                      </a:endParaRPr>
                    </a:p>
                  </a:txBody>
                  <a:tcPr marL="0" marR="0" marT="0" marB="0" anchor="ctr">
                    <a:lnL>
                      <a:noFill/>
                    </a:lnL>
                    <a:lnR>
                      <a:noFill/>
                    </a:lnR>
                    <a:lnT w="6350" cap="flat" cmpd="sng" algn="ctr">
                      <a:solidFill>
                        <a:prstClr val="white"/>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TextBox 5"/>
          <p:cNvSpPr txBox="1"/>
          <p:nvPr/>
        </p:nvSpPr>
        <p:spPr>
          <a:xfrm>
            <a:off x="1067783" y="1037096"/>
            <a:ext cx="2252147" cy="2518839"/>
          </a:xfrm>
          <a:prstGeom prst="rect">
            <a:avLst/>
          </a:prstGeom>
          <a:noFill/>
        </p:spPr>
        <p:txBody>
          <a:bodyPr wrap="square" lIns="0" tIns="0" rIns="0" bIns="0" rtlCol="0">
            <a:noAutofit/>
          </a:bodyPr>
          <a:lstStyle/>
          <a:p>
            <a:pPr marL="852120" lvl="2">
              <a:lnSpc>
                <a:spcPts val="800"/>
              </a:lnSpc>
            </a:pPr>
            <a:r>
              <a:rPr lang="es-ES" sz="800" kern="0" spc="-10" dirty="0">
                <a:solidFill>
                  <a:srgbClr val="414042"/>
                </a:solidFill>
                <a:latin typeface="Whitman RomanOsF"/>
                <a:cs typeface="Whitman RomanOsF"/>
              </a:rPr>
              <a:t>Experto en CRPC para la participación comunitaria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en el rastreo de contactos</a:t>
            </a:r>
          </a:p>
          <a:p>
            <a:pPr marL="960120" lvl="2">
              <a:lnSpc>
                <a:spcPts val="800"/>
              </a:lnSpc>
            </a:pPr>
            <a:endParaRPr lang="en-US" sz="800" kern="0" dirty="0">
              <a:solidFill>
                <a:srgbClr val="414042"/>
              </a:solidFill>
              <a:latin typeface="Whitman RomanOsF"/>
              <a:cs typeface="Whitman RomanOsF"/>
            </a:endParaRPr>
          </a:p>
          <a:p>
            <a:pPr marL="432072" lvl="1">
              <a:lnSpc>
                <a:spcPts val="800"/>
              </a:lnSpc>
            </a:pPr>
            <a:r>
              <a:rPr lang="es-ES" sz="800" kern="0" spc="-10" dirty="0">
                <a:solidFill>
                  <a:srgbClr val="414042"/>
                </a:solidFill>
                <a:latin typeface="Whitman RomanOsF"/>
                <a:cs typeface="Whitman RomanOsF"/>
              </a:rPr>
              <a:t>Los consejos consultivos comunitarios proporcionan retroinformación relativa a la respuesta y establecen vínculos entre los recursos comunitarios y las partes interesadas</a:t>
            </a:r>
          </a:p>
          <a:p>
            <a:pPr marL="182880">
              <a:lnSpc>
                <a:spcPts val="800"/>
              </a:lnSpc>
            </a:pPr>
            <a:endParaRPr lang="en-US" sz="800" dirty="0">
              <a:solidFill>
                <a:srgbClr val="414042"/>
              </a:solidFill>
              <a:latin typeface="Whitman RomanOsF"/>
              <a:cs typeface="Whitman RomanOsF"/>
            </a:endParaRPr>
          </a:p>
          <a:p>
            <a:pPr marL="110880">
              <a:lnSpc>
                <a:spcPts val="800"/>
              </a:lnSpc>
            </a:pPr>
            <a:r>
              <a:rPr lang="es-ES" sz="800" kern="0" spc="-10" dirty="0">
                <a:solidFill>
                  <a:srgbClr val="414042"/>
                </a:solidFill>
                <a:latin typeface="Whitman RomanOsF"/>
                <a:cs typeface="Whitman RomanOsF"/>
              </a:rPr>
              <a:t>Realización y actualización de la evaluación de las necesidades y los activos de la comunidad</a:t>
            </a:r>
          </a:p>
          <a:p>
            <a:pPr>
              <a:lnSpc>
                <a:spcPts val="800"/>
              </a:lnSpc>
            </a:pPr>
            <a:endParaRPr lang="en-US" sz="800" kern="0" spc="-10" dirty="0">
              <a:solidFill>
                <a:srgbClr val="414042"/>
              </a:solidFill>
              <a:latin typeface="Whitman RomanOsF"/>
              <a:cs typeface="Whitman RomanOsF"/>
            </a:endParaRPr>
          </a:p>
          <a:p>
            <a:pPr>
              <a:lnSpc>
                <a:spcPts val="800"/>
              </a:lnSpc>
            </a:pPr>
            <a:r>
              <a:rPr lang="es-ES" sz="800" kern="0" spc="-10" dirty="0">
                <a:solidFill>
                  <a:srgbClr val="414042"/>
                </a:solidFill>
                <a:latin typeface="Whitman RomanOsF"/>
                <a:cs typeface="Whitman RomanOsF"/>
              </a:rPr>
              <a:t>Formación de calidad y culturalmente apropiada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de los rastreadores de contactos</a:t>
            </a:r>
          </a:p>
          <a:p>
            <a:pPr>
              <a:lnSpc>
                <a:spcPts val="800"/>
              </a:lnSpc>
            </a:pPr>
            <a:endParaRPr lang="en-US" sz="800" kern="0" spc="-20" dirty="0">
              <a:solidFill>
                <a:srgbClr val="414042"/>
              </a:solidFill>
              <a:latin typeface="Whitman RomanOsF"/>
              <a:cs typeface="Whitman RomanOsF"/>
            </a:endParaRPr>
          </a:p>
          <a:p>
            <a:pPr>
              <a:lnSpc>
                <a:spcPts val="800"/>
              </a:lnSpc>
            </a:pPr>
            <a:r>
              <a:rPr lang="en-US" sz="800" kern="0" spc="-30" dirty="0" err="1">
                <a:solidFill>
                  <a:srgbClr val="414042"/>
                </a:solidFill>
                <a:latin typeface="Whitman RomanOsF"/>
                <a:cs typeface="Whitman RomanOsF"/>
              </a:rPr>
              <a:t>Procesos</a:t>
            </a:r>
            <a:r>
              <a:rPr lang="en-US" sz="800" kern="0" spc="-30" dirty="0">
                <a:solidFill>
                  <a:srgbClr val="414042"/>
                </a:solidFill>
                <a:latin typeface="Whitman RomanOsF"/>
                <a:cs typeface="Whitman RomanOsF"/>
              </a:rPr>
              <a:t> de </a:t>
            </a:r>
            <a:r>
              <a:rPr lang="en-US" sz="800" kern="0" spc="-30" dirty="0" err="1">
                <a:solidFill>
                  <a:srgbClr val="414042"/>
                </a:solidFill>
                <a:latin typeface="Whitman RomanOsF"/>
                <a:cs typeface="Whitman RomanOsF"/>
              </a:rPr>
              <a:t>rastreo</a:t>
            </a:r>
            <a:r>
              <a:rPr lang="en-US" sz="800" kern="0" spc="-30" dirty="0">
                <a:solidFill>
                  <a:srgbClr val="414042"/>
                </a:solidFill>
                <a:latin typeface="Whitman RomanOsF"/>
                <a:cs typeface="Whitman RomanOsF"/>
              </a:rPr>
              <a:t> de </a:t>
            </a:r>
            <a:r>
              <a:rPr lang="en-US" sz="800" kern="0" spc="-30" dirty="0" err="1">
                <a:solidFill>
                  <a:srgbClr val="414042"/>
                </a:solidFill>
                <a:latin typeface="Whitman RomanOsF"/>
                <a:cs typeface="Whitman RomanOsF"/>
              </a:rPr>
              <a:t>contactos</a:t>
            </a:r>
            <a:r>
              <a:rPr lang="en-US" sz="800" kern="0" spc="-30" dirty="0">
                <a:solidFill>
                  <a:srgbClr val="414042"/>
                </a:solidFill>
                <a:latin typeface="Whitman RomanOsF"/>
                <a:cs typeface="Whitman RomanOsF"/>
              </a:rPr>
              <a:t> </a:t>
            </a:r>
            <a:r>
              <a:rPr lang="en-US" sz="800" kern="0" spc="-30" dirty="0" err="1">
                <a:solidFill>
                  <a:srgbClr val="414042"/>
                </a:solidFill>
                <a:latin typeface="Whitman RomanOsF"/>
                <a:cs typeface="Whitman RomanOsF"/>
              </a:rPr>
              <a:t>adaptados</a:t>
            </a:r>
            <a:r>
              <a:rPr lang="en-US" sz="800" kern="0" spc="-30" dirty="0">
                <a:solidFill>
                  <a:srgbClr val="414042"/>
                </a:solidFill>
                <a:latin typeface="Whitman RomanOsF"/>
                <a:cs typeface="Whitman RomanOsF"/>
              </a:rPr>
              <a:t> </a:t>
            </a:r>
            <a:br>
              <a:rPr lang="en-US" sz="800" kern="0" spc="-30" dirty="0">
                <a:solidFill>
                  <a:srgbClr val="414042"/>
                </a:solidFill>
                <a:latin typeface="Whitman RomanOsF"/>
                <a:cs typeface="Whitman RomanOsF"/>
              </a:rPr>
            </a:br>
            <a:r>
              <a:rPr lang="en-US" sz="800" kern="0" spc="-30" dirty="0">
                <a:solidFill>
                  <a:srgbClr val="414042"/>
                </a:solidFill>
                <a:latin typeface="Whitman RomanOsF"/>
                <a:cs typeface="Whitman RomanOsF"/>
              </a:rPr>
              <a:t>al </a:t>
            </a:r>
            <a:r>
              <a:rPr lang="en-US" sz="800" kern="0" spc="-30" dirty="0" err="1">
                <a:solidFill>
                  <a:srgbClr val="414042"/>
                </a:solidFill>
                <a:latin typeface="Whitman RomanOsF"/>
                <a:cs typeface="Whitman RomanOsF"/>
              </a:rPr>
              <a:t>contexto</a:t>
            </a:r>
            <a:r>
              <a:rPr lang="en-US" sz="800" kern="0" spc="-30" dirty="0">
                <a:solidFill>
                  <a:srgbClr val="414042"/>
                </a:solidFill>
                <a:latin typeface="Whitman RomanOsF"/>
                <a:cs typeface="Whitman RomanOsF"/>
              </a:rPr>
              <a:t> local y </a:t>
            </a:r>
            <a:r>
              <a:rPr lang="en-US" sz="800" kern="0" spc="-30" dirty="0" err="1">
                <a:solidFill>
                  <a:srgbClr val="414042"/>
                </a:solidFill>
                <a:latin typeface="Whitman RomanOsF"/>
                <a:cs typeface="Whitman RomanOsF"/>
              </a:rPr>
              <a:t>culturalmente</a:t>
            </a:r>
            <a:r>
              <a:rPr lang="en-US" sz="800" kern="0" spc="-30" dirty="0">
                <a:solidFill>
                  <a:srgbClr val="414042"/>
                </a:solidFill>
                <a:latin typeface="Whitman RomanOsF"/>
                <a:cs typeface="Whitman RomanOsF"/>
              </a:rPr>
              <a:t> </a:t>
            </a:r>
            <a:r>
              <a:rPr lang="en-US" sz="800" kern="0" spc="-30" dirty="0" err="1">
                <a:solidFill>
                  <a:srgbClr val="414042"/>
                </a:solidFill>
                <a:latin typeface="Whitman RomanOsF"/>
                <a:cs typeface="Whitman RomanOsF"/>
              </a:rPr>
              <a:t>apropiados</a:t>
            </a:r>
            <a:endParaRPr lang="en-US" sz="800" kern="0" spc="-30" dirty="0">
              <a:solidFill>
                <a:srgbClr val="414042"/>
              </a:solidFill>
              <a:latin typeface="Whitman RomanOsF"/>
              <a:cs typeface="Whitman RomanOsF"/>
            </a:endParaRPr>
          </a:p>
          <a:p>
            <a:pPr>
              <a:lnSpc>
                <a:spcPts val="800"/>
              </a:lnSpc>
            </a:pPr>
            <a:endParaRPr lang="en-US" sz="800" kern="0" spc="-20" dirty="0">
              <a:solidFill>
                <a:srgbClr val="414042"/>
              </a:solidFill>
              <a:latin typeface="Whitman RomanOsF"/>
              <a:cs typeface="Whitman RomanOsF"/>
            </a:endParaRPr>
          </a:p>
          <a:p>
            <a:pPr>
              <a:lnSpc>
                <a:spcPts val="800"/>
              </a:lnSpc>
            </a:pPr>
            <a:r>
              <a:rPr lang="en-US" sz="800" kern="0" spc="-10" dirty="0" err="1">
                <a:solidFill>
                  <a:srgbClr val="414042"/>
                </a:solidFill>
                <a:latin typeface="Whitman RomanOsF"/>
                <a:cs typeface="Whitman RomanOsF"/>
              </a:rPr>
              <a:t>Rastreadores</a:t>
            </a:r>
            <a:r>
              <a:rPr lang="en-US" sz="800" kern="0" spc="-10" dirty="0">
                <a:solidFill>
                  <a:srgbClr val="414042"/>
                </a:solidFill>
                <a:latin typeface="Whitman RomanOsF"/>
                <a:cs typeface="Whitman RomanOsF"/>
              </a:rPr>
              <a:t> de </a:t>
            </a:r>
            <a:r>
              <a:rPr lang="en-US" sz="800" kern="0" spc="-10" dirty="0" err="1">
                <a:solidFill>
                  <a:srgbClr val="414042"/>
                </a:solidFill>
                <a:latin typeface="Whitman RomanOsF"/>
                <a:cs typeface="Whitman RomanOsF"/>
              </a:rPr>
              <a:t>contactos</a:t>
            </a:r>
            <a:r>
              <a:rPr lang="en-US" sz="800" kern="0" spc="-10" dirty="0">
                <a:solidFill>
                  <a:srgbClr val="414042"/>
                </a:solidFill>
                <a:latin typeface="Whitman RomanOsF"/>
                <a:cs typeface="Whitman RomanOsF"/>
              </a:rPr>
              <a:t> de la </a:t>
            </a:r>
            <a:r>
              <a:rPr lang="en-US" sz="800" kern="0" spc="-10" dirty="0" err="1">
                <a:solidFill>
                  <a:srgbClr val="414042"/>
                </a:solidFill>
                <a:latin typeface="Whitman RomanOsF"/>
                <a:cs typeface="Whitman RomanOsF"/>
              </a:rPr>
              <a:t>comunidad</a:t>
            </a:r>
            <a:endParaRPr lang="en-US" sz="800" kern="0" spc="-10" dirty="0">
              <a:solidFill>
                <a:srgbClr val="414042"/>
              </a:solidFill>
              <a:latin typeface="Whitman RomanOsF"/>
              <a:cs typeface="Whitman RomanOsF"/>
            </a:endParaRPr>
          </a:p>
          <a:p>
            <a:pPr>
              <a:lnSpc>
                <a:spcPts val="800"/>
              </a:lnSpc>
            </a:pPr>
            <a:endParaRPr lang="en-US" sz="800" kern="0" spc="-10" dirty="0">
              <a:solidFill>
                <a:srgbClr val="414042"/>
              </a:solidFill>
              <a:latin typeface="Whitman RomanOsF"/>
              <a:cs typeface="Whitman RomanOsF"/>
            </a:endParaRPr>
          </a:p>
          <a:p>
            <a:pPr>
              <a:lnSpc>
                <a:spcPts val="800"/>
              </a:lnSpc>
            </a:pPr>
            <a:r>
              <a:rPr lang="es-ES" sz="800" kern="0" spc="-20" dirty="0">
                <a:solidFill>
                  <a:srgbClr val="414042"/>
                </a:solidFill>
                <a:latin typeface="Whitman RomanOsF"/>
                <a:cs typeface="Whitman RomanOsF"/>
              </a:rPr>
              <a:t>Comunicación de los niveles locales </a:t>
            </a:r>
            <a:br>
              <a:rPr lang="es-ES" sz="800" kern="0" spc="-20" dirty="0">
                <a:solidFill>
                  <a:srgbClr val="414042"/>
                </a:solidFill>
                <a:latin typeface="Whitman RomanOsF"/>
                <a:cs typeface="Whitman RomanOsF"/>
              </a:rPr>
            </a:br>
            <a:r>
              <a:rPr lang="es-ES" sz="800" kern="0" spc="-20" dirty="0">
                <a:solidFill>
                  <a:srgbClr val="414042"/>
                </a:solidFill>
                <a:latin typeface="Whitman RomanOsF"/>
                <a:cs typeface="Whitman RomanOsF"/>
              </a:rPr>
              <a:t>de transmisión</a:t>
            </a:r>
            <a:endParaRPr lang="en-US" sz="800" kern="0" spc="-20" dirty="0">
              <a:solidFill>
                <a:srgbClr val="414042"/>
              </a:solidFill>
              <a:latin typeface="Whitman RomanOsF"/>
              <a:cs typeface="Whitman RomanOsF"/>
            </a:endParaRPr>
          </a:p>
        </p:txBody>
      </p:sp>
      <p:cxnSp>
        <p:nvCxnSpPr>
          <p:cNvPr id="7" name="Straight Connector 6"/>
          <p:cNvCxnSpPr/>
          <p:nvPr/>
        </p:nvCxnSpPr>
        <p:spPr>
          <a:xfrm>
            <a:off x="1520052" y="1367914"/>
            <a:ext cx="1636776"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60930" y="1886974"/>
            <a:ext cx="2121408"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76249" y="2188305"/>
            <a:ext cx="2212848"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62554" y="2497048"/>
            <a:ext cx="1426646"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76249" y="2817515"/>
            <a:ext cx="1430881"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53516" y="1007708"/>
            <a:ext cx="2129367" cy="1849972"/>
          </a:xfrm>
          <a:prstGeom prst="rect">
            <a:avLst/>
          </a:prstGeom>
          <a:noFill/>
        </p:spPr>
        <p:txBody>
          <a:bodyPr wrap="square" lIns="0" tIns="0" rIns="0" bIns="0" rtlCol="0">
            <a:noAutofit/>
          </a:bodyPr>
          <a:lstStyle/>
          <a:p>
            <a:pPr marL="0" lvl="2">
              <a:lnSpc>
                <a:spcPts val="900"/>
              </a:lnSpc>
            </a:pPr>
            <a:r>
              <a:rPr lang="es-ES" sz="800" kern="0" spc="-10" dirty="0">
                <a:solidFill>
                  <a:srgbClr val="414042"/>
                </a:solidFill>
                <a:latin typeface="Whitman RomanOsF"/>
                <a:cs typeface="Whitman RomanOsF"/>
              </a:rPr>
              <a:t>Las comunidades realizan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aportaciones a las políticas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y procedimientos establecidos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y a los recursos asignados al rastreo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de contactos</a:t>
            </a:r>
          </a:p>
          <a:p>
            <a:pPr marL="0" lvl="2">
              <a:lnSpc>
                <a:spcPts val="900"/>
              </a:lnSpc>
            </a:pPr>
            <a:endParaRPr lang="en-US" sz="800" kern="0" spc="-10" dirty="0">
              <a:solidFill>
                <a:srgbClr val="414042"/>
              </a:solidFill>
              <a:latin typeface="Whitman RomanOsF"/>
              <a:cs typeface="Whitman RomanOsF"/>
            </a:endParaRPr>
          </a:p>
          <a:p>
            <a:pPr marL="0" lvl="2">
              <a:lnSpc>
                <a:spcPts val="900"/>
              </a:lnSpc>
            </a:pPr>
            <a:r>
              <a:rPr lang="es-ES" sz="800" kern="0" spc="-20" dirty="0">
                <a:solidFill>
                  <a:srgbClr val="414042"/>
                </a:solidFill>
                <a:latin typeface="Whitman RomanOsF"/>
                <a:cs typeface="Whitman RomanOsF"/>
              </a:rPr>
              <a:t>Las comunidades están representadas </a:t>
            </a:r>
            <a:br>
              <a:rPr lang="es-ES" sz="800" kern="0" spc="-20" dirty="0">
                <a:solidFill>
                  <a:srgbClr val="414042"/>
                </a:solidFill>
                <a:latin typeface="Whitman RomanOsF"/>
                <a:cs typeface="Whitman RomanOsF"/>
              </a:rPr>
            </a:br>
            <a:r>
              <a:rPr lang="es-ES" sz="800" kern="0" spc="-20" dirty="0">
                <a:solidFill>
                  <a:srgbClr val="414042"/>
                </a:solidFill>
                <a:latin typeface="Whitman RomanOsF"/>
                <a:cs typeface="Whitman RomanOsF"/>
              </a:rPr>
              <a:t>en los centros de operaciones de emergencia (COE) </a:t>
            </a:r>
            <a:br>
              <a:rPr lang="es-ES" sz="800" kern="0" spc="-20" dirty="0">
                <a:solidFill>
                  <a:srgbClr val="414042"/>
                </a:solidFill>
                <a:latin typeface="Whitman RomanOsF"/>
                <a:cs typeface="Whitman RomanOsF"/>
              </a:rPr>
            </a:br>
            <a:r>
              <a:rPr lang="es-ES" sz="800" kern="0" spc="-20" dirty="0">
                <a:solidFill>
                  <a:srgbClr val="414042"/>
                </a:solidFill>
                <a:latin typeface="Whitman RomanOsF"/>
                <a:cs typeface="Whitman RomanOsF"/>
              </a:rPr>
              <a:t>y en el Sistema de Gestión de Incidentes (SGI)</a:t>
            </a:r>
          </a:p>
          <a:p>
            <a:pPr marL="0" lvl="2">
              <a:lnSpc>
                <a:spcPts val="900"/>
              </a:lnSpc>
            </a:pPr>
            <a:endParaRPr lang="es-ES" sz="800" kern="0" spc="-10" dirty="0">
              <a:solidFill>
                <a:srgbClr val="414042"/>
              </a:solidFill>
              <a:latin typeface="Whitman RomanOsF"/>
              <a:cs typeface="Whitman RomanOsF"/>
            </a:endParaRPr>
          </a:p>
          <a:p>
            <a:pPr marL="0" lvl="2">
              <a:lnSpc>
                <a:spcPts val="900"/>
              </a:lnSpc>
            </a:pPr>
            <a:r>
              <a:rPr lang="es-ES" sz="800" kern="0" spc="-10" dirty="0">
                <a:solidFill>
                  <a:srgbClr val="414042"/>
                </a:solidFill>
                <a:latin typeface="Whitman RomanOsF"/>
                <a:cs typeface="Whitman RomanOsF"/>
              </a:rPr>
              <a:t>Los consejos consultivos comunitarios tienen acceso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a los responsables de la formulación de políticas</a:t>
            </a:r>
          </a:p>
          <a:p>
            <a:pPr marL="0" lvl="2">
              <a:lnSpc>
                <a:spcPts val="825"/>
              </a:lnSpc>
            </a:pPr>
            <a:endParaRPr lang="en-US" sz="800" kern="0" dirty="0">
              <a:solidFill>
                <a:srgbClr val="414042"/>
              </a:solidFill>
              <a:latin typeface="Whitman RomanOsF"/>
              <a:cs typeface="Whitman RomanOsF"/>
            </a:endParaRPr>
          </a:p>
          <a:p>
            <a:pPr marL="420624" lvl="2">
              <a:lnSpc>
                <a:spcPts val="825"/>
              </a:lnSpc>
            </a:pPr>
            <a:r>
              <a:rPr lang="en-US" sz="800" kern="0" dirty="0">
                <a:solidFill>
                  <a:srgbClr val="414042"/>
                </a:solidFill>
                <a:latin typeface="Whitman RomanOsF"/>
                <a:cs typeface="Whitman RomanOsF"/>
              </a:rPr>
              <a:t>Los </a:t>
            </a:r>
            <a:r>
              <a:rPr lang="en-US" sz="800" kern="0" dirty="0" err="1">
                <a:solidFill>
                  <a:srgbClr val="414042"/>
                </a:solidFill>
                <a:latin typeface="Whitman RomanOsF"/>
                <a:cs typeface="Whitman RomanOsF"/>
              </a:rPr>
              <a:t>defensores</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comunitarios</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tienen</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competencias</a:t>
            </a:r>
            <a:r>
              <a:rPr lang="en-US" sz="800" kern="0" dirty="0">
                <a:solidFill>
                  <a:srgbClr val="414042"/>
                </a:solidFill>
                <a:latin typeface="Whitman RomanOsF"/>
                <a:cs typeface="Whitman RomanOsF"/>
              </a:rPr>
              <a:t> y </a:t>
            </a:r>
            <a:r>
              <a:rPr lang="en-US" sz="800" kern="0" dirty="0" err="1">
                <a:solidFill>
                  <a:srgbClr val="414042"/>
                </a:solidFill>
                <a:latin typeface="Whitman RomanOsF"/>
                <a:cs typeface="Whitman RomanOsF"/>
              </a:rPr>
              <a:t>acceso</a:t>
            </a:r>
            <a:r>
              <a:rPr lang="en-US" sz="800" kern="0" dirty="0">
                <a:solidFill>
                  <a:srgbClr val="414042"/>
                </a:solidFill>
                <a:latin typeface="Whitman RomanOsF"/>
                <a:cs typeface="Whitman RomanOsF"/>
              </a:rPr>
              <a:t> a los </a:t>
            </a:r>
            <a:r>
              <a:rPr lang="en-US" sz="800" kern="0" dirty="0" err="1">
                <a:solidFill>
                  <a:srgbClr val="414042"/>
                </a:solidFill>
                <a:latin typeface="Whitman RomanOsF"/>
                <a:cs typeface="Whitman RomanOsF"/>
              </a:rPr>
              <a:t>datos</a:t>
            </a:r>
            <a:r>
              <a:rPr lang="en-US" sz="800" kern="0" dirty="0">
                <a:solidFill>
                  <a:srgbClr val="414042"/>
                </a:solidFill>
                <a:latin typeface="Whitman RomanOsF"/>
                <a:cs typeface="Whitman RomanOsF"/>
              </a:rPr>
              <a:t> para </a:t>
            </a:r>
            <a:r>
              <a:rPr lang="en-US" sz="800" kern="0" dirty="0" err="1">
                <a:solidFill>
                  <a:srgbClr val="414042"/>
                </a:solidFill>
                <a:latin typeface="Whitman RomanOsF"/>
                <a:cs typeface="Whitman RomanOsF"/>
              </a:rPr>
              <a:t>abogar</a:t>
            </a:r>
            <a:r>
              <a:rPr lang="en-US" sz="800" kern="0" dirty="0">
                <a:solidFill>
                  <a:srgbClr val="414042"/>
                </a:solidFill>
                <a:latin typeface="Whitman RomanOsF"/>
                <a:cs typeface="Whitman RomanOsF"/>
              </a:rPr>
              <a:t> por el </a:t>
            </a:r>
            <a:r>
              <a:rPr lang="en-US" sz="800" kern="0" dirty="0" err="1">
                <a:solidFill>
                  <a:srgbClr val="414042"/>
                </a:solidFill>
                <a:latin typeface="Whitman RomanOsF"/>
                <a:cs typeface="Whitman RomanOsF"/>
              </a:rPr>
              <a:t>rastreo</a:t>
            </a:r>
            <a:r>
              <a:rPr lang="en-US" sz="800" kern="0" dirty="0">
                <a:solidFill>
                  <a:srgbClr val="414042"/>
                </a:solidFill>
                <a:latin typeface="Whitman RomanOsF"/>
                <a:cs typeface="Whitman RomanOsF"/>
              </a:rPr>
              <a:t> de </a:t>
            </a:r>
            <a:r>
              <a:rPr lang="en-US" sz="800" kern="0" dirty="0" err="1">
                <a:solidFill>
                  <a:srgbClr val="414042"/>
                </a:solidFill>
                <a:latin typeface="Whitman RomanOsF"/>
                <a:cs typeface="Whitman RomanOsF"/>
              </a:rPr>
              <a:t>contactos</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basado</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en</a:t>
            </a:r>
            <a:r>
              <a:rPr lang="en-US" sz="800" kern="0" dirty="0">
                <a:solidFill>
                  <a:srgbClr val="414042"/>
                </a:solidFill>
                <a:latin typeface="Whitman RomanOsF"/>
                <a:cs typeface="Whitman RomanOsF"/>
              </a:rPr>
              <a:t> la </a:t>
            </a:r>
            <a:r>
              <a:rPr lang="en-US" sz="800" kern="0" dirty="0" err="1">
                <a:solidFill>
                  <a:srgbClr val="414042"/>
                </a:solidFill>
                <a:latin typeface="Whitman RomanOsF"/>
                <a:cs typeface="Whitman RomanOsF"/>
              </a:rPr>
              <a:t>comunidad</a:t>
            </a:r>
            <a:r>
              <a:rPr lang="en-US" sz="800" kern="0" dirty="0">
                <a:solidFill>
                  <a:srgbClr val="414042"/>
                </a:solidFill>
                <a:latin typeface="Whitman RomanOsF"/>
                <a:cs typeface="Whitman RomanOsF"/>
              </a:rPr>
              <a:t> y los </a:t>
            </a:r>
            <a:r>
              <a:rPr lang="en-US" sz="800" kern="0" dirty="0" err="1">
                <a:solidFill>
                  <a:srgbClr val="414042"/>
                </a:solidFill>
                <a:latin typeface="Whitman RomanOsF"/>
                <a:cs typeface="Whitman RomanOsF"/>
              </a:rPr>
              <a:t>recursos</a:t>
            </a:r>
            <a:r>
              <a:rPr lang="en-US" sz="800" kern="0" dirty="0">
                <a:solidFill>
                  <a:srgbClr val="414042"/>
                </a:solidFill>
                <a:latin typeface="Whitman RomanOsF"/>
                <a:cs typeface="Whitman RomanOsF"/>
              </a:rPr>
              <a:t> para </a:t>
            </a:r>
            <a:r>
              <a:rPr lang="en-US" sz="800" kern="0" dirty="0" err="1">
                <a:solidFill>
                  <a:srgbClr val="414042"/>
                </a:solidFill>
                <a:latin typeface="Whitman RomanOsF"/>
                <a:cs typeface="Whitman RomanOsF"/>
              </a:rPr>
              <a:t>apoyar</a:t>
            </a:r>
            <a:r>
              <a:rPr lang="en-US" sz="800" kern="0" dirty="0">
                <a:solidFill>
                  <a:srgbClr val="414042"/>
                </a:solidFill>
                <a:latin typeface="Whitman RomanOsF"/>
                <a:cs typeface="Whitman RomanOsF"/>
              </a:rPr>
              <a:t> el </a:t>
            </a:r>
            <a:r>
              <a:rPr lang="en-US" sz="800" kern="0" dirty="0" err="1">
                <a:solidFill>
                  <a:srgbClr val="414042"/>
                </a:solidFill>
                <a:latin typeface="Whitman RomanOsF"/>
                <a:cs typeface="Whitman RomanOsF"/>
              </a:rPr>
              <a:t>rastreo</a:t>
            </a:r>
            <a:r>
              <a:rPr lang="en-US" sz="800" kern="0" dirty="0">
                <a:solidFill>
                  <a:srgbClr val="414042"/>
                </a:solidFill>
                <a:latin typeface="Whitman RomanOsF"/>
                <a:cs typeface="Whitman RomanOsF"/>
              </a:rPr>
              <a:t>, el </a:t>
            </a:r>
            <a:r>
              <a:rPr lang="en-US" sz="800" kern="0" dirty="0" err="1">
                <a:solidFill>
                  <a:srgbClr val="414042"/>
                </a:solidFill>
                <a:latin typeface="Whitman RomanOsF"/>
                <a:cs typeface="Whitman RomanOsF"/>
              </a:rPr>
              <a:t>aislamiento</a:t>
            </a:r>
            <a:r>
              <a:rPr lang="en-US" sz="800" kern="0" dirty="0">
                <a:solidFill>
                  <a:srgbClr val="414042"/>
                </a:solidFill>
                <a:latin typeface="Whitman RomanOsF"/>
                <a:cs typeface="Whitman RomanOsF"/>
              </a:rPr>
              <a:t> y la </a:t>
            </a:r>
            <a:r>
              <a:rPr lang="en-US" sz="800" kern="0" dirty="0" err="1">
                <a:solidFill>
                  <a:srgbClr val="414042"/>
                </a:solidFill>
                <a:latin typeface="Whitman RomanOsF"/>
                <a:cs typeface="Whitman RomanOsF"/>
              </a:rPr>
              <a:t>cuarentena</a:t>
            </a:r>
            <a:endParaRPr lang="en-US" sz="800" kern="0" dirty="0">
              <a:solidFill>
                <a:srgbClr val="414042"/>
              </a:solidFill>
              <a:latin typeface="Whitman RomanOsF"/>
              <a:cs typeface="Whitman RomanOsF"/>
            </a:endParaRPr>
          </a:p>
        </p:txBody>
      </p:sp>
      <p:cxnSp>
        <p:nvCxnSpPr>
          <p:cNvPr id="23" name="Straight Connector 22"/>
          <p:cNvCxnSpPr/>
          <p:nvPr/>
        </p:nvCxnSpPr>
        <p:spPr>
          <a:xfrm>
            <a:off x="3860291" y="1635844"/>
            <a:ext cx="142646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860291" y="2093863"/>
            <a:ext cx="1764792"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860291" y="2430205"/>
            <a:ext cx="1828800"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23382" y="986370"/>
            <a:ext cx="838200" cy="156634"/>
          </a:xfrm>
          <a:prstGeom prst="rect">
            <a:avLst/>
          </a:prstGeom>
          <a:noFill/>
          <a:scene3d>
            <a:camera prst="orthographicFront">
              <a:rot lat="0" lon="0" rev="2700000"/>
            </a:camera>
            <a:lightRig rig="threePt" dir="t"/>
          </a:scene3d>
        </p:spPr>
        <p:txBody>
          <a:bodyPr wrap="square" lIns="0" tIns="0" rIns="0" bIns="0" rtlCol="0">
            <a:noAutofit/>
          </a:bodyPr>
          <a:lstStyle/>
          <a:p>
            <a:r>
              <a:rPr lang="en-US" sz="800" b="1" dirty="0" err="1">
                <a:solidFill>
                  <a:srgbClr val="204669"/>
                </a:solidFill>
                <a:latin typeface="Mint Grotesk V0.8 Bold"/>
                <a:cs typeface="Mint Grotesk V0.8 Bold"/>
              </a:rPr>
              <a:t>Comunidad</a:t>
            </a:r>
            <a:endParaRPr lang="en-US" sz="800" b="1" dirty="0">
              <a:solidFill>
                <a:srgbClr val="204669"/>
              </a:solidFill>
              <a:latin typeface="Mint Grotesk V0.8 Bold"/>
              <a:cs typeface="Mint Grotesk V0.8 Bold"/>
            </a:endParaRPr>
          </a:p>
        </p:txBody>
      </p:sp>
      <p:sp>
        <p:nvSpPr>
          <p:cNvPr id="27" name="TextBox 26"/>
          <p:cNvSpPr txBox="1"/>
          <p:nvPr/>
        </p:nvSpPr>
        <p:spPr>
          <a:xfrm>
            <a:off x="5446182" y="1221325"/>
            <a:ext cx="838200" cy="156634"/>
          </a:xfrm>
          <a:prstGeom prst="rect">
            <a:avLst/>
          </a:prstGeom>
          <a:noFill/>
          <a:scene3d>
            <a:camera prst="orthographicFront">
              <a:rot lat="0" lon="0" rev="18900000"/>
            </a:camera>
            <a:lightRig rig="threePt" dir="t"/>
          </a:scene3d>
        </p:spPr>
        <p:txBody>
          <a:bodyPr wrap="square" lIns="0" tIns="0" rIns="0" bIns="0" rtlCol="0">
            <a:noAutofit/>
          </a:bodyPr>
          <a:lstStyle/>
          <a:p>
            <a:r>
              <a:rPr lang="en-US" sz="800" b="1" dirty="0">
                <a:solidFill>
                  <a:srgbClr val="204669"/>
                </a:solidFill>
                <a:latin typeface="Mint Grotesk V0.8 Bold"/>
                <a:cs typeface="Mint Grotesk V0.8 Bold"/>
              </a:rPr>
              <a:t>Sociedad</a:t>
            </a:r>
          </a:p>
          <a:p>
            <a:endParaRPr lang="en-US" sz="800" b="1" dirty="0">
              <a:solidFill>
                <a:srgbClr val="204669"/>
              </a:solidFill>
              <a:latin typeface="Mint Grotesk V0.8 Bold"/>
              <a:cs typeface="Mint Grotesk V0.8 Bold"/>
            </a:endParaRPr>
          </a:p>
        </p:txBody>
      </p:sp>
      <p:sp>
        <p:nvSpPr>
          <p:cNvPr id="28" name="TextBox 27"/>
          <p:cNvSpPr txBox="1"/>
          <p:nvPr/>
        </p:nvSpPr>
        <p:spPr>
          <a:xfrm>
            <a:off x="668867" y="5842695"/>
            <a:ext cx="1219201" cy="156634"/>
          </a:xfrm>
          <a:prstGeom prst="rect">
            <a:avLst/>
          </a:prstGeom>
          <a:noFill/>
          <a:scene3d>
            <a:camera prst="orthographicFront">
              <a:rot lat="0" lon="0" rev="18900000"/>
            </a:camera>
            <a:lightRig rig="threePt" dir="t"/>
          </a:scene3d>
        </p:spPr>
        <p:txBody>
          <a:bodyPr wrap="square" lIns="0" tIns="0" rIns="0" bIns="0" rtlCol="0">
            <a:noAutofit/>
          </a:bodyPr>
          <a:lstStyle/>
          <a:p>
            <a:r>
              <a:rPr lang="en-US" sz="800" b="1" dirty="0">
                <a:solidFill>
                  <a:srgbClr val="204669"/>
                </a:solidFill>
                <a:latin typeface="Mint Grotesk V0.8 Bold"/>
                <a:cs typeface="Mint Grotesk V0.8 Bold"/>
              </a:rPr>
              <a:t>Nivel interpersonal</a:t>
            </a:r>
          </a:p>
        </p:txBody>
      </p:sp>
      <p:sp>
        <p:nvSpPr>
          <p:cNvPr id="29" name="TextBox 28"/>
          <p:cNvSpPr txBox="1"/>
          <p:nvPr/>
        </p:nvSpPr>
        <p:spPr>
          <a:xfrm>
            <a:off x="5414431" y="5468060"/>
            <a:ext cx="1219201" cy="156634"/>
          </a:xfrm>
          <a:prstGeom prst="rect">
            <a:avLst/>
          </a:prstGeom>
          <a:noFill/>
          <a:scene3d>
            <a:camera prst="orthographicFront">
              <a:rot lat="0" lon="0" rev="2700000"/>
            </a:camera>
            <a:lightRig rig="threePt" dir="t"/>
          </a:scene3d>
        </p:spPr>
        <p:txBody>
          <a:bodyPr wrap="square" lIns="0" tIns="0" rIns="0" bIns="0" rtlCol="0">
            <a:noAutofit/>
          </a:bodyPr>
          <a:lstStyle/>
          <a:p>
            <a:r>
              <a:rPr lang="en-US" sz="800" b="1" dirty="0">
                <a:solidFill>
                  <a:srgbClr val="204669"/>
                </a:solidFill>
                <a:latin typeface="Mint Grotesk V0.8 Bold"/>
                <a:cs typeface="Mint Grotesk V0.8 Bold"/>
              </a:rPr>
              <a:t>Nivel individual</a:t>
            </a:r>
          </a:p>
        </p:txBody>
      </p:sp>
      <p:sp>
        <p:nvSpPr>
          <p:cNvPr id="30" name="TextBox 29"/>
          <p:cNvSpPr txBox="1"/>
          <p:nvPr/>
        </p:nvSpPr>
        <p:spPr>
          <a:xfrm>
            <a:off x="1058322" y="3636434"/>
            <a:ext cx="2298712" cy="2383371"/>
          </a:xfrm>
          <a:prstGeom prst="rect">
            <a:avLst/>
          </a:prstGeom>
          <a:noFill/>
        </p:spPr>
        <p:txBody>
          <a:bodyPr wrap="square" lIns="0" tIns="0" rIns="0" bIns="0" rtlCol="0">
            <a:noAutofit/>
          </a:bodyPr>
          <a:lstStyle/>
          <a:p>
            <a:pPr marL="0" lvl="2">
              <a:lnSpc>
                <a:spcPts val="825"/>
              </a:lnSpc>
            </a:pPr>
            <a:r>
              <a:rPr lang="en-US" sz="700" b="1" kern="0" dirty="0">
                <a:solidFill>
                  <a:srgbClr val="414042"/>
                </a:solidFill>
                <a:latin typeface="Mint Grotesk V0.8 Bold"/>
                <a:cs typeface="Mint Grotesk V0.8 Bold"/>
              </a:rPr>
              <a:t>Contact tracer interaction</a:t>
            </a:r>
            <a:br>
              <a:rPr lang="en-US" sz="700" b="1" kern="0" dirty="0">
                <a:solidFill>
                  <a:srgbClr val="414042"/>
                </a:solidFill>
                <a:latin typeface="Mint Grotesk V0.8 Bold"/>
                <a:cs typeface="Mint Grotesk V0.8 Bold"/>
              </a:rPr>
            </a:br>
            <a:r>
              <a:rPr lang="en-US" sz="700" b="1" kern="0" dirty="0">
                <a:solidFill>
                  <a:srgbClr val="414042"/>
                </a:solidFill>
                <a:latin typeface="Mint Grotesk V0.8 Bold"/>
                <a:cs typeface="Mint Grotesk V0.8 Bold"/>
              </a:rPr>
              <a:t>with contact enhanced</a:t>
            </a:r>
          </a:p>
          <a:p>
            <a:pPr marL="0" lvl="2">
              <a:lnSpc>
                <a:spcPts val="825"/>
              </a:lnSpc>
            </a:pPr>
            <a:endParaRPr lang="en-US" sz="800" kern="0" spc="-10" dirty="0">
              <a:solidFill>
                <a:srgbClr val="414042"/>
              </a:solidFill>
              <a:latin typeface="Whitman RomanOsF"/>
              <a:cs typeface="Whitman RomanOsF"/>
            </a:endParaRPr>
          </a:p>
          <a:p>
            <a:pPr marL="0" lvl="2">
              <a:lnSpc>
                <a:spcPts val="825"/>
              </a:lnSpc>
            </a:pPr>
            <a:r>
              <a:rPr lang="en-US" sz="800" kern="0" dirty="0" err="1">
                <a:solidFill>
                  <a:srgbClr val="414042"/>
                </a:solidFill>
                <a:latin typeface="Whitman RomanOsF"/>
                <a:cs typeface="Whitman RomanOsF"/>
              </a:rPr>
              <a:t>Comunicación</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clara</a:t>
            </a:r>
            <a:r>
              <a:rPr lang="en-US" sz="800" kern="0" dirty="0">
                <a:solidFill>
                  <a:srgbClr val="414042"/>
                </a:solidFill>
                <a:latin typeface="Whitman RomanOsF"/>
                <a:cs typeface="Whitman RomanOsF"/>
              </a:rPr>
              <a:t> de los </a:t>
            </a:r>
            <a:r>
              <a:rPr lang="en-US" sz="800" kern="0" dirty="0" err="1">
                <a:solidFill>
                  <a:srgbClr val="414042"/>
                </a:solidFill>
                <a:latin typeface="Whitman RomanOsF"/>
                <a:cs typeface="Whitman RomanOsF"/>
              </a:rPr>
              <a:t>procedimientos</a:t>
            </a:r>
            <a:r>
              <a:rPr lang="en-US" sz="800" kern="0" dirty="0">
                <a:solidFill>
                  <a:srgbClr val="414042"/>
                </a:solidFill>
                <a:latin typeface="Whitman RomanOsF"/>
                <a:cs typeface="Whitman RomanOsF"/>
              </a:rPr>
              <a:t> </a:t>
            </a:r>
            <a:br>
              <a:rPr lang="en-US" sz="800" kern="0" dirty="0">
                <a:solidFill>
                  <a:srgbClr val="414042"/>
                </a:solidFill>
                <a:latin typeface="Whitman RomanOsF"/>
                <a:cs typeface="Whitman RomanOsF"/>
              </a:rPr>
            </a:br>
            <a:r>
              <a:rPr lang="en-US" sz="800" kern="0" dirty="0">
                <a:solidFill>
                  <a:srgbClr val="414042"/>
                </a:solidFill>
                <a:latin typeface="Whitman RomanOsF"/>
                <a:cs typeface="Whitman RomanOsF"/>
              </a:rPr>
              <a:t>de </a:t>
            </a:r>
            <a:r>
              <a:rPr lang="en-US" sz="800" kern="0" dirty="0" err="1">
                <a:solidFill>
                  <a:srgbClr val="414042"/>
                </a:solidFill>
                <a:latin typeface="Whitman RomanOsF"/>
                <a:cs typeface="Whitman RomanOsF"/>
              </a:rPr>
              <a:t>rastreo</a:t>
            </a:r>
            <a:r>
              <a:rPr lang="en-US" sz="800" kern="0" dirty="0">
                <a:solidFill>
                  <a:srgbClr val="414042"/>
                </a:solidFill>
                <a:latin typeface="Whitman RomanOsF"/>
                <a:cs typeface="Whitman RomanOsF"/>
              </a:rPr>
              <a:t> de </a:t>
            </a:r>
            <a:r>
              <a:rPr lang="en-US" sz="800" kern="0" dirty="0" err="1">
                <a:solidFill>
                  <a:srgbClr val="414042"/>
                </a:solidFill>
                <a:latin typeface="Whitman RomanOsF"/>
                <a:cs typeface="Whitman RomanOsF"/>
              </a:rPr>
              <a:t>contactos</a:t>
            </a:r>
            <a:r>
              <a:rPr lang="en-US" sz="800" kern="0" dirty="0">
                <a:solidFill>
                  <a:srgbClr val="414042"/>
                </a:solidFill>
                <a:latin typeface="Whitman RomanOsF"/>
                <a:cs typeface="Whitman RomanOsF"/>
              </a:rPr>
              <a:t> y </a:t>
            </a:r>
            <a:r>
              <a:rPr lang="en-US" sz="800" kern="0" dirty="0" err="1">
                <a:solidFill>
                  <a:srgbClr val="414042"/>
                </a:solidFill>
                <a:latin typeface="Whitman RomanOsF"/>
                <a:cs typeface="Whitman RomanOsF"/>
              </a:rPr>
              <a:t>respuesta</a:t>
            </a:r>
            <a:r>
              <a:rPr lang="en-US" sz="800" kern="0" dirty="0">
                <a:solidFill>
                  <a:srgbClr val="414042"/>
                </a:solidFill>
                <a:latin typeface="Whitman RomanOsF"/>
                <a:cs typeface="Whitman RomanOsF"/>
              </a:rPr>
              <a:t> </a:t>
            </a:r>
            <a:br>
              <a:rPr lang="en-US" sz="800" kern="0" dirty="0">
                <a:solidFill>
                  <a:srgbClr val="414042"/>
                </a:solidFill>
                <a:latin typeface="Whitman RomanOsF"/>
                <a:cs typeface="Whitman RomanOsF"/>
              </a:rPr>
            </a:br>
            <a:r>
              <a:rPr lang="en-US" sz="800" kern="0" dirty="0">
                <a:solidFill>
                  <a:srgbClr val="414042"/>
                </a:solidFill>
                <a:latin typeface="Whitman RomanOsF"/>
                <a:cs typeface="Whitman RomanOsF"/>
              </a:rPr>
              <a:t>a las </a:t>
            </a:r>
            <a:r>
              <a:rPr lang="en-US" sz="800" kern="0" dirty="0" err="1">
                <a:solidFill>
                  <a:srgbClr val="414042"/>
                </a:solidFill>
                <a:latin typeface="Whitman RomanOsF"/>
                <a:cs typeface="Whitman RomanOsF"/>
              </a:rPr>
              <a:t>preguntas</a:t>
            </a:r>
            <a:r>
              <a:rPr lang="en-US" sz="800" kern="0" dirty="0">
                <a:solidFill>
                  <a:srgbClr val="414042"/>
                </a:solidFill>
                <a:latin typeface="Whitman RomanOsF"/>
                <a:cs typeface="Whitman RomanOsF"/>
              </a:rPr>
              <a:t> y </a:t>
            </a:r>
            <a:r>
              <a:rPr lang="en-US" sz="800" kern="0" dirty="0" err="1">
                <a:solidFill>
                  <a:srgbClr val="414042"/>
                </a:solidFill>
                <a:latin typeface="Whitman RomanOsF"/>
                <a:cs typeface="Whitman RomanOsF"/>
              </a:rPr>
              <a:t>preocupaciones</a:t>
            </a:r>
            <a:r>
              <a:rPr lang="en-US" sz="800" kern="0" dirty="0">
                <a:solidFill>
                  <a:srgbClr val="414042"/>
                </a:solidFill>
                <a:latin typeface="Whitman RomanOsF"/>
                <a:cs typeface="Whitman RomanOsF"/>
              </a:rPr>
              <a:t> del </a:t>
            </a:r>
            <a:r>
              <a:rPr lang="en-US" sz="800" kern="0" dirty="0" err="1">
                <a:solidFill>
                  <a:srgbClr val="414042"/>
                </a:solidFill>
                <a:latin typeface="Whitman RomanOsF"/>
                <a:cs typeface="Whitman RomanOsF"/>
              </a:rPr>
              <a:t>contacto</a:t>
            </a:r>
            <a:endParaRPr lang="en-US" sz="800" kern="0" dirty="0">
              <a:solidFill>
                <a:srgbClr val="414042"/>
              </a:solidFill>
              <a:latin typeface="Whitman RomanOsF"/>
              <a:cs typeface="Whitman RomanOsF"/>
            </a:endParaRPr>
          </a:p>
          <a:p>
            <a:pPr marL="0" lvl="2">
              <a:lnSpc>
                <a:spcPts val="825"/>
              </a:lnSpc>
            </a:pPr>
            <a:endParaRPr lang="en-US" sz="800" kern="0" dirty="0">
              <a:solidFill>
                <a:srgbClr val="414042"/>
              </a:solidFill>
              <a:latin typeface="Whitman RomanOsF"/>
              <a:cs typeface="Whitman RomanOsF"/>
            </a:endParaRPr>
          </a:p>
          <a:p>
            <a:pPr marL="0" lvl="2">
              <a:lnSpc>
                <a:spcPts val="825"/>
              </a:lnSpc>
            </a:pPr>
            <a:r>
              <a:rPr lang="en-US" sz="800" kern="0" dirty="0">
                <a:solidFill>
                  <a:srgbClr val="414042"/>
                </a:solidFill>
                <a:latin typeface="Whitman RomanOsF"/>
                <a:cs typeface="Whitman RomanOsF"/>
              </a:rPr>
              <a:t>El </a:t>
            </a:r>
            <a:r>
              <a:rPr lang="en-US" sz="800" kern="0" dirty="0" err="1">
                <a:solidFill>
                  <a:srgbClr val="414042"/>
                </a:solidFill>
                <a:latin typeface="Whitman RomanOsF"/>
                <a:cs typeface="Whitman RomanOsF"/>
              </a:rPr>
              <a:t>rastreador</a:t>
            </a:r>
            <a:r>
              <a:rPr lang="en-US" sz="800" kern="0" dirty="0">
                <a:solidFill>
                  <a:srgbClr val="414042"/>
                </a:solidFill>
                <a:latin typeface="Whitman RomanOsF"/>
                <a:cs typeface="Whitman RomanOsF"/>
              </a:rPr>
              <a:t> de </a:t>
            </a:r>
            <a:r>
              <a:rPr lang="en-US" sz="800" kern="0" dirty="0" err="1">
                <a:solidFill>
                  <a:srgbClr val="414042"/>
                </a:solidFill>
                <a:latin typeface="Whitman RomanOsF"/>
                <a:cs typeface="Whitman RomanOsF"/>
              </a:rPr>
              <a:t>contactos</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explica</a:t>
            </a:r>
            <a:r>
              <a:rPr lang="en-US" sz="800" kern="0" dirty="0">
                <a:solidFill>
                  <a:srgbClr val="414042"/>
                </a:solidFill>
                <a:latin typeface="Whitman RomanOsF"/>
                <a:cs typeface="Whitman RomanOsF"/>
              </a:rPr>
              <a:t> la </a:t>
            </a:r>
            <a:r>
              <a:rPr lang="en-US" sz="800" kern="0" dirty="0" err="1">
                <a:solidFill>
                  <a:srgbClr val="414042"/>
                </a:solidFill>
                <a:latin typeface="Whitman RomanOsF"/>
                <a:cs typeface="Whitman RomanOsF"/>
              </a:rPr>
              <a:t>transmisión</a:t>
            </a:r>
            <a:r>
              <a:rPr lang="en-US" sz="800" kern="0" dirty="0">
                <a:solidFill>
                  <a:srgbClr val="414042"/>
                </a:solidFill>
                <a:latin typeface="Whitman RomanOsF"/>
                <a:cs typeface="Whitman RomanOsF"/>
              </a:rPr>
              <a:t> local actual y el </a:t>
            </a:r>
            <a:r>
              <a:rPr lang="en-US" sz="800" kern="0" dirty="0" err="1">
                <a:solidFill>
                  <a:srgbClr val="414042"/>
                </a:solidFill>
                <a:latin typeface="Whitman RomanOsF"/>
                <a:cs typeface="Whitman RomanOsF"/>
              </a:rPr>
              <a:t>papel</a:t>
            </a:r>
            <a:r>
              <a:rPr lang="en-US" sz="800" kern="0" dirty="0">
                <a:solidFill>
                  <a:srgbClr val="414042"/>
                </a:solidFill>
                <a:latin typeface="Whitman RomanOsF"/>
                <a:cs typeface="Whitman RomanOsF"/>
              </a:rPr>
              <a:t> del </a:t>
            </a:r>
            <a:r>
              <a:rPr lang="en-US" sz="800" kern="0" dirty="0" err="1">
                <a:solidFill>
                  <a:srgbClr val="414042"/>
                </a:solidFill>
                <a:latin typeface="Whitman RomanOsF"/>
                <a:cs typeface="Whitman RomanOsF"/>
              </a:rPr>
              <a:t>contacto</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en</a:t>
            </a:r>
            <a:r>
              <a:rPr lang="en-US" sz="800" kern="0" dirty="0">
                <a:solidFill>
                  <a:srgbClr val="414042"/>
                </a:solidFill>
                <a:latin typeface="Whitman RomanOsF"/>
                <a:cs typeface="Whitman RomanOsF"/>
              </a:rPr>
              <a:t> la </a:t>
            </a:r>
            <a:r>
              <a:rPr lang="en-US" sz="800" kern="0" dirty="0" err="1">
                <a:solidFill>
                  <a:srgbClr val="414042"/>
                </a:solidFill>
                <a:latin typeface="Whitman RomanOsF"/>
                <a:cs typeface="Whitman RomanOsF"/>
              </a:rPr>
              <a:t>contención</a:t>
            </a:r>
            <a:r>
              <a:rPr lang="en-US" sz="800" kern="0" dirty="0">
                <a:solidFill>
                  <a:srgbClr val="414042"/>
                </a:solidFill>
                <a:latin typeface="Whitman RomanOsF"/>
                <a:cs typeface="Whitman RomanOsF"/>
              </a:rPr>
              <a:t> del virus</a:t>
            </a:r>
          </a:p>
          <a:p>
            <a:pPr marL="0" lvl="2">
              <a:lnSpc>
                <a:spcPts val="825"/>
              </a:lnSpc>
            </a:pPr>
            <a:endParaRPr lang="en-US" sz="800" kern="0" dirty="0">
              <a:solidFill>
                <a:srgbClr val="414042"/>
              </a:solidFill>
              <a:latin typeface="Whitman RomanOsF"/>
              <a:cs typeface="Whitman RomanOsF"/>
            </a:endParaRPr>
          </a:p>
          <a:p>
            <a:pPr marL="54864" lvl="2">
              <a:lnSpc>
                <a:spcPts val="825"/>
              </a:lnSpc>
            </a:pPr>
            <a:r>
              <a:rPr lang="en-US" sz="800" kern="0" dirty="0" err="1">
                <a:solidFill>
                  <a:srgbClr val="414042"/>
                </a:solidFill>
                <a:latin typeface="Whitman RomanOsF"/>
                <a:cs typeface="Whitman RomanOsF"/>
              </a:rPr>
              <a:t>Comunicación</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bidireccional</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sostenida</a:t>
            </a:r>
            <a:r>
              <a:rPr lang="en-US" sz="800" kern="0" dirty="0">
                <a:solidFill>
                  <a:srgbClr val="414042"/>
                </a:solidFill>
                <a:latin typeface="Whitman RomanOsF"/>
                <a:cs typeface="Whitman RomanOsF"/>
              </a:rPr>
              <a:t> entre el </a:t>
            </a:r>
            <a:r>
              <a:rPr lang="en-US" sz="800" kern="0" dirty="0" err="1">
                <a:solidFill>
                  <a:srgbClr val="414042"/>
                </a:solidFill>
                <a:latin typeface="Whitman RomanOsF"/>
                <a:cs typeface="Whitman RomanOsF"/>
              </a:rPr>
              <a:t>contacto</a:t>
            </a:r>
            <a:r>
              <a:rPr lang="en-US" sz="800" kern="0" dirty="0">
                <a:solidFill>
                  <a:srgbClr val="414042"/>
                </a:solidFill>
                <a:latin typeface="Whitman RomanOsF"/>
                <a:cs typeface="Whitman RomanOsF"/>
              </a:rPr>
              <a:t> y el </a:t>
            </a:r>
            <a:r>
              <a:rPr lang="en-US" sz="800" kern="0" dirty="0" err="1">
                <a:solidFill>
                  <a:srgbClr val="414042"/>
                </a:solidFill>
                <a:latin typeface="Whitman RomanOsF"/>
                <a:cs typeface="Whitman RomanOsF"/>
              </a:rPr>
              <a:t>equipo</a:t>
            </a:r>
            <a:r>
              <a:rPr lang="en-US" sz="800" kern="0" dirty="0">
                <a:solidFill>
                  <a:srgbClr val="414042"/>
                </a:solidFill>
                <a:latin typeface="Whitman RomanOsF"/>
                <a:cs typeface="Whitman RomanOsF"/>
              </a:rPr>
              <a:t> de </a:t>
            </a:r>
            <a:r>
              <a:rPr lang="en-US" sz="800" kern="0" dirty="0" err="1">
                <a:solidFill>
                  <a:srgbClr val="414042"/>
                </a:solidFill>
                <a:latin typeface="Whitman RomanOsF"/>
                <a:cs typeface="Whitman RomanOsF"/>
              </a:rPr>
              <a:t>rastreo</a:t>
            </a:r>
            <a:r>
              <a:rPr lang="en-US" sz="800" kern="0" dirty="0">
                <a:solidFill>
                  <a:srgbClr val="414042"/>
                </a:solidFill>
                <a:latin typeface="Whitman RomanOsF"/>
                <a:cs typeface="Whitman RomanOsF"/>
              </a:rPr>
              <a:t> de </a:t>
            </a:r>
            <a:r>
              <a:rPr lang="en-US" sz="800" kern="0" dirty="0" err="1">
                <a:solidFill>
                  <a:srgbClr val="414042"/>
                </a:solidFill>
                <a:latin typeface="Whitman RomanOsF"/>
                <a:cs typeface="Whitman RomanOsF"/>
              </a:rPr>
              <a:t>contactos</a:t>
            </a:r>
            <a:endParaRPr lang="en-US" sz="800" kern="0" dirty="0">
              <a:solidFill>
                <a:srgbClr val="414042"/>
              </a:solidFill>
              <a:latin typeface="Whitman RomanOsF"/>
              <a:cs typeface="Whitman RomanOsF"/>
            </a:endParaRPr>
          </a:p>
          <a:p>
            <a:pPr marL="201168" lvl="2">
              <a:lnSpc>
                <a:spcPts val="825"/>
              </a:lnSpc>
            </a:pPr>
            <a:endParaRPr lang="en-US" sz="800" kern="0" dirty="0">
              <a:solidFill>
                <a:srgbClr val="414042"/>
              </a:solidFill>
              <a:latin typeface="Whitman RomanOsF"/>
              <a:cs typeface="Whitman RomanOsF"/>
            </a:endParaRPr>
          </a:p>
          <a:p>
            <a:pPr marL="155448" lvl="2">
              <a:lnSpc>
                <a:spcPts val="825"/>
              </a:lnSpc>
            </a:pPr>
            <a:r>
              <a:rPr lang="en-US" sz="800" kern="0" dirty="0">
                <a:solidFill>
                  <a:srgbClr val="414042"/>
                </a:solidFill>
                <a:latin typeface="Whitman RomanOsF"/>
                <a:cs typeface="Whitman RomanOsF"/>
              </a:rPr>
              <a:t>El </a:t>
            </a:r>
            <a:r>
              <a:rPr lang="en-US" sz="800" kern="0" dirty="0" err="1">
                <a:solidFill>
                  <a:srgbClr val="414042"/>
                </a:solidFill>
                <a:latin typeface="Whitman RomanOsF"/>
                <a:cs typeface="Whitman RomanOsF"/>
              </a:rPr>
              <a:t>contacto</a:t>
            </a:r>
            <a:r>
              <a:rPr lang="en-US" sz="800" kern="0" dirty="0">
                <a:solidFill>
                  <a:srgbClr val="414042"/>
                </a:solidFill>
                <a:latin typeface="Whitman RomanOsF"/>
                <a:cs typeface="Whitman RomanOsF"/>
              </a:rPr>
              <a:t> es </a:t>
            </a:r>
            <a:r>
              <a:rPr lang="en-US" sz="800" kern="0" dirty="0" err="1">
                <a:solidFill>
                  <a:srgbClr val="414042"/>
                </a:solidFill>
                <a:latin typeface="Whitman RomanOsF"/>
                <a:cs typeface="Whitman RomanOsF"/>
              </a:rPr>
              <a:t>vinculado</a:t>
            </a:r>
            <a:r>
              <a:rPr lang="en-US" sz="800" kern="0" dirty="0">
                <a:solidFill>
                  <a:srgbClr val="414042"/>
                </a:solidFill>
                <a:latin typeface="Whitman RomanOsF"/>
                <a:cs typeface="Whitman RomanOsF"/>
              </a:rPr>
              <a:t> a los </a:t>
            </a:r>
            <a:r>
              <a:rPr lang="en-US" sz="800" kern="0" dirty="0" err="1">
                <a:solidFill>
                  <a:srgbClr val="414042"/>
                </a:solidFill>
                <a:latin typeface="Whitman RomanOsF"/>
                <a:cs typeface="Whitman RomanOsF"/>
              </a:rPr>
              <a:t>servicios</a:t>
            </a:r>
            <a:r>
              <a:rPr lang="en-US" sz="800" kern="0" dirty="0">
                <a:solidFill>
                  <a:srgbClr val="414042"/>
                </a:solidFill>
                <a:latin typeface="Whitman RomanOsF"/>
                <a:cs typeface="Whitman RomanOsF"/>
              </a:rPr>
              <a:t> de </a:t>
            </a:r>
            <a:r>
              <a:rPr lang="en-US" sz="800" kern="0" dirty="0" err="1">
                <a:solidFill>
                  <a:srgbClr val="414042"/>
                </a:solidFill>
                <a:latin typeface="Whitman RomanOsF"/>
                <a:cs typeface="Whitman RomanOsF"/>
              </a:rPr>
              <a:t>apoyo</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durante</a:t>
            </a:r>
            <a:r>
              <a:rPr lang="en-US" sz="800" kern="0" dirty="0">
                <a:solidFill>
                  <a:srgbClr val="414042"/>
                </a:solidFill>
                <a:latin typeface="Whitman RomanOsF"/>
                <a:cs typeface="Whitman RomanOsF"/>
              </a:rPr>
              <a:t> la </a:t>
            </a:r>
            <a:r>
              <a:rPr lang="en-US" sz="800" kern="0" dirty="0" err="1">
                <a:solidFill>
                  <a:srgbClr val="414042"/>
                </a:solidFill>
                <a:latin typeface="Whitman RomanOsF"/>
                <a:cs typeface="Whitman RomanOsF"/>
              </a:rPr>
              <a:t>cuarentena</a:t>
            </a:r>
            <a:endParaRPr lang="en-US" sz="800" kern="0" dirty="0">
              <a:solidFill>
                <a:srgbClr val="414042"/>
              </a:solidFill>
              <a:latin typeface="Whitman RomanOsF"/>
              <a:cs typeface="Whitman RomanOsF"/>
            </a:endParaRPr>
          </a:p>
          <a:p>
            <a:pPr marL="0" lvl="2">
              <a:lnSpc>
                <a:spcPts val="825"/>
              </a:lnSpc>
            </a:pPr>
            <a:endParaRPr lang="en-US" sz="800" kern="0" dirty="0">
              <a:solidFill>
                <a:srgbClr val="414042"/>
              </a:solidFill>
              <a:latin typeface="Whitman RomanOsF"/>
              <a:cs typeface="Whitman RomanOsF"/>
            </a:endParaRPr>
          </a:p>
          <a:p>
            <a:pPr marL="346320" lvl="2">
              <a:lnSpc>
                <a:spcPts val="825"/>
              </a:lnSpc>
            </a:pPr>
            <a:r>
              <a:rPr lang="en-US" sz="800" kern="0" dirty="0">
                <a:solidFill>
                  <a:srgbClr val="414042"/>
                </a:solidFill>
                <a:latin typeface="Whitman RomanOsF"/>
                <a:cs typeface="Whitman RomanOsF"/>
              </a:rPr>
              <a:t>El </a:t>
            </a:r>
            <a:r>
              <a:rPr lang="en-US" sz="800" kern="0" dirty="0" err="1">
                <a:solidFill>
                  <a:srgbClr val="414042"/>
                </a:solidFill>
                <a:latin typeface="Whitman RomanOsF"/>
                <a:cs typeface="Whitman RomanOsF"/>
              </a:rPr>
              <a:t>rastreador</a:t>
            </a:r>
            <a:r>
              <a:rPr lang="en-US" sz="800" kern="0" dirty="0">
                <a:solidFill>
                  <a:srgbClr val="414042"/>
                </a:solidFill>
                <a:latin typeface="Whitman RomanOsF"/>
                <a:cs typeface="Whitman RomanOsF"/>
              </a:rPr>
              <a:t> de </a:t>
            </a:r>
            <a:r>
              <a:rPr lang="en-US" sz="800" kern="0" dirty="0" err="1">
                <a:solidFill>
                  <a:srgbClr val="414042"/>
                </a:solidFill>
                <a:latin typeface="Whitman RomanOsF"/>
                <a:cs typeface="Whitman RomanOsF"/>
              </a:rPr>
              <a:t>contactos</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ayuda</a:t>
            </a:r>
            <a:r>
              <a:rPr lang="en-US" sz="800" kern="0" dirty="0">
                <a:solidFill>
                  <a:srgbClr val="414042"/>
                </a:solidFill>
                <a:latin typeface="Whitman RomanOsF"/>
                <a:cs typeface="Whitman RomanOsF"/>
              </a:rPr>
              <a:t> al </a:t>
            </a:r>
            <a:r>
              <a:rPr lang="en-US" sz="800" kern="0" dirty="0" err="1">
                <a:solidFill>
                  <a:srgbClr val="414042"/>
                </a:solidFill>
                <a:latin typeface="Whitman RomanOsF"/>
                <a:cs typeface="Whitman RomanOsF"/>
              </a:rPr>
              <a:t>contacto</a:t>
            </a:r>
            <a:r>
              <a:rPr lang="en-US" sz="800" kern="0" dirty="0">
                <a:solidFill>
                  <a:srgbClr val="414042"/>
                </a:solidFill>
                <a:latin typeface="Whitman RomanOsF"/>
                <a:cs typeface="Whitman RomanOsF"/>
              </a:rPr>
              <a:t> a </a:t>
            </a:r>
            <a:r>
              <a:rPr lang="en-US" sz="800" kern="0" dirty="0" err="1">
                <a:solidFill>
                  <a:srgbClr val="414042"/>
                </a:solidFill>
                <a:latin typeface="Whitman RomanOsF"/>
                <a:cs typeface="Whitman RomanOsF"/>
              </a:rPr>
              <a:t>identificar</a:t>
            </a:r>
            <a:r>
              <a:rPr lang="en-US" sz="800" kern="0" dirty="0">
                <a:solidFill>
                  <a:srgbClr val="414042"/>
                </a:solidFill>
                <a:latin typeface="Whitman RomanOsF"/>
                <a:cs typeface="Whitman RomanOsF"/>
              </a:rPr>
              <a:t> a las personas que </a:t>
            </a:r>
            <a:r>
              <a:rPr lang="en-US" sz="800" kern="0" dirty="0" err="1">
                <a:solidFill>
                  <a:srgbClr val="414042"/>
                </a:solidFill>
                <a:latin typeface="Whitman RomanOsF"/>
                <a:cs typeface="Whitman RomanOsF"/>
              </a:rPr>
              <a:t>necesitan</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apoyo</a:t>
            </a:r>
            <a:endParaRPr lang="en-US" sz="800" kern="0" dirty="0">
              <a:solidFill>
                <a:srgbClr val="414042"/>
              </a:solidFill>
              <a:latin typeface="Whitman RomanOsF"/>
              <a:cs typeface="Whitman RomanOsF"/>
            </a:endParaRPr>
          </a:p>
          <a:p>
            <a:pPr marL="484632" lvl="2">
              <a:lnSpc>
                <a:spcPts val="825"/>
              </a:lnSpc>
            </a:pPr>
            <a:endParaRPr lang="en-US" sz="800" kern="0" dirty="0">
              <a:solidFill>
                <a:srgbClr val="414042"/>
              </a:solidFill>
              <a:latin typeface="Whitman RomanOsF"/>
              <a:cs typeface="Whitman RomanOsF"/>
            </a:endParaRPr>
          </a:p>
          <a:p>
            <a:pPr marL="845208" lvl="2">
              <a:lnSpc>
                <a:spcPts val="900"/>
              </a:lnSpc>
            </a:pPr>
            <a:r>
              <a:rPr lang="en-US" sz="800" kern="0" spc="-10" dirty="0">
                <a:solidFill>
                  <a:srgbClr val="414042"/>
                </a:solidFill>
                <a:latin typeface="Whitman RomanOsF"/>
                <a:cs typeface="Whitman RomanOsF"/>
              </a:rPr>
              <a:t>La </a:t>
            </a:r>
            <a:r>
              <a:rPr lang="en-US" sz="800" kern="0" spc="-10" dirty="0" err="1">
                <a:solidFill>
                  <a:srgbClr val="414042"/>
                </a:solidFill>
                <a:latin typeface="Whitman RomanOsF"/>
                <a:cs typeface="Whitman RomanOsF"/>
              </a:rPr>
              <a:t>familia</a:t>
            </a:r>
            <a:r>
              <a:rPr lang="en-US" sz="800" kern="0" spc="-10" dirty="0">
                <a:solidFill>
                  <a:srgbClr val="414042"/>
                </a:solidFill>
                <a:latin typeface="Whitman RomanOsF"/>
                <a:cs typeface="Whitman RomanOsF"/>
              </a:rPr>
              <a:t> y los amigos </a:t>
            </a:r>
            <a:r>
              <a:rPr lang="en-US" sz="800" kern="0" spc="-10" dirty="0" err="1">
                <a:solidFill>
                  <a:srgbClr val="414042"/>
                </a:solidFill>
                <a:latin typeface="Whitman RomanOsF"/>
                <a:cs typeface="Whitman RomanOsF"/>
              </a:rPr>
              <a:t>apoyan</a:t>
            </a:r>
            <a:r>
              <a:rPr lang="en-US" sz="800" kern="0" spc="-10" dirty="0">
                <a:solidFill>
                  <a:srgbClr val="414042"/>
                </a:solidFill>
                <a:latin typeface="Whitman RomanOsF"/>
                <a:cs typeface="Whitman RomanOsF"/>
              </a:rPr>
              <a:t> el </a:t>
            </a:r>
            <a:r>
              <a:rPr lang="en-US" sz="800" kern="0" spc="-10" dirty="0" err="1">
                <a:solidFill>
                  <a:srgbClr val="414042"/>
                </a:solidFill>
                <a:latin typeface="Whitman RomanOsF"/>
                <a:cs typeface="Whitman RomanOsF"/>
              </a:rPr>
              <a:t>rastreo</a:t>
            </a:r>
            <a:r>
              <a:rPr lang="en-US" sz="800" kern="0" spc="-10" dirty="0">
                <a:solidFill>
                  <a:srgbClr val="414042"/>
                </a:solidFill>
                <a:latin typeface="Whitman RomanOsF"/>
                <a:cs typeface="Whitman RomanOsF"/>
              </a:rPr>
              <a:t> de </a:t>
            </a:r>
            <a:r>
              <a:rPr lang="en-US" sz="800" kern="0" spc="-10" dirty="0" err="1">
                <a:solidFill>
                  <a:srgbClr val="414042"/>
                </a:solidFill>
                <a:latin typeface="Whitman RomanOsF"/>
                <a:cs typeface="Whitman RomanOsF"/>
              </a:rPr>
              <a:t>contactos</a:t>
            </a:r>
            <a:r>
              <a:rPr lang="en-US" sz="800" kern="0" spc="-10" dirty="0">
                <a:solidFill>
                  <a:srgbClr val="414042"/>
                </a:solidFill>
                <a:latin typeface="Whitman RomanOsF"/>
                <a:cs typeface="Whitman RomanOsF"/>
              </a:rPr>
              <a:t>, el </a:t>
            </a:r>
            <a:r>
              <a:rPr lang="en-US" sz="800" kern="0" spc="-10" dirty="0" err="1">
                <a:solidFill>
                  <a:srgbClr val="414042"/>
                </a:solidFill>
                <a:latin typeface="Whitman RomanOsF"/>
                <a:cs typeface="Whitman RomanOsF"/>
              </a:rPr>
              <a:t>aislamiento</a:t>
            </a:r>
            <a:r>
              <a:rPr lang="en-US" sz="800" kern="0" spc="-10" dirty="0">
                <a:solidFill>
                  <a:srgbClr val="414042"/>
                </a:solidFill>
                <a:latin typeface="Whitman RomanOsF"/>
                <a:cs typeface="Whitman RomanOsF"/>
              </a:rPr>
              <a:t> </a:t>
            </a:r>
            <a:br>
              <a:rPr lang="en-US" sz="800" kern="0" spc="-10" dirty="0">
                <a:solidFill>
                  <a:srgbClr val="414042"/>
                </a:solidFill>
                <a:latin typeface="Whitman RomanOsF"/>
                <a:cs typeface="Whitman RomanOsF"/>
              </a:rPr>
            </a:br>
            <a:r>
              <a:rPr lang="en-US" sz="800" kern="0" spc="-10" dirty="0">
                <a:solidFill>
                  <a:srgbClr val="414042"/>
                </a:solidFill>
                <a:latin typeface="Whitman RomanOsF"/>
                <a:cs typeface="Whitman RomanOsF"/>
              </a:rPr>
              <a:t>y la </a:t>
            </a:r>
            <a:r>
              <a:rPr lang="en-US" sz="800" kern="0" spc="-10" dirty="0" err="1">
                <a:solidFill>
                  <a:srgbClr val="414042"/>
                </a:solidFill>
                <a:latin typeface="Whitman RomanOsF"/>
                <a:cs typeface="Whitman RomanOsF"/>
              </a:rPr>
              <a:t>cuarentena</a:t>
            </a:r>
            <a:r>
              <a:rPr lang="en-US" sz="800" kern="0" spc="-10" dirty="0">
                <a:solidFill>
                  <a:srgbClr val="414042"/>
                </a:solidFill>
                <a:latin typeface="Whitman RomanOsF"/>
                <a:cs typeface="Whitman RomanOsF"/>
              </a:rPr>
              <a:t>  </a:t>
            </a:r>
          </a:p>
        </p:txBody>
      </p:sp>
      <p:cxnSp>
        <p:nvCxnSpPr>
          <p:cNvPr id="31" name="Straight Connector 30"/>
          <p:cNvCxnSpPr/>
          <p:nvPr/>
        </p:nvCxnSpPr>
        <p:spPr>
          <a:xfrm>
            <a:off x="1051560" y="3880412"/>
            <a:ext cx="142646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051560" y="4293761"/>
            <a:ext cx="179222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a:off x="1058760" y="4593304"/>
            <a:ext cx="2237537"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1411200" y="5509822"/>
            <a:ext cx="1862352"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207008" y="4897460"/>
            <a:ext cx="2066544"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325880" y="5195739"/>
            <a:ext cx="1947672"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979331" y="3413168"/>
            <a:ext cx="1945219" cy="2383371"/>
          </a:xfrm>
          <a:prstGeom prst="rect">
            <a:avLst/>
          </a:prstGeom>
          <a:noFill/>
        </p:spPr>
        <p:txBody>
          <a:bodyPr wrap="square" lIns="0" tIns="0" rIns="0" bIns="0" rtlCol="0">
            <a:noAutofit/>
          </a:bodyPr>
          <a:lstStyle/>
          <a:p>
            <a:pPr marL="420624" lvl="2">
              <a:lnSpc>
                <a:spcPts val="825"/>
              </a:lnSpc>
            </a:pPr>
            <a:r>
              <a:rPr lang="en-US" sz="700" b="1" kern="0" dirty="0">
                <a:solidFill>
                  <a:srgbClr val="414042"/>
                </a:solidFill>
                <a:latin typeface="Mint Grotesk V0.8 Bold"/>
                <a:cs typeface="Mint Grotesk V0.8 Bold"/>
              </a:rPr>
              <a:t>El </a:t>
            </a:r>
            <a:r>
              <a:rPr lang="en-US" sz="700" b="1" kern="0" dirty="0" err="1">
                <a:solidFill>
                  <a:srgbClr val="414042"/>
                </a:solidFill>
                <a:latin typeface="Mint Grotesk V0.8 Bold"/>
                <a:cs typeface="Mint Grotesk V0.8 Bold"/>
              </a:rPr>
              <a:t>conocimiento</a:t>
            </a:r>
            <a:r>
              <a:rPr lang="en-US" sz="700" b="1" kern="0" dirty="0">
                <a:solidFill>
                  <a:srgbClr val="414042"/>
                </a:solidFill>
                <a:latin typeface="Mint Grotesk V0.8 Bold"/>
                <a:cs typeface="Mint Grotesk V0.8 Bold"/>
              </a:rPr>
              <a:t>, las </a:t>
            </a:r>
            <a:r>
              <a:rPr lang="en-US" sz="700" b="1" kern="0" dirty="0" err="1">
                <a:solidFill>
                  <a:srgbClr val="414042"/>
                </a:solidFill>
                <a:latin typeface="Mint Grotesk V0.8 Bold"/>
                <a:cs typeface="Mint Grotesk V0.8 Bold"/>
              </a:rPr>
              <a:t>creencias</a:t>
            </a:r>
            <a:r>
              <a:rPr lang="en-US" sz="700" b="1" kern="0" dirty="0">
                <a:solidFill>
                  <a:srgbClr val="414042"/>
                </a:solidFill>
                <a:latin typeface="Mint Grotesk V0.8 Bold"/>
                <a:cs typeface="Mint Grotesk V0.8 Bold"/>
              </a:rPr>
              <a:t> </a:t>
            </a:r>
            <a:br>
              <a:rPr lang="en-US" sz="700" b="1" kern="0" dirty="0">
                <a:solidFill>
                  <a:srgbClr val="414042"/>
                </a:solidFill>
                <a:latin typeface="Mint Grotesk V0.8 Bold"/>
                <a:cs typeface="Mint Grotesk V0.8 Bold"/>
              </a:rPr>
            </a:br>
            <a:r>
              <a:rPr lang="en-US" sz="700" b="1" kern="0" dirty="0">
                <a:solidFill>
                  <a:srgbClr val="414042"/>
                </a:solidFill>
                <a:latin typeface="Mint Grotesk V0.8 Bold"/>
                <a:cs typeface="Mint Grotesk V0.8 Bold"/>
              </a:rPr>
              <a:t>y las </a:t>
            </a:r>
            <a:r>
              <a:rPr lang="en-US" sz="700" b="1" kern="0" dirty="0" err="1">
                <a:solidFill>
                  <a:srgbClr val="414042"/>
                </a:solidFill>
                <a:latin typeface="Mint Grotesk V0.8 Bold"/>
                <a:cs typeface="Mint Grotesk V0.8 Bold"/>
              </a:rPr>
              <a:t>acciones</a:t>
            </a:r>
            <a:r>
              <a:rPr lang="en-US" sz="700" b="1" kern="0" dirty="0">
                <a:solidFill>
                  <a:srgbClr val="414042"/>
                </a:solidFill>
                <a:latin typeface="Mint Grotesk V0.8 Bold"/>
                <a:cs typeface="Mint Grotesk V0.8 Bold"/>
              </a:rPr>
              <a:t> del </a:t>
            </a:r>
            <a:r>
              <a:rPr lang="en-US" sz="700" b="1" kern="0" dirty="0" err="1">
                <a:solidFill>
                  <a:srgbClr val="414042"/>
                </a:solidFill>
                <a:latin typeface="Mint Grotesk V0.8 Bold"/>
                <a:cs typeface="Mint Grotesk V0.8 Bold"/>
              </a:rPr>
              <a:t>contacto</a:t>
            </a:r>
            <a:r>
              <a:rPr lang="en-US" sz="700" b="1" kern="0" dirty="0">
                <a:solidFill>
                  <a:srgbClr val="414042"/>
                </a:solidFill>
                <a:latin typeface="Mint Grotesk V0.8 Bold"/>
                <a:cs typeface="Mint Grotesk V0.8 Bold"/>
              </a:rPr>
              <a:t> </a:t>
            </a:r>
            <a:r>
              <a:rPr lang="en-US" sz="700" b="1" kern="0" dirty="0" err="1">
                <a:solidFill>
                  <a:srgbClr val="414042"/>
                </a:solidFill>
                <a:latin typeface="Mint Grotesk V0.8 Bold"/>
                <a:cs typeface="Mint Grotesk V0.8 Bold"/>
              </a:rPr>
              <a:t>mejoraron</a:t>
            </a:r>
            <a:r>
              <a:rPr lang="en-US" sz="700" b="1" kern="0" dirty="0">
                <a:solidFill>
                  <a:srgbClr val="414042"/>
                </a:solidFill>
                <a:latin typeface="Mint Grotesk V0.8 Bold"/>
                <a:cs typeface="Mint Grotesk V0.8 Bold"/>
              </a:rPr>
              <a:t> el </a:t>
            </a:r>
            <a:r>
              <a:rPr lang="en-US" sz="700" b="1" kern="0" dirty="0" err="1">
                <a:solidFill>
                  <a:srgbClr val="414042"/>
                </a:solidFill>
                <a:latin typeface="Mint Grotesk V0.8 Bold"/>
                <a:cs typeface="Mint Grotesk V0.8 Bold"/>
              </a:rPr>
              <a:t>rastreo</a:t>
            </a:r>
            <a:r>
              <a:rPr lang="en-US" sz="700" b="1" kern="0" dirty="0">
                <a:solidFill>
                  <a:srgbClr val="414042"/>
                </a:solidFill>
                <a:latin typeface="Mint Grotesk V0.8 Bold"/>
                <a:cs typeface="Mint Grotesk V0.8 Bold"/>
              </a:rPr>
              <a:t> </a:t>
            </a:r>
            <a:br>
              <a:rPr lang="en-US" sz="700" b="1" kern="0" dirty="0">
                <a:solidFill>
                  <a:srgbClr val="414042"/>
                </a:solidFill>
                <a:latin typeface="Mint Grotesk V0.8 Bold"/>
                <a:cs typeface="Mint Grotesk V0.8 Bold"/>
              </a:rPr>
            </a:br>
            <a:r>
              <a:rPr lang="en-US" sz="700" b="1" kern="0" dirty="0">
                <a:solidFill>
                  <a:srgbClr val="414042"/>
                </a:solidFill>
                <a:latin typeface="Mint Grotesk V0.8 Bold"/>
                <a:cs typeface="Mint Grotesk V0.8 Bold"/>
              </a:rPr>
              <a:t>de </a:t>
            </a:r>
            <a:r>
              <a:rPr lang="en-US" sz="700" b="1" kern="0" dirty="0" err="1">
                <a:solidFill>
                  <a:srgbClr val="414042"/>
                </a:solidFill>
                <a:latin typeface="Mint Grotesk V0.8 Bold"/>
                <a:cs typeface="Mint Grotesk V0.8 Bold"/>
              </a:rPr>
              <a:t>contactos</a:t>
            </a:r>
            <a:r>
              <a:rPr lang="en-US" sz="700" b="1" kern="0" dirty="0">
                <a:solidFill>
                  <a:srgbClr val="414042"/>
                </a:solidFill>
                <a:latin typeface="Mint Grotesk V0.8 Bold"/>
                <a:cs typeface="Mint Grotesk V0.8 Bold"/>
              </a:rPr>
              <a:t> </a:t>
            </a:r>
            <a:r>
              <a:rPr lang="en-US" sz="700" b="1" kern="0" dirty="0" err="1">
                <a:solidFill>
                  <a:srgbClr val="414042"/>
                </a:solidFill>
                <a:latin typeface="Mint Grotesk V0.8 Bold"/>
                <a:cs typeface="Mint Grotesk V0.8 Bold"/>
              </a:rPr>
              <a:t>centrado</a:t>
            </a:r>
            <a:r>
              <a:rPr lang="en-US" sz="700" b="1" kern="0" dirty="0">
                <a:solidFill>
                  <a:srgbClr val="414042"/>
                </a:solidFill>
                <a:latin typeface="Mint Grotesk V0.8 Bold"/>
                <a:cs typeface="Mint Grotesk V0.8 Bold"/>
              </a:rPr>
              <a:t> </a:t>
            </a:r>
            <a:br>
              <a:rPr lang="en-US" sz="700" b="1" kern="0" dirty="0">
                <a:solidFill>
                  <a:srgbClr val="414042"/>
                </a:solidFill>
                <a:latin typeface="Mint Grotesk V0.8 Bold"/>
                <a:cs typeface="Mint Grotesk V0.8 Bold"/>
              </a:rPr>
            </a:br>
            <a:r>
              <a:rPr lang="en-US" sz="700" b="1" kern="0" dirty="0" err="1">
                <a:solidFill>
                  <a:srgbClr val="414042"/>
                </a:solidFill>
                <a:latin typeface="Mint Grotesk V0.8 Bold"/>
                <a:cs typeface="Mint Grotesk V0.8 Bold"/>
              </a:rPr>
              <a:t>en</a:t>
            </a:r>
            <a:r>
              <a:rPr lang="en-US" sz="700" b="1" kern="0" dirty="0">
                <a:solidFill>
                  <a:srgbClr val="414042"/>
                </a:solidFill>
                <a:latin typeface="Mint Grotesk V0.8 Bold"/>
                <a:cs typeface="Mint Grotesk V0.8 Bold"/>
              </a:rPr>
              <a:t> la </a:t>
            </a:r>
            <a:r>
              <a:rPr lang="en-US" sz="700" b="1" kern="0" dirty="0" err="1">
                <a:solidFill>
                  <a:srgbClr val="414042"/>
                </a:solidFill>
                <a:latin typeface="Mint Grotesk V0.8 Bold"/>
                <a:cs typeface="Mint Grotesk V0.8 Bold"/>
              </a:rPr>
              <a:t>comunidad</a:t>
            </a:r>
            <a:endParaRPr lang="en-US" sz="700" b="1" kern="0" dirty="0">
              <a:solidFill>
                <a:srgbClr val="414042"/>
              </a:solidFill>
              <a:latin typeface="Mint Grotesk V0.8 Bold"/>
              <a:cs typeface="Mint Grotesk V0.8 Bold"/>
            </a:endParaRPr>
          </a:p>
          <a:p>
            <a:pPr marL="420624" lvl="2">
              <a:lnSpc>
                <a:spcPts val="525"/>
              </a:lnSpc>
            </a:pPr>
            <a:endParaRPr lang="en-US" sz="800" kern="0" spc="-10" dirty="0">
              <a:solidFill>
                <a:srgbClr val="414042"/>
              </a:solidFill>
              <a:latin typeface="Whitman RomanOsF"/>
              <a:cs typeface="Whitman RomanOsF"/>
            </a:endParaRPr>
          </a:p>
          <a:p>
            <a:pPr marL="420624" lvl="2">
              <a:lnSpc>
                <a:spcPts val="825"/>
              </a:lnSpc>
            </a:pPr>
            <a:r>
              <a:rPr lang="en-US" sz="800" kern="0" dirty="0">
                <a:solidFill>
                  <a:srgbClr val="414042"/>
                </a:solidFill>
                <a:latin typeface="Whitman RomanOsF"/>
                <a:cs typeface="Whitman RomanOsF"/>
              </a:rPr>
              <a:t>El </a:t>
            </a:r>
            <a:r>
              <a:rPr lang="en-US" sz="800" kern="0" dirty="0" err="1">
                <a:solidFill>
                  <a:srgbClr val="414042"/>
                </a:solidFill>
                <a:latin typeface="Whitman RomanOsF"/>
                <a:cs typeface="Whitman RomanOsF"/>
              </a:rPr>
              <a:t>contacto</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tiene</a:t>
            </a:r>
            <a:r>
              <a:rPr lang="en-US" sz="800" kern="0" dirty="0">
                <a:solidFill>
                  <a:srgbClr val="414042"/>
                </a:solidFill>
                <a:latin typeface="Whitman RomanOsF"/>
                <a:cs typeface="Whitman RomanOsF"/>
              </a:rPr>
              <a:t> una </a:t>
            </a:r>
            <a:r>
              <a:rPr lang="en-US" sz="800" kern="0" dirty="0" err="1">
                <a:solidFill>
                  <a:srgbClr val="414042"/>
                </a:solidFill>
                <a:latin typeface="Whitman RomanOsF"/>
                <a:cs typeface="Whitman RomanOsF"/>
              </a:rPr>
              <a:t>percepción</a:t>
            </a:r>
            <a:r>
              <a:rPr lang="en-US" sz="800" kern="0" dirty="0">
                <a:solidFill>
                  <a:srgbClr val="414042"/>
                </a:solidFill>
                <a:latin typeface="Whitman RomanOsF"/>
                <a:cs typeface="Whitman RomanOsF"/>
              </a:rPr>
              <a:t> </a:t>
            </a:r>
            <a:r>
              <a:rPr lang="en-US" sz="800" kern="0" dirty="0" err="1">
                <a:solidFill>
                  <a:srgbClr val="414042"/>
                </a:solidFill>
                <a:latin typeface="Whitman RomanOsF"/>
                <a:cs typeface="Whitman RomanOsF"/>
              </a:rPr>
              <a:t>realista</a:t>
            </a:r>
            <a:r>
              <a:rPr lang="en-US" sz="800" kern="0" dirty="0">
                <a:solidFill>
                  <a:srgbClr val="414042"/>
                </a:solidFill>
                <a:latin typeface="Whitman RomanOsF"/>
                <a:cs typeface="Whitman RomanOsF"/>
              </a:rPr>
              <a:t> del </a:t>
            </a:r>
            <a:r>
              <a:rPr lang="en-US" sz="800" kern="0" dirty="0" err="1">
                <a:solidFill>
                  <a:srgbClr val="414042"/>
                </a:solidFill>
                <a:latin typeface="Whitman RomanOsF"/>
                <a:cs typeface="Whitman RomanOsF"/>
              </a:rPr>
              <a:t>riesgo</a:t>
            </a:r>
            <a:r>
              <a:rPr lang="en-US" sz="800" kern="0" dirty="0">
                <a:solidFill>
                  <a:srgbClr val="414042"/>
                </a:solidFill>
                <a:latin typeface="Whitman RomanOsF"/>
                <a:cs typeface="Whitman RomanOsF"/>
              </a:rPr>
              <a:t> y la </a:t>
            </a:r>
            <a:r>
              <a:rPr lang="en-US" sz="800" kern="0" dirty="0" err="1">
                <a:solidFill>
                  <a:srgbClr val="414042"/>
                </a:solidFill>
                <a:latin typeface="Whitman RomanOsF"/>
                <a:cs typeface="Whitman RomanOsF"/>
              </a:rPr>
              <a:t>gravedad</a:t>
            </a:r>
            <a:r>
              <a:rPr lang="en-US" sz="800" kern="0" dirty="0">
                <a:solidFill>
                  <a:srgbClr val="414042"/>
                </a:solidFill>
                <a:latin typeface="Whitman RomanOsF"/>
                <a:cs typeface="Whitman RomanOsF"/>
              </a:rPr>
              <a:t> </a:t>
            </a:r>
            <a:br>
              <a:rPr lang="en-US" sz="800" kern="0" dirty="0">
                <a:solidFill>
                  <a:srgbClr val="414042"/>
                </a:solidFill>
                <a:latin typeface="Whitman RomanOsF"/>
                <a:cs typeface="Whitman RomanOsF"/>
              </a:rPr>
            </a:br>
            <a:r>
              <a:rPr lang="en-US" sz="800" kern="0" dirty="0">
                <a:solidFill>
                  <a:srgbClr val="414042"/>
                </a:solidFill>
                <a:latin typeface="Whitman RomanOsF"/>
                <a:cs typeface="Whitman RomanOsF"/>
              </a:rPr>
              <a:t>de la </a:t>
            </a:r>
            <a:r>
              <a:rPr lang="en-US" sz="800" kern="0" dirty="0" err="1">
                <a:solidFill>
                  <a:srgbClr val="414042"/>
                </a:solidFill>
                <a:latin typeface="Whitman RomanOsF"/>
                <a:cs typeface="Whitman RomanOsF"/>
              </a:rPr>
              <a:t>enfermedad</a:t>
            </a:r>
            <a:endParaRPr lang="en-US" sz="800" kern="0" dirty="0">
              <a:solidFill>
                <a:srgbClr val="414042"/>
              </a:solidFill>
              <a:latin typeface="Whitman RomanOsF"/>
              <a:cs typeface="Whitman RomanOsF"/>
            </a:endParaRPr>
          </a:p>
          <a:p>
            <a:pPr marL="0" lvl="2">
              <a:lnSpc>
                <a:spcPts val="525"/>
              </a:lnSpc>
            </a:pPr>
            <a:endParaRPr lang="en-US" sz="800" kern="0" dirty="0">
              <a:solidFill>
                <a:srgbClr val="414042"/>
              </a:solidFill>
              <a:latin typeface="Whitman RomanOsF"/>
              <a:cs typeface="Whitman RomanOsF"/>
            </a:endParaRPr>
          </a:p>
          <a:p>
            <a:pPr marL="0" lvl="2">
              <a:lnSpc>
                <a:spcPts val="900"/>
              </a:lnSpc>
            </a:pPr>
            <a:r>
              <a:rPr lang="es-ES" sz="800" kern="0" spc="-10" dirty="0">
                <a:solidFill>
                  <a:srgbClr val="414042"/>
                </a:solidFill>
                <a:latin typeface="Whitman RomanOsF"/>
                <a:cs typeface="Whitman RomanOsF"/>
              </a:rPr>
              <a:t>El contacto entiende el proceso de rastreo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y cuarentena y dónde puede acceder a los recursos</a:t>
            </a:r>
            <a:endParaRPr lang="en-US" sz="800" kern="0" spc="-10" dirty="0">
              <a:solidFill>
                <a:srgbClr val="414042"/>
              </a:solidFill>
              <a:latin typeface="Whitman RomanOsF"/>
              <a:cs typeface="Whitman RomanOsF"/>
            </a:endParaRPr>
          </a:p>
          <a:p>
            <a:pPr marL="0" lvl="2">
              <a:lnSpc>
                <a:spcPts val="525"/>
              </a:lnSpc>
            </a:pPr>
            <a:endParaRPr lang="en-US" sz="800" kern="0" dirty="0">
              <a:solidFill>
                <a:srgbClr val="414042"/>
              </a:solidFill>
              <a:latin typeface="Whitman RomanOsF"/>
              <a:cs typeface="Whitman RomanOsF"/>
            </a:endParaRPr>
          </a:p>
          <a:p>
            <a:pPr marL="0" lvl="2">
              <a:lnSpc>
                <a:spcPts val="900"/>
              </a:lnSpc>
            </a:pPr>
            <a:r>
              <a:rPr lang="es-ES" sz="800" kern="0" spc="-10" dirty="0">
                <a:solidFill>
                  <a:srgbClr val="414042"/>
                </a:solidFill>
                <a:latin typeface="Whitman RomanOsF"/>
                <a:cs typeface="Whitman RomanOsF"/>
              </a:rPr>
              <a:t>El contacto entiende el impacto del rastreo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de contactos en la transmisión local</a:t>
            </a:r>
          </a:p>
          <a:p>
            <a:pPr marL="0" lvl="2">
              <a:lnSpc>
                <a:spcPts val="525"/>
              </a:lnSpc>
            </a:pPr>
            <a:endParaRPr lang="en-US" sz="800" kern="0" dirty="0">
              <a:solidFill>
                <a:srgbClr val="414042"/>
              </a:solidFill>
              <a:latin typeface="Whitman RomanOsF"/>
              <a:cs typeface="Whitman RomanOsF"/>
            </a:endParaRPr>
          </a:p>
          <a:p>
            <a:pPr marL="0" lvl="2">
              <a:lnSpc>
                <a:spcPts val="900"/>
              </a:lnSpc>
            </a:pPr>
            <a:r>
              <a:rPr lang="es-ES" sz="800" kern="0" spc="-10" dirty="0">
                <a:solidFill>
                  <a:srgbClr val="414042"/>
                </a:solidFill>
                <a:latin typeface="Whitman RomanOsF"/>
                <a:cs typeface="Whitman RomanOsF"/>
              </a:rPr>
              <a:t>El contacto sabe cómo acceder a las pruebas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y a la atención de salud si presenta síntomas</a:t>
            </a:r>
            <a:endParaRPr lang="en-US" sz="800" kern="0" spc="-10" dirty="0">
              <a:solidFill>
                <a:srgbClr val="414042"/>
              </a:solidFill>
              <a:latin typeface="Whitman RomanOsF"/>
              <a:cs typeface="Whitman RomanOsF"/>
            </a:endParaRPr>
          </a:p>
          <a:p>
            <a:pPr marL="0" lvl="2">
              <a:lnSpc>
                <a:spcPts val="525"/>
              </a:lnSpc>
            </a:pPr>
            <a:endParaRPr lang="en-US" sz="800" kern="0" spc="-20" dirty="0">
              <a:solidFill>
                <a:srgbClr val="414042"/>
              </a:solidFill>
              <a:latin typeface="Whitman RomanOsF"/>
              <a:cs typeface="Whitman RomanOsF"/>
            </a:endParaRPr>
          </a:p>
          <a:p>
            <a:pPr marL="0" lvl="2">
              <a:lnSpc>
                <a:spcPts val="900"/>
              </a:lnSpc>
            </a:pPr>
            <a:r>
              <a:rPr lang="es-ES" sz="800" kern="0" spc="-10" dirty="0">
                <a:solidFill>
                  <a:srgbClr val="414042"/>
                </a:solidFill>
                <a:latin typeface="Whitman RomanOsF"/>
                <a:cs typeface="Whitman RomanOsF"/>
              </a:rPr>
              <a:t>El contacto cree que puede influir en la transmisión mediante el rastreo y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la cuarentena</a:t>
            </a:r>
            <a:endParaRPr lang="en-US" sz="800" kern="0" spc="-10" dirty="0">
              <a:solidFill>
                <a:srgbClr val="414042"/>
              </a:solidFill>
              <a:latin typeface="Whitman RomanOsF"/>
              <a:cs typeface="Whitman RomanOsF"/>
            </a:endParaRPr>
          </a:p>
          <a:p>
            <a:pPr marL="0" lvl="2">
              <a:lnSpc>
                <a:spcPts val="525"/>
              </a:lnSpc>
            </a:pPr>
            <a:endParaRPr lang="en-US" sz="800" kern="0" spc="-20" dirty="0">
              <a:solidFill>
                <a:srgbClr val="414042"/>
              </a:solidFill>
              <a:latin typeface="Whitman RomanOsF"/>
              <a:cs typeface="Whitman RomanOsF"/>
            </a:endParaRPr>
          </a:p>
          <a:p>
            <a:pPr marL="0" lvl="2">
              <a:lnSpc>
                <a:spcPts val="900"/>
              </a:lnSpc>
            </a:pPr>
            <a:r>
              <a:rPr lang="es-ES" sz="800" kern="0" spc="-10" dirty="0">
                <a:solidFill>
                  <a:srgbClr val="414042"/>
                </a:solidFill>
                <a:latin typeface="Whitman RomanOsF"/>
                <a:cs typeface="Whitman RomanOsF"/>
              </a:rPr>
              <a:t>El contacto cree que será capaz </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de completar el seguimiento</a:t>
            </a:r>
            <a:br>
              <a:rPr lang="es-ES" sz="800" kern="0" spc="-10" dirty="0">
                <a:solidFill>
                  <a:srgbClr val="414042"/>
                </a:solidFill>
                <a:latin typeface="Whitman RomanOsF"/>
                <a:cs typeface="Whitman RomanOsF"/>
              </a:rPr>
            </a:br>
            <a:r>
              <a:rPr lang="es-ES" sz="800" kern="0" spc="-10" dirty="0">
                <a:solidFill>
                  <a:srgbClr val="414042"/>
                </a:solidFill>
                <a:latin typeface="Whitman RomanOsF"/>
                <a:cs typeface="Whitman RomanOsF"/>
              </a:rPr>
              <a:t> y la cuarentena</a:t>
            </a:r>
            <a:endParaRPr lang="en-US" sz="800" kern="0" spc="-10" dirty="0">
              <a:solidFill>
                <a:srgbClr val="414042"/>
              </a:solidFill>
              <a:latin typeface="Whitman RomanOsF"/>
              <a:cs typeface="Whitman RomanOsF"/>
            </a:endParaRPr>
          </a:p>
        </p:txBody>
      </p:sp>
      <p:cxnSp>
        <p:nvCxnSpPr>
          <p:cNvPr id="43" name="Straight Connector 42"/>
          <p:cNvCxnSpPr/>
          <p:nvPr/>
        </p:nvCxnSpPr>
        <p:spPr>
          <a:xfrm>
            <a:off x="4411130" y="3953202"/>
            <a:ext cx="1490472"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977640" y="4302927"/>
            <a:ext cx="1911096"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977640" y="4613724"/>
            <a:ext cx="1911096"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977640" y="4901050"/>
            <a:ext cx="1819656"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977640" y="5192497"/>
            <a:ext cx="1673352"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cxnSpLocks/>
          </p:cNvCxnSpPr>
          <p:nvPr/>
        </p:nvCxnSpPr>
        <p:spPr>
          <a:xfrm>
            <a:off x="3977640" y="5593897"/>
            <a:ext cx="1309115"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graphicFrame>
        <p:nvGraphicFramePr>
          <p:cNvPr id="49" name="Table 48"/>
          <p:cNvGraphicFramePr>
            <a:graphicFrameLocks noGrp="1"/>
          </p:cNvGraphicFramePr>
          <p:nvPr>
            <p:extLst>
              <p:ext uri="{D42A27DB-BD31-4B8C-83A1-F6EECF244321}">
                <p14:modId xmlns:p14="http://schemas.microsoft.com/office/powerpoint/2010/main" val="124551538"/>
              </p:ext>
            </p:extLst>
          </p:nvPr>
        </p:nvGraphicFramePr>
        <p:xfrm>
          <a:off x="8060268" y="1325616"/>
          <a:ext cx="1625599" cy="2159498"/>
        </p:xfrm>
        <a:graphic>
          <a:graphicData uri="http://schemas.openxmlformats.org/drawingml/2006/table">
            <a:tbl>
              <a:tblPr firstRow="1" bandRow="1">
                <a:tableStyleId>{2D5ABB26-0587-4C30-8999-92F81FD0307C}</a:tableStyleId>
              </a:tblPr>
              <a:tblGrid>
                <a:gridCol w="1625599">
                  <a:extLst>
                    <a:ext uri="{9D8B030D-6E8A-4147-A177-3AD203B41FA5}">
                      <a16:colId xmlns:a16="http://schemas.microsoft.com/office/drawing/2014/main" val="20000"/>
                    </a:ext>
                  </a:extLst>
                </a:gridCol>
              </a:tblGrid>
              <a:tr h="285167">
                <a:tc>
                  <a:txBody>
                    <a:bodyPr/>
                    <a:lstStyle/>
                    <a:p>
                      <a:pPr marL="118872" marR="0" indent="0" algn="l" defTabSz="457200" rtl="0" eaLnBrk="1" fontAlgn="auto" latinLnBrk="0" hangingPunct="1">
                        <a:lnSpc>
                          <a:spcPts val="950"/>
                        </a:lnSpc>
                        <a:spcBef>
                          <a:spcPts val="0"/>
                        </a:spcBef>
                        <a:spcAft>
                          <a:spcPts val="0"/>
                        </a:spcAft>
                        <a:buClrTx/>
                        <a:buSzTx/>
                        <a:buFontTx/>
                        <a:buNone/>
                        <a:tabLst/>
                        <a:defRPr/>
                      </a:pPr>
                      <a:r>
                        <a:rPr lang="en-US" sz="800" b="1" dirty="0" err="1">
                          <a:solidFill>
                            <a:srgbClr val="414042"/>
                          </a:solidFill>
                          <a:latin typeface="Mint Grotesk V0.8 Bold"/>
                          <a:cs typeface="Mint Grotesk V0.8 Bold"/>
                        </a:rPr>
                        <a:t>Comunidad</a:t>
                      </a:r>
                      <a:endParaRPr lang="en-US" sz="800" b="1" dirty="0">
                        <a:solidFill>
                          <a:srgbClr val="414042"/>
                        </a:solidFill>
                        <a:latin typeface="Mint Grotesk V0.8 Bold"/>
                        <a:cs typeface="Mint Grotesk V0.8 Bold"/>
                      </a:endParaRPr>
                    </a:p>
                  </a:txBody>
                  <a:tcPr marL="128016" marT="82296" anchor="ctr">
                    <a:lnB w="3175" cap="flat" cmpd="sng" algn="ctr">
                      <a:noFill/>
                      <a:prstDash val="solid"/>
                      <a:round/>
                      <a:headEnd type="none" w="med" len="med"/>
                      <a:tailEnd type="none" w="med" len="med"/>
                    </a:lnB>
                    <a:solidFill>
                      <a:srgbClr val="FCCF9E"/>
                    </a:solidFill>
                  </a:tcPr>
                </a:tc>
                <a:extLst>
                  <a:ext uri="{0D108BD9-81ED-4DB2-BD59-A6C34878D82A}">
                    <a16:rowId xmlns:a16="http://schemas.microsoft.com/office/drawing/2014/main" val="10000"/>
                  </a:ext>
                </a:extLst>
              </a:tr>
              <a:tr h="304800">
                <a:tc>
                  <a:txBody>
                    <a:bodyPr/>
                    <a:lstStyle/>
                    <a:p>
                      <a:pPr>
                        <a:lnSpc>
                          <a:spcPts val="950"/>
                        </a:lnSpc>
                      </a:pPr>
                      <a:r>
                        <a:rPr lang="en-US" sz="800" kern="0" spc="0" dirty="0" err="1">
                          <a:solidFill>
                            <a:srgbClr val="414042"/>
                          </a:solidFill>
                          <a:latin typeface="Mint Grotesk V0.8 Regular"/>
                          <a:cs typeface="Mint Grotesk V0.8 Regular"/>
                        </a:rPr>
                        <a:t>Distribución</a:t>
                      </a:r>
                      <a:r>
                        <a:rPr lang="en-US" sz="800" kern="0" spc="0" dirty="0">
                          <a:solidFill>
                            <a:srgbClr val="414042"/>
                          </a:solidFill>
                          <a:latin typeface="Mint Grotesk V0.8 Regular"/>
                          <a:cs typeface="Mint Grotesk V0.8 Regular"/>
                        </a:rPr>
                        <a:t> de </a:t>
                      </a:r>
                      <a:r>
                        <a:rPr lang="en-US" sz="800" kern="0" spc="0" dirty="0" err="1">
                          <a:solidFill>
                            <a:srgbClr val="414042"/>
                          </a:solidFill>
                          <a:latin typeface="Mint Grotesk V0.8 Regular"/>
                          <a:cs typeface="Mint Grotesk V0.8 Regular"/>
                        </a:rPr>
                        <a:t>recursos</a:t>
                      </a:r>
                      <a:r>
                        <a:rPr lang="en-US" sz="800" kern="0" spc="0" dirty="0">
                          <a:solidFill>
                            <a:srgbClr val="414042"/>
                          </a:solidFill>
                          <a:latin typeface="Mint Grotesk V0.8 Regular"/>
                          <a:cs typeface="Mint Grotesk V0.8 Regular"/>
                        </a:rPr>
                        <a:t> a los </a:t>
                      </a:r>
                      <a:r>
                        <a:rPr lang="en-US" sz="800" kern="0" spc="0" dirty="0" err="1">
                          <a:solidFill>
                            <a:srgbClr val="414042"/>
                          </a:solidFill>
                          <a:latin typeface="Mint Grotesk V0.8 Regular"/>
                          <a:cs typeface="Mint Grotesk V0.8 Regular"/>
                        </a:rPr>
                        <a:t>contactos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en</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cuarentena</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no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8460">
                <a:tc>
                  <a:txBody>
                    <a:bodyPr/>
                    <a:lstStyle/>
                    <a:p>
                      <a:pPr>
                        <a:lnSpc>
                          <a:spcPts val="950"/>
                        </a:lnSpc>
                      </a:pPr>
                      <a:r>
                        <a:rPr lang="en-US" sz="800" kern="0" spc="0" dirty="0">
                          <a:solidFill>
                            <a:srgbClr val="414042"/>
                          </a:solidFill>
                          <a:latin typeface="Mint Grotesk V0.8 Regular"/>
                          <a:cs typeface="Mint Grotesk V0.8 Regular"/>
                        </a:rPr>
                        <a:t>Los </a:t>
                      </a:r>
                      <a:r>
                        <a:rPr lang="en-US" sz="800" kern="0" spc="0" dirty="0" err="1">
                          <a:solidFill>
                            <a:srgbClr val="414042"/>
                          </a:solidFill>
                          <a:latin typeface="Mint Grotesk V0.8 Regular"/>
                          <a:cs typeface="Mint Grotesk V0.8 Regular"/>
                        </a:rPr>
                        <a:t>empleadores</a:t>
                      </a:r>
                      <a:r>
                        <a:rPr lang="en-US" sz="800" kern="0" spc="0" dirty="0">
                          <a:solidFill>
                            <a:srgbClr val="414042"/>
                          </a:solidFill>
                          <a:latin typeface="Mint Grotesk V0.8 Regular"/>
                          <a:cs typeface="Mint Grotesk V0.8 Regular"/>
                        </a:rPr>
                        <a:t>/</a:t>
                      </a:r>
                      <a:r>
                        <a:rPr lang="en-US" sz="800" kern="0" spc="0" dirty="0" err="1">
                          <a:solidFill>
                            <a:srgbClr val="414042"/>
                          </a:solidFill>
                          <a:latin typeface="Mint Grotesk V0.8 Regular"/>
                          <a:cs typeface="Mint Grotesk V0.8 Regular"/>
                        </a:rPr>
                        <a:t>escuelas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permiten</a:t>
                      </a:r>
                      <a:r>
                        <a:rPr lang="en-US" sz="800" kern="0" spc="0" dirty="0">
                          <a:solidFill>
                            <a:srgbClr val="414042"/>
                          </a:solidFill>
                          <a:latin typeface="Mint Grotesk V0.8 Regular"/>
                          <a:cs typeface="Mint Grotesk V0.8 Regular"/>
                        </a:rPr>
                        <a:t> las </a:t>
                      </a:r>
                      <a:r>
                        <a:rPr lang="en-US" sz="800" kern="0" spc="0" dirty="0" err="1">
                          <a:solidFill>
                            <a:srgbClr val="414042"/>
                          </a:solidFill>
                          <a:latin typeface="Mint Grotesk V0.8 Regular"/>
                          <a:cs typeface="Mint Grotesk V0.8 Regular"/>
                        </a:rPr>
                        <a:t>ausencias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durante</a:t>
                      </a:r>
                      <a:r>
                        <a:rPr lang="en-US" sz="800" kern="0" spc="0" dirty="0">
                          <a:solidFill>
                            <a:srgbClr val="414042"/>
                          </a:solidFill>
                          <a:latin typeface="Mint Grotesk V0.8 Regular"/>
                          <a:cs typeface="Mint Grotesk V0.8 Regular"/>
                        </a:rPr>
                        <a:t> la </a:t>
                      </a:r>
                      <a:r>
                        <a:rPr lang="en-US" sz="800" kern="0" spc="0" dirty="0" err="1">
                          <a:solidFill>
                            <a:srgbClr val="414042"/>
                          </a:solidFill>
                          <a:latin typeface="Mint Grotesk V0.8 Regular"/>
                          <a:cs typeface="Mint Grotesk V0.8 Regular"/>
                        </a:rPr>
                        <a:t>cuarentena</a:t>
                      </a:r>
                      <a:r>
                        <a:rPr lang="en-US" sz="800" kern="0" spc="0" dirty="0">
                          <a:solidFill>
                            <a:srgbClr val="414042"/>
                          </a:solidFill>
                          <a:latin typeface="Mint Grotesk V0.8 Regular"/>
                          <a:cs typeface="Mint Grotesk V0.8 Regular"/>
                        </a:rPr>
                        <a:t> </a:t>
                      </a: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9250">
                <a:tc>
                  <a:txBody>
                    <a:bodyPr/>
                    <a:lstStyle/>
                    <a:p>
                      <a:pPr>
                        <a:lnSpc>
                          <a:spcPts val="950"/>
                        </a:lnSpc>
                      </a:pPr>
                      <a:r>
                        <a:rPr lang="en-US" sz="800" kern="0" spc="0" dirty="0" err="1">
                          <a:solidFill>
                            <a:srgbClr val="414042"/>
                          </a:solidFill>
                          <a:latin typeface="Mint Grotesk V0.8 Regular"/>
                          <a:cs typeface="Mint Grotesk V0.8 Regular"/>
                        </a:rPr>
                        <a:t>Servicios</a:t>
                      </a:r>
                      <a:r>
                        <a:rPr lang="en-US" sz="800" kern="0" spc="0" dirty="0">
                          <a:solidFill>
                            <a:srgbClr val="414042"/>
                          </a:solidFill>
                          <a:latin typeface="Mint Grotesk V0.8 Regular"/>
                          <a:cs typeface="Mint Grotesk V0.8 Regular"/>
                        </a:rPr>
                        <a:t> alternativos para </a:t>
                      </a:r>
                      <a:r>
                        <a:rPr lang="en-US" sz="800" kern="0" spc="0" dirty="0" err="1">
                          <a:solidFill>
                            <a:srgbClr val="414042"/>
                          </a:solidFill>
                          <a:latin typeface="Mint Grotesk V0.8 Regular"/>
                          <a:cs typeface="Mint Grotesk V0.8 Regular"/>
                        </a:rPr>
                        <a:t>eventos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culturales</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4000">
                <a:tc>
                  <a:txBody>
                    <a:bodyPr/>
                    <a:lstStyle/>
                    <a:p>
                      <a:pPr>
                        <a:lnSpc>
                          <a:spcPts val="950"/>
                        </a:lnSpc>
                      </a:pPr>
                      <a:r>
                        <a:rPr lang="en-US" sz="800" kern="0" spc="0" dirty="0" err="1">
                          <a:solidFill>
                            <a:srgbClr val="414042"/>
                          </a:solidFill>
                          <a:latin typeface="Mint Grotesk V0.8 Regular"/>
                          <a:cs typeface="Mint Grotesk V0.8 Regular"/>
                        </a:rPr>
                        <a:t>Pruebas</a:t>
                      </a:r>
                      <a:r>
                        <a:rPr lang="en-US" sz="800" kern="0" spc="0" dirty="0">
                          <a:solidFill>
                            <a:srgbClr val="414042"/>
                          </a:solidFill>
                          <a:latin typeface="Mint Grotesk V0.8 Regular"/>
                          <a:cs typeface="Mint Grotesk V0.8 Regular"/>
                        </a:rPr>
                        <a:t> de </a:t>
                      </a:r>
                      <a:r>
                        <a:rPr lang="en-US" sz="800" kern="0" spc="0" dirty="0" err="1">
                          <a:solidFill>
                            <a:srgbClr val="414042"/>
                          </a:solidFill>
                          <a:latin typeface="Mint Grotesk V0.8 Regular"/>
                          <a:cs typeface="Mint Grotesk V0.8 Regular"/>
                        </a:rPr>
                        <a:t>calidad</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6358">
                <a:tc>
                  <a:txBody>
                    <a:bodyPr/>
                    <a:lstStyle/>
                    <a:p>
                      <a:pPr>
                        <a:lnSpc>
                          <a:spcPts val="950"/>
                        </a:lnSpc>
                      </a:pPr>
                      <a:r>
                        <a:rPr lang="en-US" sz="800" kern="0" spc="0" dirty="0" err="1">
                          <a:solidFill>
                            <a:srgbClr val="414042"/>
                          </a:solidFill>
                          <a:latin typeface="Mint Grotesk V0.8 Regular"/>
                          <a:cs typeface="Mint Grotesk V0.8 Regular"/>
                        </a:rPr>
                        <a:t>Equipo</a:t>
                      </a:r>
                      <a:r>
                        <a:rPr lang="en-US" sz="800" kern="0" spc="0" dirty="0">
                          <a:solidFill>
                            <a:srgbClr val="414042"/>
                          </a:solidFill>
                          <a:latin typeface="Mint Grotesk V0.8 Regular"/>
                          <a:cs typeface="Mint Grotesk V0.8 Regular"/>
                        </a:rPr>
                        <a:t> de </a:t>
                      </a:r>
                      <a:r>
                        <a:rPr lang="en-US" sz="800" kern="0" spc="0" dirty="0" err="1">
                          <a:solidFill>
                            <a:srgbClr val="414042"/>
                          </a:solidFill>
                          <a:latin typeface="Mint Grotesk V0.8 Regular"/>
                          <a:cs typeface="Mint Grotesk V0.8 Regular"/>
                        </a:rPr>
                        <a:t>rastreo</a:t>
                      </a:r>
                      <a:r>
                        <a:rPr lang="en-US" sz="800" kern="0" spc="0" dirty="0">
                          <a:solidFill>
                            <a:srgbClr val="414042"/>
                          </a:solidFill>
                          <a:latin typeface="Mint Grotesk V0.8 Regular"/>
                          <a:cs typeface="Mint Grotesk V0.8 Regular"/>
                        </a:rPr>
                        <a:t> de </a:t>
                      </a:r>
                      <a:r>
                        <a:rPr lang="en-US" sz="800" kern="0" spc="0" dirty="0" err="1">
                          <a:solidFill>
                            <a:srgbClr val="414042"/>
                          </a:solidFill>
                          <a:latin typeface="Mint Grotesk V0.8 Regular"/>
                          <a:cs typeface="Mint Grotesk V0.8 Regular"/>
                        </a:rPr>
                        <a:t>contactos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suficientemente</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dotado</a:t>
                      </a:r>
                      <a:r>
                        <a:rPr lang="en-US" sz="800" kern="0" spc="0" dirty="0">
                          <a:solidFill>
                            <a:srgbClr val="414042"/>
                          </a:solidFill>
                          <a:latin typeface="Mint Grotesk V0.8 Regular"/>
                          <a:cs typeface="Mint Grotesk V0.8 Regular"/>
                        </a:rPr>
                        <a:t> de personal</a:t>
                      </a:r>
                    </a:p>
                  </a:txBody>
                  <a:tcPr marL="0" marR="0" anchor="ctr">
                    <a:lnT w="3175" cap="flat" cmpd="sng" algn="ctr">
                      <a:solidFill>
                        <a:srgbClr val="41404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50" name="TextBox 49"/>
          <p:cNvSpPr txBox="1"/>
          <p:nvPr/>
        </p:nvSpPr>
        <p:spPr>
          <a:xfrm>
            <a:off x="8077200" y="615950"/>
            <a:ext cx="3441700" cy="374650"/>
          </a:xfrm>
          <a:prstGeom prst="rect">
            <a:avLst/>
          </a:prstGeom>
          <a:noFill/>
        </p:spPr>
        <p:txBody>
          <a:bodyPr wrap="square" lIns="0" tIns="0" rIns="0" bIns="0" rtlCol="0">
            <a:noAutofit/>
          </a:bodyPr>
          <a:lstStyle/>
          <a:p>
            <a:pPr>
              <a:lnSpc>
                <a:spcPts val="1600"/>
              </a:lnSpc>
            </a:pPr>
            <a:r>
              <a:rPr lang="en-US" sz="1100" b="1" dirty="0" err="1">
                <a:solidFill>
                  <a:srgbClr val="204669"/>
                </a:solidFill>
                <a:latin typeface="Mint Grotesk V0.8 Bold"/>
                <a:cs typeface="Mint Grotesk V0.8 Bold"/>
              </a:rPr>
              <a:t>Otros</a:t>
            </a:r>
            <a:r>
              <a:rPr lang="en-US" sz="1100" b="1" dirty="0">
                <a:solidFill>
                  <a:srgbClr val="204669"/>
                </a:solidFill>
                <a:latin typeface="Mint Grotesk V0.8 Bold"/>
                <a:cs typeface="Mint Grotesk V0.8 Bold"/>
              </a:rPr>
              <a:t> </a:t>
            </a:r>
            <a:r>
              <a:rPr lang="en-US" sz="1100" b="1" dirty="0" err="1">
                <a:solidFill>
                  <a:srgbClr val="204669"/>
                </a:solidFill>
                <a:latin typeface="Mint Grotesk V0.8 Bold"/>
                <a:cs typeface="Mint Grotesk V0.8 Bold"/>
              </a:rPr>
              <a:t>factores</a:t>
            </a:r>
            <a:r>
              <a:rPr lang="en-US" sz="1100" b="1" dirty="0">
                <a:solidFill>
                  <a:srgbClr val="204669"/>
                </a:solidFill>
                <a:latin typeface="Mint Grotesk V0.8 Bold"/>
                <a:cs typeface="Mint Grotesk V0.8 Bold"/>
              </a:rPr>
              <a:t> que </a:t>
            </a:r>
            <a:r>
              <a:rPr lang="en-US" sz="1100" b="1" dirty="0" err="1">
                <a:solidFill>
                  <a:srgbClr val="204669"/>
                </a:solidFill>
                <a:latin typeface="Mint Grotesk V0.8 Bold"/>
                <a:cs typeface="Mint Grotesk V0.8 Bold"/>
              </a:rPr>
              <a:t>influyen</a:t>
            </a:r>
            <a:r>
              <a:rPr lang="en-US" sz="1100" b="1" dirty="0">
                <a:solidFill>
                  <a:srgbClr val="204669"/>
                </a:solidFill>
                <a:latin typeface="Mint Grotesk V0.8 Bold"/>
                <a:cs typeface="Mint Grotesk V0.8 Bold"/>
              </a:rPr>
              <a:t> </a:t>
            </a:r>
            <a:r>
              <a:rPr lang="en-US" sz="1100" b="1" dirty="0" err="1">
                <a:solidFill>
                  <a:srgbClr val="204669"/>
                </a:solidFill>
                <a:latin typeface="Mint Grotesk V0.8 Bold"/>
                <a:cs typeface="Mint Grotesk V0.8 Bold"/>
              </a:rPr>
              <a:t>en</a:t>
            </a:r>
            <a:r>
              <a:rPr lang="en-US" sz="1100" b="1" dirty="0">
                <a:solidFill>
                  <a:srgbClr val="204669"/>
                </a:solidFill>
                <a:latin typeface="Mint Grotesk V0.8 Bold"/>
                <a:cs typeface="Mint Grotesk V0.8 Bold"/>
              </a:rPr>
              <a:t> el </a:t>
            </a:r>
            <a:r>
              <a:rPr lang="en-US" sz="1100" b="1" dirty="0" err="1">
                <a:solidFill>
                  <a:srgbClr val="204669"/>
                </a:solidFill>
                <a:latin typeface="Mint Grotesk V0.8 Bold"/>
                <a:cs typeface="Mint Grotesk V0.8 Bold"/>
              </a:rPr>
              <a:t>desempeño</a:t>
            </a:r>
            <a:r>
              <a:rPr lang="en-US" sz="1100" b="1" dirty="0">
                <a:solidFill>
                  <a:srgbClr val="204669"/>
                </a:solidFill>
                <a:latin typeface="Mint Grotesk V0.8 Bold"/>
                <a:cs typeface="Mint Grotesk V0.8 Bold"/>
              </a:rPr>
              <a:t> y el </a:t>
            </a:r>
            <a:r>
              <a:rPr lang="en-US" sz="1100" b="1" dirty="0" err="1">
                <a:solidFill>
                  <a:srgbClr val="204669"/>
                </a:solidFill>
                <a:latin typeface="Mint Grotesk V0.8 Bold"/>
                <a:cs typeface="Mint Grotesk V0.8 Bold"/>
              </a:rPr>
              <a:t>impacto</a:t>
            </a:r>
            <a:r>
              <a:rPr lang="en-US" sz="1100" b="1" dirty="0">
                <a:solidFill>
                  <a:srgbClr val="204669"/>
                </a:solidFill>
                <a:latin typeface="Mint Grotesk V0.8 Bold"/>
                <a:cs typeface="Mint Grotesk V0.8 Bold"/>
              </a:rPr>
              <a:t> del </a:t>
            </a:r>
            <a:r>
              <a:rPr lang="en-US" sz="1100" b="1" dirty="0" err="1">
                <a:solidFill>
                  <a:srgbClr val="204669"/>
                </a:solidFill>
                <a:latin typeface="Mint Grotesk V0.8 Bold"/>
                <a:cs typeface="Mint Grotesk V0.8 Bold"/>
              </a:rPr>
              <a:t>rastreo</a:t>
            </a:r>
            <a:r>
              <a:rPr lang="en-US" sz="1100" b="1" dirty="0">
                <a:solidFill>
                  <a:srgbClr val="204669"/>
                </a:solidFill>
                <a:latin typeface="Mint Grotesk V0.8 Bold"/>
                <a:cs typeface="Mint Grotesk V0.8 Bold"/>
              </a:rPr>
              <a:t> de </a:t>
            </a:r>
            <a:r>
              <a:rPr lang="en-US" sz="1100" b="1" dirty="0" err="1">
                <a:solidFill>
                  <a:srgbClr val="204669"/>
                </a:solidFill>
                <a:latin typeface="Mint Grotesk V0.8 Bold"/>
                <a:cs typeface="Mint Grotesk V0.8 Bold"/>
              </a:rPr>
              <a:t>contactos</a:t>
            </a:r>
            <a:endParaRPr lang="en-US" sz="1100" b="1" dirty="0">
              <a:solidFill>
                <a:srgbClr val="204669"/>
              </a:solidFill>
              <a:latin typeface="Mint Grotesk V0.8 Bold"/>
              <a:cs typeface="Mint Grotesk V0.8 Bold"/>
            </a:endParaRPr>
          </a:p>
        </p:txBody>
      </p:sp>
      <p:cxnSp>
        <p:nvCxnSpPr>
          <p:cNvPr id="52" name="Straight Connector 51"/>
          <p:cNvCxnSpPr/>
          <p:nvPr/>
        </p:nvCxnSpPr>
        <p:spPr>
          <a:xfrm>
            <a:off x="8077200" y="1121828"/>
            <a:ext cx="3441700" cy="0"/>
          </a:xfrm>
          <a:prstGeom prst="line">
            <a:avLst/>
          </a:prstGeom>
          <a:ln w="12700">
            <a:solidFill>
              <a:srgbClr val="204669"/>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9-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362" y="1375332"/>
            <a:ext cx="207768" cy="207768"/>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2078006771"/>
              </p:ext>
            </p:extLst>
          </p:nvPr>
        </p:nvGraphicFramePr>
        <p:xfrm>
          <a:off x="9927165" y="1325880"/>
          <a:ext cx="1625599" cy="2169394"/>
        </p:xfrm>
        <a:graphic>
          <a:graphicData uri="http://schemas.openxmlformats.org/drawingml/2006/table">
            <a:tbl>
              <a:tblPr firstRow="1" bandRow="1">
                <a:tableStyleId>{2D5ABB26-0587-4C30-8999-92F81FD0307C}</a:tableStyleId>
              </a:tblPr>
              <a:tblGrid>
                <a:gridCol w="1625599">
                  <a:extLst>
                    <a:ext uri="{9D8B030D-6E8A-4147-A177-3AD203B41FA5}">
                      <a16:colId xmlns:a16="http://schemas.microsoft.com/office/drawing/2014/main" val="20000"/>
                    </a:ext>
                  </a:extLst>
                </a:gridCol>
              </a:tblGrid>
              <a:tr h="285167">
                <a:tc>
                  <a:txBody>
                    <a:bodyPr/>
                    <a:lstStyle/>
                    <a:p>
                      <a:pPr marL="118872" marR="0" lvl="0" indent="0" algn="l" defTabSz="457200" rtl="0" eaLnBrk="1" fontAlgn="auto" latinLnBrk="0" hangingPunct="1">
                        <a:lnSpc>
                          <a:spcPts val="950"/>
                        </a:lnSpc>
                        <a:spcBef>
                          <a:spcPts val="0"/>
                        </a:spcBef>
                        <a:spcAft>
                          <a:spcPts val="0"/>
                        </a:spcAft>
                        <a:buClrTx/>
                        <a:buSzTx/>
                        <a:buFontTx/>
                        <a:buNone/>
                        <a:tabLst/>
                        <a:defRPr/>
                      </a:pPr>
                      <a:r>
                        <a:rPr lang="en-US" sz="800" b="1" dirty="0">
                          <a:solidFill>
                            <a:srgbClr val="414042"/>
                          </a:solidFill>
                          <a:latin typeface="Mint Grotesk V0.8 Bold"/>
                          <a:cs typeface="Mint Grotesk V0.8 Bold"/>
                        </a:rPr>
                        <a:t>Sociedad</a:t>
                      </a:r>
                    </a:p>
                  </a:txBody>
                  <a:tcPr marL="128016" marT="82296" anchor="ctr">
                    <a:lnB w="3175" cap="flat" cmpd="sng" algn="ctr">
                      <a:noFill/>
                      <a:prstDash val="solid"/>
                      <a:round/>
                      <a:headEnd type="none" w="med" len="med"/>
                      <a:tailEnd type="none" w="med" len="med"/>
                    </a:lnB>
                    <a:solidFill>
                      <a:srgbClr val="B8DCE2"/>
                    </a:solidFill>
                  </a:tcPr>
                </a:tc>
                <a:extLst>
                  <a:ext uri="{0D108BD9-81ED-4DB2-BD59-A6C34878D82A}">
                    <a16:rowId xmlns:a16="http://schemas.microsoft.com/office/drawing/2014/main" val="10000"/>
                  </a:ext>
                </a:extLst>
              </a:tr>
              <a:tr h="304800">
                <a:tc>
                  <a:txBody>
                    <a:bodyPr/>
                    <a:lstStyle/>
                    <a:p>
                      <a:pPr>
                        <a:lnSpc>
                          <a:spcPts val="950"/>
                        </a:lnSpc>
                      </a:pPr>
                      <a:r>
                        <a:rPr lang="en-US" sz="800" kern="0" spc="0" dirty="0" err="1">
                          <a:solidFill>
                            <a:srgbClr val="414042"/>
                          </a:solidFill>
                          <a:latin typeface="Mint Grotesk V0.8 Regular"/>
                          <a:cs typeface="Mint Grotesk V0.8 Regular"/>
                        </a:rPr>
                        <a:t>Políticas</a:t>
                      </a:r>
                      <a:r>
                        <a:rPr lang="en-US" sz="800" kern="0" spc="0" dirty="0">
                          <a:solidFill>
                            <a:srgbClr val="414042"/>
                          </a:solidFill>
                          <a:latin typeface="Mint Grotesk V0.8 Regular"/>
                          <a:cs typeface="Mint Grotesk V0.8 Regular"/>
                        </a:rPr>
                        <a:t> para </a:t>
                      </a:r>
                      <a:r>
                        <a:rPr lang="en-US" sz="800" kern="0" spc="0" dirty="0" err="1">
                          <a:solidFill>
                            <a:srgbClr val="414042"/>
                          </a:solidFill>
                          <a:latin typeface="Mint Grotesk V0.8 Regular"/>
                          <a:cs typeface="Mint Grotesk V0.8 Regular"/>
                        </a:rPr>
                        <a:t>proteger</a:t>
                      </a:r>
                      <a:r>
                        <a:rPr lang="en-US" sz="800" kern="0" spc="0" dirty="0">
                          <a:solidFill>
                            <a:srgbClr val="414042"/>
                          </a:solidFill>
                          <a:latin typeface="Mint Grotesk V0.8 Regular"/>
                          <a:cs typeface="Mint Grotesk V0.8 Regular"/>
                        </a:rPr>
                        <a:t> los </a:t>
                      </a:r>
                      <a:r>
                        <a:rPr lang="en-US" sz="800" kern="0" spc="0" dirty="0" err="1">
                          <a:solidFill>
                            <a:srgbClr val="414042"/>
                          </a:solidFill>
                          <a:latin typeface="Mint Grotesk V0.8 Regular"/>
                          <a:cs typeface="Mint Grotesk V0.8 Regular"/>
                        </a:rPr>
                        <a:t>medios</a:t>
                      </a:r>
                      <a:r>
                        <a:rPr lang="en-US" sz="800" kern="0" spc="0" dirty="0">
                          <a:solidFill>
                            <a:srgbClr val="414042"/>
                          </a:solidFill>
                          <a:latin typeface="Mint Grotesk V0.8 Regular"/>
                          <a:cs typeface="Mint Grotesk V0.8 Regular"/>
                        </a:rPr>
                        <a:t> de </a:t>
                      </a:r>
                      <a:r>
                        <a:rPr lang="en-US" sz="800" kern="0" spc="0" dirty="0" err="1">
                          <a:solidFill>
                            <a:srgbClr val="414042"/>
                          </a:solidFill>
                          <a:latin typeface="Mint Grotesk V0.8 Regular"/>
                          <a:cs typeface="Mint Grotesk V0.8 Regular"/>
                        </a:rPr>
                        <a:t>subsistencia</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durante</a:t>
                      </a:r>
                      <a:r>
                        <a:rPr lang="en-US" sz="800" kern="0" spc="0" dirty="0">
                          <a:solidFill>
                            <a:srgbClr val="414042"/>
                          </a:solidFill>
                          <a:latin typeface="Mint Grotesk V0.8 Regular"/>
                          <a:cs typeface="Mint Grotesk V0.8 Regular"/>
                        </a:rPr>
                        <a:t> la </a:t>
                      </a:r>
                      <a:r>
                        <a:rPr lang="en-US" sz="800" kern="0" spc="0" dirty="0" err="1">
                          <a:solidFill>
                            <a:srgbClr val="414042"/>
                          </a:solidFill>
                          <a:latin typeface="Mint Grotesk V0.8 Regular"/>
                          <a:cs typeface="Mint Grotesk V0.8 Regular"/>
                        </a:rPr>
                        <a:t>cuarentena</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no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8460">
                <a:tc>
                  <a:txBody>
                    <a:bodyPr/>
                    <a:lstStyle/>
                    <a:p>
                      <a:pPr>
                        <a:lnSpc>
                          <a:spcPts val="950"/>
                        </a:lnSpc>
                      </a:pPr>
                      <a:r>
                        <a:rPr lang="en-US" sz="800" kern="0" spc="0" baseline="0" dirty="0" err="1">
                          <a:solidFill>
                            <a:srgbClr val="414042"/>
                          </a:solidFill>
                          <a:latin typeface="Mint Grotesk V0.8 Regular"/>
                          <a:cs typeface="Mint Grotesk V0.8 Regular"/>
                        </a:rPr>
                        <a:t>Recursos</a:t>
                      </a:r>
                      <a:r>
                        <a:rPr lang="en-US" sz="800" kern="0" spc="0" baseline="0" dirty="0">
                          <a:solidFill>
                            <a:srgbClr val="414042"/>
                          </a:solidFill>
                          <a:latin typeface="Mint Grotesk V0.8 Regular"/>
                          <a:cs typeface="Mint Grotesk V0.8 Regular"/>
                        </a:rPr>
                        <a:t> para las personas </a:t>
                      </a:r>
                      <a:r>
                        <a:rPr lang="en-US" sz="800" kern="0" spc="0" baseline="0" dirty="0" err="1">
                          <a:solidFill>
                            <a:srgbClr val="414042"/>
                          </a:solidFill>
                          <a:latin typeface="Mint Grotesk V0.8 Regular"/>
                          <a:cs typeface="Mint Grotesk V0.8 Regular"/>
                        </a:rPr>
                        <a:t>durante</a:t>
                      </a:r>
                      <a:r>
                        <a:rPr lang="en-US" sz="800" kern="0" spc="0" baseline="0" dirty="0">
                          <a:solidFill>
                            <a:srgbClr val="414042"/>
                          </a:solidFill>
                          <a:latin typeface="Mint Grotesk V0.8 Regular"/>
                          <a:cs typeface="Mint Grotesk V0.8 Regular"/>
                        </a:rPr>
                        <a:t> la </a:t>
                      </a:r>
                      <a:r>
                        <a:rPr lang="en-US" sz="800" kern="0" spc="0" baseline="0" dirty="0" err="1">
                          <a:solidFill>
                            <a:srgbClr val="414042"/>
                          </a:solidFill>
                          <a:latin typeface="Mint Grotesk V0.8 Regular"/>
                          <a:cs typeface="Mint Grotesk V0.8 Regular"/>
                        </a:rPr>
                        <a:t>cuarentena</a:t>
                      </a:r>
                      <a:r>
                        <a:rPr lang="en-US" sz="800" kern="0" spc="0" baseline="0" dirty="0">
                          <a:solidFill>
                            <a:srgbClr val="414042"/>
                          </a:solidFill>
                          <a:latin typeface="Mint Grotesk V0.8 Regular"/>
                          <a:cs typeface="Mint Grotesk V0.8 Regular"/>
                        </a:rPr>
                        <a:t> </a:t>
                      </a: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4686">
                <a:tc>
                  <a:txBody>
                    <a:bodyPr/>
                    <a:lstStyle/>
                    <a:p>
                      <a:pPr>
                        <a:lnSpc>
                          <a:spcPts val="950"/>
                        </a:lnSpc>
                      </a:pPr>
                      <a:r>
                        <a:rPr lang="en-US" sz="800" kern="0" spc="0" dirty="0" err="1">
                          <a:solidFill>
                            <a:srgbClr val="414042"/>
                          </a:solidFill>
                          <a:latin typeface="Mint Grotesk V0.8 Regular"/>
                          <a:cs typeface="Mint Grotesk V0.8 Regular"/>
                        </a:rPr>
                        <a:t>Pruebas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accesibles</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4000">
                <a:tc>
                  <a:txBody>
                    <a:bodyPr/>
                    <a:lstStyle/>
                    <a:p>
                      <a:pPr>
                        <a:lnSpc>
                          <a:spcPts val="950"/>
                        </a:lnSpc>
                      </a:pPr>
                      <a:r>
                        <a:rPr lang="en-US" sz="800" kern="0" spc="0" dirty="0" err="1">
                          <a:solidFill>
                            <a:srgbClr val="414042"/>
                          </a:solidFill>
                          <a:latin typeface="Mint Grotesk V0.8 Regular"/>
                          <a:cs typeface="Mint Grotesk V0.8 Regular"/>
                        </a:rPr>
                        <a:t>Políticas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basadas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en</a:t>
                      </a:r>
                      <a:r>
                        <a:rPr lang="en-US" sz="800" kern="0" spc="0" dirty="0">
                          <a:solidFill>
                            <a:srgbClr val="414042"/>
                          </a:solidFill>
                          <a:latin typeface="Mint Grotesk V0.8 Regular"/>
                          <a:cs typeface="Mint Grotesk V0.8 Regular"/>
                        </a:rPr>
                        <a:t> </a:t>
                      </a:r>
                      <a:br>
                        <a:rPr lang="en-US" sz="800" kern="0" spc="0" dirty="0">
                          <a:solidFill>
                            <a:srgbClr val="414042"/>
                          </a:solidFill>
                          <a:latin typeface="Mint Grotesk V0.8 Regular"/>
                          <a:cs typeface="Mint Grotesk V0.8 Regular"/>
                        </a:rPr>
                      </a:br>
                      <a:r>
                        <a:rPr lang="en-US" sz="800" kern="0" spc="0" dirty="0">
                          <a:solidFill>
                            <a:srgbClr val="414042"/>
                          </a:solidFill>
                          <a:latin typeface="Mint Grotesk V0.8 Regular"/>
                          <a:cs typeface="Mint Grotesk V0.8 Regular"/>
                        </a:rPr>
                        <a:t>la </a:t>
                      </a:r>
                      <a:r>
                        <a:rPr lang="en-US" sz="800" kern="0" spc="0" dirty="0" err="1">
                          <a:solidFill>
                            <a:srgbClr val="414042"/>
                          </a:solidFill>
                          <a:latin typeface="Mint Grotesk V0.8 Regular"/>
                          <a:cs typeface="Mint Grotesk V0.8 Regular"/>
                        </a:rPr>
                        <a:t>evidencia</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6358">
                <a:tc>
                  <a:txBody>
                    <a:bodyPr/>
                    <a:lstStyle/>
                    <a:p>
                      <a:pPr>
                        <a:lnSpc>
                          <a:spcPts val="950"/>
                        </a:lnSpc>
                      </a:pPr>
                      <a:r>
                        <a:rPr lang="en-US" sz="800" kern="0" spc="0" dirty="0" err="1">
                          <a:solidFill>
                            <a:srgbClr val="414042"/>
                          </a:solidFill>
                          <a:latin typeface="Mint Grotesk V0.8 Regular"/>
                          <a:cs typeface="Mint Grotesk V0.8 Regular"/>
                        </a:rPr>
                        <a:t>Políticas</a:t>
                      </a:r>
                      <a:r>
                        <a:rPr lang="en-US" sz="800" kern="0" spc="0" dirty="0">
                          <a:solidFill>
                            <a:srgbClr val="414042"/>
                          </a:solidFill>
                          <a:latin typeface="Mint Grotesk V0.8 Regular"/>
                          <a:cs typeface="Mint Grotesk V0.8 Regular"/>
                        </a:rPr>
                        <a:t> para </a:t>
                      </a:r>
                      <a:r>
                        <a:rPr lang="en-US" sz="800" kern="0" spc="0" dirty="0" err="1">
                          <a:solidFill>
                            <a:srgbClr val="414042"/>
                          </a:solidFill>
                          <a:latin typeface="Mint Grotesk V0.8 Regular"/>
                          <a:cs typeface="Mint Grotesk V0.8 Regular"/>
                        </a:rPr>
                        <a:t>reuniones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multitudinarias</a:t>
                      </a:r>
                      <a:r>
                        <a:rPr lang="en-US" sz="800" kern="0" spc="0" dirty="0">
                          <a:solidFill>
                            <a:srgbClr val="414042"/>
                          </a:solidFill>
                          <a:latin typeface="Mint Grotesk V0.8 Regular"/>
                          <a:cs typeface="Mint Grotesk V0.8 Regular"/>
                        </a:rPr>
                        <a:t> y </a:t>
                      </a:r>
                      <a:r>
                        <a:rPr lang="en-US" sz="800" kern="0" spc="0" dirty="0" err="1">
                          <a:solidFill>
                            <a:srgbClr val="414042"/>
                          </a:solidFill>
                          <a:latin typeface="Mint Grotesk V0.8 Regular"/>
                          <a:cs typeface="Mint Grotesk V0.8 Regular"/>
                        </a:rPr>
                        <a:t>eventos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culturales</a:t>
                      </a:r>
                      <a:endParaRPr lang="en-US" sz="800" kern="0" spc="0" dirty="0">
                        <a:solidFill>
                          <a:srgbClr val="414042"/>
                        </a:solidFill>
                        <a:latin typeface="Mint Grotesk V0.8 Regular"/>
                        <a:cs typeface="Mint Grotesk V0.8 Regular"/>
                      </a:endParaRPr>
                    </a:p>
                  </a:txBody>
                  <a:tcPr marL="0" marR="0" anchor="ctr">
                    <a:lnT w="3175" cap="flat" cmpd="sng" algn="ctr">
                      <a:solidFill>
                        <a:srgbClr val="41404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pic>
        <p:nvPicPr>
          <p:cNvPr id="15" name="Picture 14" descr="9-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7163" y="1348401"/>
            <a:ext cx="228600" cy="228600"/>
          </a:xfrm>
          <a:prstGeom prst="rect">
            <a:avLst/>
          </a:prstGeom>
        </p:spPr>
      </p:pic>
      <p:graphicFrame>
        <p:nvGraphicFramePr>
          <p:cNvPr id="42" name="Table 41"/>
          <p:cNvGraphicFramePr>
            <a:graphicFrameLocks noGrp="1"/>
          </p:cNvGraphicFramePr>
          <p:nvPr>
            <p:extLst>
              <p:ext uri="{D42A27DB-BD31-4B8C-83A1-F6EECF244321}">
                <p14:modId xmlns:p14="http://schemas.microsoft.com/office/powerpoint/2010/main" val="3022376130"/>
              </p:ext>
            </p:extLst>
          </p:nvPr>
        </p:nvGraphicFramePr>
        <p:xfrm>
          <a:off x="8060266" y="3785185"/>
          <a:ext cx="1625599" cy="1256654"/>
        </p:xfrm>
        <a:graphic>
          <a:graphicData uri="http://schemas.openxmlformats.org/drawingml/2006/table">
            <a:tbl>
              <a:tblPr firstRow="1" bandRow="1">
                <a:tableStyleId>{2D5ABB26-0587-4C30-8999-92F81FD0307C}</a:tableStyleId>
              </a:tblPr>
              <a:tblGrid>
                <a:gridCol w="1625599">
                  <a:extLst>
                    <a:ext uri="{9D8B030D-6E8A-4147-A177-3AD203B41FA5}">
                      <a16:colId xmlns:a16="http://schemas.microsoft.com/office/drawing/2014/main" val="20000"/>
                    </a:ext>
                  </a:extLst>
                </a:gridCol>
              </a:tblGrid>
              <a:tr h="285167">
                <a:tc>
                  <a:txBody>
                    <a:bodyPr/>
                    <a:lstStyle/>
                    <a:p>
                      <a:pPr marL="118872">
                        <a:lnSpc>
                          <a:spcPts val="950"/>
                        </a:lnSpc>
                      </a:pPr>
                      <a:r>
                        <a:rPr lang="en-US" sz="800" b="1" dirty="0">
                          <a:solidFill>
                            <a:srgbClr val="414042"/>
                          </a:solidFill>
                          <a:latin typeface="Mint Grotesk V0.8 Bold"/>
                          <a:cs typeface="Mint Grotesk V0.8 Bold"/>
                        </a:rPr>
                        <a:t>Nivel interpersonal</a:t>
                      </a:r>
                    </a:p>
                  </a:txBody>
                  <a:tcPr marL="128016" marT="82296" anchor="ctr">
                    <a:lnB w="3175" cap="flat" cmpd="sng" algn="ctr">
                      <a:noFill/>
                      <a:prstDash val="solid"/>
                      <a:round/>
                      <a:headEnd type="none" w="med" len="med"/>
                      <a:tailEnd type="none" w="med" len="med"/>
                    </a:lnB>
                    <a:solidFill>
                      <a:srgbClr val="39B875"/>
                    </a:solidFill>
                  </a:tcPr>
                </a:tc>
                <a:extLst>
                  <a:ext uri="{0D108BD9-81ED-4DB2-BD59-A6C34878D82A}">
                    <a16:rowId xmlns:a16="http://schemas.microsoft.com/office/drawing/2014/main" val="10000"/>
                  </a:ext>
                </a:extLst>
              </a:tr>
              <a:tr h="480481">
                <a:tc>
                  <a:txBody>
                    <a:bodyPr/>
                    <a:lstStyle/>
                    <a:p>
                      <a:pPr>
                        <a:lnSpc>
                          <a:spcPts val="950"/>
                        </a:lnSpc>
                      </a:pPr>
                      <a:r>
                        <a:rPr lang="en-US" sz="800" kern="0" spc="0" dirty="0">
                          <a:solidFill>
                            <a:srgbClr val="414042"/>
                          </a:solidFill>
                          <a:latin typeface="Mint Grotesk V0.8 Regular"/>
                          <a:cs typeface="Mint Grotesk V0.8 Regular"/>
                        </a:rPr>
                        <a:t>Personas </a:t>
                      </a:r>
                      <a:r>
                        <a:rPr lang="en-US" sz="800" kern="0" spc="0" dirty="0" err="1">
                          <a:solidFill>
                            <a:srgbClr val="414042"/>
                          </a:solidFill>
                          <a:latin typeface="Mint Grotesk V0.8 Regular"/>
                          <a:cs typeface="Mint Grotesk V0.8 Regular"/>
                        </a:rPr>
                        <a:t>capaces</a:t>
                      </a:r>
                      <a:r>
                        <a:rPr lang="en-US" sz="800" kern="0" spc="0" dirty="0">
                          <a:solidFill>
                            <a:srgbClr val="414042"/>
                          </a:solidFill>
                          <a:latin typeface="Mint Grotesk V0.8 Regular"/>
                          <a:cs typeface="Mint Grotesk V0.8 Regular"/>
                        </a:rPr>
                        <a:t> de </a:t>
                      </a:r>
                      <a:r>
                        <a:rPr lang="en-US" sz="800" kern="0" spc="0" dirty="0" err="1">
                          <a:solidFill>
                            <a:srgbClr val="414042"/>
                          </a:solidFill>
                          <a:latin typeface="Mint Grotesk V0.8 Regular"/>
                          <a:cs typeface="Mint Grotesk V0.8 Regular"/>
                        </a:rPr>
                        <a:t>ayudar</a:t>
                      </a:r>
                      <a:r>
                        <a:rPr lang="en-US" sz="800" kern="0" spc="0" dirty="0">
                          <a:solidFill>
                            <a:srgbClr val="414042"/>
                          </a:solidFill>
                          <a:latin typeface="Mint Grotesk V0.8 Regular"/>
                          <a:cs typeface="Mint Grotesk V0.8 Regular"/>
                        </a:rPr>
                        <a:t> a los </a:t>
                      </a:r>
                      <a:r>
                        <a:rPr lang="en-US" sz="800" kern="0" spc="0" dirty="0" err="1">
                          <a:solidFill>
                            <a:srgbClr val="414042"/>
                          </a:solidFill>
                          <a:latin typeface="Mint Grotesk V0.8 Regular"/>
                          <a:cs typeface="Mint Grotesk V0.8 Regular"/>
                        </a:rPr>
                        <a:t>contactos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en</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cuarentena</a:t>
                      </a:r>
                      <a:r>
                        <a:rPr lang="en-US" sz="800" kern="0" spc="0" dirty="0">
                          <a:solidFill>
                            <a:srgbClr val="414042"/>
                          </a:solidFill>
                          <a:latin typeface="Mint Grotesk V0.8 Regular"/>
                          <a:cs typeface="Mint Grotesk V0.8 Regular"/>
                        </a:rPr>
                        <a:t> a </a:t>
                      </a:r>
                      <a:r>
                        <a:rPr lang="en-US" sz="800" kern="0" spc="0" dirty="0" err="1">
                          <a:solidFill>
                            <a:srgbClr val="414042"/>
                          </a:solidFill>
                          <a:latin typeface="Mint Grotesk V0.8 Regular"/>
                          <a:cs typeface="Mint Grotesk V0.8 Regular"/>
                        </a:rPr>
                        <a:t>satisfacer</a:t>
                      </a:r>
                      <a:r>
                        <a:rPr lang="en-US" sz="800" kern="0" spc="0" dirty="0">
                          <a:solidFill>
                            <a:srgbClr val="414042"/>
                          </a:solidFill>
                          <a:latin typeface="Mint Grotesk V0.8 Regular"/>
                          <a:cs typeface="Mint Grotesk V0.8 Regular"/>
                        </a:rPr>
                        <a:t> sus </a:t>
                      </a:r>
                      <a:r>
                        <a:rPr lang="en-US" sz="800" kern="0" spc="0" dirty="0" err="1">
                          <a:solidFill>
                            <a:srgbClr val="414042"/>
                          </a:solidFill>
                          <a:latin typeface="Mint Grotesk V0.8 Regular"/>
                          <a:cs typeface="Mint Grotesk V0.8 Regular"/>
                        </a:rPr>
                        <a:t>necesidades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diarias</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no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8460">
                <a:tc>
                  <a:txBody>
                    <a:bodyPr/>
                    <a:lstStyle/>
                    <a:p>
                      <a:pPr>
                        <a:lnSpc>
                          <a:spcPts val="950"/>
                        </a:lnSpc>
                      </a:pPr>
                      <a:r>
                        <a:rPr lang="en-US" sz="800" kern="0" spc="0" dirty="0" err="1">
                          <a:solidFill>
                            <a:srgbClr val="414042"/>
                          </a:solidFill>
                          <a:latin typeface="Mint Grotesk V0.8 Regular"/>
                          <a:cs typeface="Mint Grotesk V0.8 Regular"/>
                        </a:rPr>
                        <a:t>Relaciones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sociales</a:t>
                      </a:r>
                      <a:r>
                        <a:rPr lang="en-US" sz="800" kern="0" spc="0" dirty="0">
                          <a:solidFill>
                            <a:srgbClr val="414042"/>
                          </a:solidFill>
                          <a:latin typeface="Mint Grotesk V0.8 Regular"/>
                          <a:cs typeface="Mint Grotesk V0.8 Regular"/>
                        </a:rPr>
                        <a:t> con </a:t>
                      </a:r>
                      <a:r>
                        <a:rPr lang="en-US" sz="800" kern="0" spc="0" dirty="0" err="1">
                          <a:solidFill>
                            <a:srgbClr val="414042"/>
                          </a:solidFill>
                          <a:latin typeface="Mint Grotesk V0.8 Regular"/>
                          <a:cs typeface="Mint Grotesk V0.8 Regular"/>
                        </a:rPr>
                        <a:t>distanciamiento</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físico</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877568001"/>
              </p:ext>
            </p:extLst>
          </p:nvPr>
        </p:nvGraphicFramePr>
        <p:xfrm>
          <a:off x="9927163" y="3785449"/>
          <a:ext cx="1625599" cy="1824078"/>
        </p:xfrm>
        <a:graphic>
          <a:graphicData uri="http://schemas.openxmlformats.org/drawingml/2006/table">
            <a:tbl>
              <a:tblPr firstRow="1" bandRow="1">
                <a:tableStyleId>{2D5ABB26-0587-4C30-8999-92F81FD0307C}</a:tableStyleId>
              </a:tblPr>
              <a:tblGrid>
                <a:gridCol w="1625599">
                  <a:extLst>
                    <a:ext uri="{9D8B030D-6E8A-4147-A177-3AD203B41FA5}">
                      <a16:colId xmlns:a16="http://schemas.microsoft.com/office/drawing/2014/main" val="20000"/>
                    </a:ext>
                  </a:extLst>
                </a:gridCol>
              </a:tblGrid>
              <a:tr h="285167">
                <a:tc>
                  <a:txBody>
                    <a:bodyPr/>
                    <a:lstStyle/>
                    <a:p>
                      <a:pPr marL="118872" marR="0" lvl="0" indent="0" algn="l" defTabSz="457200" rtl="0" eaLnBrk="1" fontAlgn="auto" latinLnBrk="0" hangingPunct="1">
                        <a:lnSpc>
                          <a:spcPts val="950"/>
                        </a:lnSpc>
                        <a:spcBef>
                          <a:spcPts val="0"/>
                        </a:spcBef>
                        <a:spcAft>
                          <a:spcPts val="0"/>
                        </a:spcAft>
                        <a:buClrTx/>
                        <a:buSzTx/>
                        <a:buFontTx/>
                        <a:buNone/>
                        <a:tabLst/>
                        <a:defRPr/>
                      </a:pPr>
                      <a:r>
                        <a:rPr lang="en-US" sz="800" b="1" dirty="0">
                          <a:solidFill>
                            <a:srgbClr val="414042"/>
                          </a:solidFill>
                          <a:latin typeface="Mint Grotesk V0.8 Bold"/>
                          <a:cs typeface="Mint Grotesk V0.8 Bold"/>
                        </a:rPr>
                        <a:t>Nivel individual</a:t>
                      </a:r>
                    </a:p>
                  </a:txBody>
                  <a:tcPr marL="128016" marT="82296" anchor="ctr">
                    <a:lnB w="3175" cap="flat" cmpd="sng" algn="ctr">
                      <a:noFill/>
                      <a:prstDash val="solid"/>
                      <a:round/>
                      <a:headEnd type="none" w="med" len="med"/>
                      <a:tailEnd type="none" w="med" len="med"/>
                    </a:lnB>
                    <a:solidFill>
                      <a:srgbClr val="F7A9BA"/>
                    </a:solidFill>
                  </a:tcPr>
                </a:tc>
                <a:extLst>
                  <a:ext uri="{0D108BD9-81ED-4DB2-BD59-A6C34878D82A}">
                    <a16:rowId xmlns:a16="http://schemas.microsoft.com/office/drawing/2014/main" val="10000"/>
                  </a:ext>
                </a:extLst>
              </a:tr>
              <a:tr h="353217">
                <a:tc>
                  <a:txBody>
                    <a:bodyPr/>
                    <a:lstStyle/>
                    <a:p>
                      <a:pPr>
                        <a:lnSpc>
                          <a:spcPts val="950"/>
                        </a:lnSpc>
                      </a:pPr>
                      <a:r>
                        <a:rPr lang="en-US" sz="800" kern="0" spc="0" dirty="0" err="1">
                          <a:solidFill>
                            <a:srgbClr val="414042"/>
                          </a:solidFill>
                          <a:latin typeface="Mint Grotesk V0.8 Regular"/>
                          <a:cs typeface="Mint Grotesk V0.8 Regular"/>
                        </a:rPr>
                        <a:t>Acceso</a:t>
                      </a:r>
                      <a:r>
                        <a:rPr lang="en-US" sz="800" kern="0" spc="0" dirty="0">
                          <a:solidFill>
                            <a:srgbClr val="414042"/>
                          </a:solidFill>
                          <a:latin typeface="Mint Grotesk V0.8 Regular"/>
                          <a:cs typeface="Mint Grotesk V0.8 Regular"/>
                        </a:rPr>
                        <a:t> a los </a:t>
                      </a:r>
                      <a:r>
                        <a:rPr lang="en-US" sz="800" kern="0" spc="0" dirty="0" err="1">
                          <a:solidFill>
                            <a:srgbClr val="414042"/>
                          </a:solidFill>
                          <a:latin typeface="Mint Grotesk V0.8 Regular"/>
                          <a:cs typeface="Mint Grotesk V0.8 Regular"/>
                        </a:rPr>
                        <a:t>establecimientos</a:t>
                      </a:r>
                      <a:r>
                        <a:rPr lang="en-US" sz="800" kern="0" spc="0" dirty="0">
                          <a:solidFill>
                            <a:srgbClr val="414042"/>
                          </a:solidFill>
                          <a:latin typeface="Mint Grotesk V0.8 Regular"/>
                          <a:cs typeface="Mint Grotesk V0.8 Regular"/>
                        </a:rPr>
                        <a:t> para la </a:t>
                      </a:r>
                      <a:r>
                        <a:rPr lang="en-US" sz="800" kern="0" spc="0" dirty="0" err="1">
                          <a:solidFill>
                            <a:srgbClr val="414042"/>
                          </a:solidFill>
                          <a:latin typeface="Mint Grotesk V0.8 Regular"/>
                          <a:cs typeface="Mint Grotesk V0.8 Regular"/>
                        </a:rPr>
                        <a:t>cuarentena</a:t>
                      </a:r>
                      <a:r>
                        <a:rPr lang="en-US" sz="800" kern="0" spc="0" dirty="0">
                          <a:solidFill>
                            <a:srgbClr val="414042"/>
                          </a:solidFill>
                          <a:latin typeface="Mint Grotesk V0.8 Regular"/>
                          <a:cs typeface="Mint Grotesk V0.8 Regular"/>
                        </a:rPr>
                        <a:t> individual</a:t>
                      </a:r>
                    </a:p>
                  </a:txBody>
                  <a:tcPr marL="0" marR="0" anchor="ctr">
                    <a:lnL>
                      <a:noFill/>
                    </a:lnL>
                    <a:lnR>
                      <a:noFill/>
                    </a:lnR>
                    <a:lnT w="3175" cap="flat" cmpd="sng" algn="ctr">
                      <a:no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34">
                <a:tc>
                  <a:txBody>
                    <a:bodyPr/>
                    <a:lstStyle/>
                    <a:p>
                      <a:pPr>
                        <a:lnSpc>
                          <a:spcPts val="950"/>
                        </a:lnSpc>
                      </a:pPr>
                      <a:r>
                        <a:rPr lang="en-US" sz="800" kern="0" spc="0" baseline="0" dirty="0" err="1">
                          <a:solidFill>
                            <a:srgbClr val="414042"/>
                          </a:solidFill>
                          <a:latin typeface="Mint Grotesk V0.8 Regular"/>
                          <a:cs typeface="Mint Grotesk V0.8 Regular"/>
                        </a:rPr>
                        <a:t>Acceso</a:t>
                      </a:r>
                      <a:r>
                        <a:rPr lang="en-US" sz="800" kern="0" spc="0" baseline="0" dirty="0">
                          <a:solidFill>
                            <a:srgbClr val="414042"/>
                          </a:solidFill>
                          <a:latin typeface="Mint Grotesk V0.8 Regular"/>
                          <a:cs typeface="Mint Grotesk V0.8 Regular"/>
                        </a:rPr>
                        <a:t> a la </a:t>
                      </a:r>
                      <a:r>
                        <a:rPr lang="en-US" sz="800" kern="0" spc="0" baseline="0" dirty="0" err="1">
                          <a:solidFill>
                            <a:srgbClr val="414042"/>
                          </a:solidFill>
                          <a:latin typeface="Mint Grotesk V0.8 Regular"/>
                          <a:cs typeface="Mint Grotesk V0.8 Regular"/>
                        </a:rPr>
                        <a:t>atención</a:t>
                      </a:r>
                      <a:r>
                        <a:rPr lang="en-US" sz="800" kern="0" spc="0" baseline="0" dirty="0">
                          <a:solidFill>
                            <a:srgbClr val="414042"/>
                          </a:solidFill>
                          <a:latin typeface="Mint Grotesk V0.8 Regular"/>
                          <a:cs typeface="Mint Grotesk V0.8 Regular"/>
                        </a:rPr>
                        <a:t> de </a:t>
                      </a:r>
                      <a:r>
                        <a:rPr lang="en-US" sz="800" kern="0" spc="0" baseline="0" dirty="0" err="1">
                          <a:solidFill>
                            <a:srgbClr val="414042"/>
                          </a:solidFill>
                          <a:latin typeface="Mint Grotesk V0.8 Regular"/>
                          <a:cs typeface="Mint Grotesk V0.8 Regular"/>
                        </a:rPr>
                        <a:t>salud</a:t>
                      </a:r>
                      <a:r>
                        <a:rPr lang="en-US" sz="800" kern="0" spc="0" baseline="0" dirty="0">
                          <a:solidFill>
                            <a:srgbClr val="414042"/>
                          </a:solidFill>
                          <a:latin typeface="Mint Grotesk V0.8 Regular"/>
                          <a:cs typeface="Mint Grotesk V0.8 Regular"/>
                        </a:rPr>
                        <a:t> </a:t>
                      </a:r>
                      <a:r>
                        <a:rPr lang="en-US" sz="800" kern="0" spc="0" baseline="0" dirty="0" err="1">
                          <a:solidFill>
                            <a:srgbClr val="414042"/>
                          </a:solidFill>
                          <a:latin typeface="Mint Grotesk V0.8 Regular"/>
                          <a:cs typeface="Mint Grotesk V0.8 Regular"/>
                        </a:rPr>
                        <a:t>si</a:t>
                      </a:r>
                      <a:r>
                        <a:rPr lang="en-US" sz="800" kern="0" spc="0" baseline="0" dirty="0">
                          <a:solidFill>
                            <a:srgbClr val="414042"/>
                          </a:solidFill>
                          <a:latin typeface="Mint Grotesk V0.8 Regular"/>
                          <a:cs typeface="Mint Grotesk V0.8 Regular"/>
                        </a:rPr>
                        <a:t> se es </a:t>
                      </a:r>
                      <a:r>
                        <a:rPr lang="en-US" sz="800" kern="0" spc="0" baseline="0" dirty="0" err="1">
                          <a:solidFill>
                            <a:srgbClr val="414042"/>
                          </a:solidFill>
                          <a:latin typeface="Mint Grotesk V0.8 Regular"/>
                          <a:cs typeface="Mint Grotesk V0.8 Regular"/>
                        </a:rPr>
                        <a:t>sintomático</a:t>
                      </a:r>
                      <a:endParaRPr lang="en-US" sz="800" kern="0" spc="0" baseline="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33">
                <a:tc>
                  <a:txBody>
                    <a:bodyPr/>
                    <a:lstStyle/>
                    <a:p>
                      <a:pPr>
                        <a:lnSpc>
                          <a:spcPts val="950"/>
                        </a:lnSpc>
                      </a:pPr>
                      <a:r>
                        <a:rPr lang="en-US" sz="800" kern="0" spc="-10" dirty="0" err="1">
                          <a:solidFill>
                            <a:srgbClr val="414042"/>
                          </a:solidFill>
                          <a:latin typeface="Mint Grotesk V0.8 Regular"/>
                          <a:cs typeface="Mint Grotesk V0.8 Regular"/>
                        </a:rPr>
                        <a:t>Acceso</a:t>
                      </a:r>
                      <a:r>
                        <a:rPr lang="en-US" sz="800" kern="0" spc="-10" dirty="0">
                          <a:solidFill>
                            <a:srgbClr val="414042"/>
                          </a:solidFill>
                          <a:latin typeface="Mint Grotesk V0.8 Regular"/>
                          <a:cs typeface="Mint Grotesk V0.8 Regular"/>
                        </a:rPr>
                        <a:t> a </a:t>
                      </a:r>
                      <a:r>
                        <a:rPr lang="en-US" sz="800" kern="0" spc="-10" dirty="0" err="1">
                          <a:solidFill>
                            <a:srgbClr val="414042"/>
                          </a:solidFill>
                          <a:latin typeface="Mint Grotesk V0.8 Regular"/>
                          <a:cs typeface="Mint Grotesk V0.8 Regular"/>
                        </a:rPr>
                        <a:t>pruebas</a:t>
                      </a:r>
                      <a:r>
                        <a:rPr lang="en-US" sz="800" kern="0" spc="-10" dirty="0">
                          <a:solidFill>
                            <a:srgbClr val="414042"/>
                          </a:solidFill>
                          <a:latin typeface="Mint Grotesk V0.8 Regular"/>
                          <a:cs typeface="Mint Grotesk V0.8 Regular"/>
                        </a:rPr>
                        <a:t> </a:t>
                      </a:r>
                      <a:r>
                        <a:rPr lang="en-US" sz="800" kern="0" spc="-10" dirty="0" err="1">
                          <a:solidFill>
                            <a:srgbClr val="414042"/>
                          </a:solidFill>
                          <a:latin typeface="Mint Grotesk V0.8 Regular"/>
                          <a:cs typeface="Mint Grotesk V0.8 Regular"/>
                        </a:rPr>
                        <a:t>asequibles</a:t>
                      </a:r>
                      <a:r>
                        <a:rPr lang="en-US" sz="800" kern="0" spc="-10" dirty="0">
                          <a:solidFill>
                            <a:srgbClr val="414042"/>
                          </a:solidFill>
                          <a:latin typeface="Mint Grotesk V0.8 Regular"/>
                          <a:cs typeface="Mint Grotesk V0.8 Regular"/>
                        </a:rPr>
                        <a:t> </a:t>
                      </a:r>
                      <a:br>
                        <a:rPr lang="en-US" sz="800" kern="0" spc="-10" dirty="0">
                          <a:solidFill>
                            <a:srgbClr val="414042"/>
                          </a:solidFill>
                          <a:latin typeface="Mint Grotesk V0.8 Regular"/>
                          <a:cs typeface="Mint Grotesk V0.8 Regular"/>
                        </a:rPr>
                      </a:br>
                      <a:r>
                        <a:rPr lang="en-US" sz="800" kern="0" spc="-10" dirty="0">
                          <a:solidFill>
                            <a:srgbClr val="414042"/>
                          </a:solidFill>
                          <a:latin typeface="Mint Grotesk V0.8 Regular"/>
                          <a:cs typeface="Mint Grotesk V0.8 Regular"/>
                        </a:rPr>
                        <a:t>y </a:t>
                      </a:r>
                      <a:r>
                        <a:rPr lang="en-US" sz="800" kern="0" spc="-10" dirty="0" err="1">
                          <a:solidFill>
                            <a:srgbClr val="414042"/>
                          </a:solidFill>
                          <a:latin typeface="Mint Grotesk V0.8 Regular"/>
                          <a:cs typeface="Mint Grotesk V0.8 Regular"/>
                        </a:rPr>
                        <a:t>oportunas</a:t>
                      </a:r>
                      <a:endParaRPr lang="en-US" sz="800" kern="0" spc="-1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9745">
                <a:tc>
                  <a:txBody>
                    <a:bodyPr/>
                    <a:lstStyle/>
                    <a:p>
                      <a:pPr>
                        <a:lnSpc>
                          <a:spcPts val="950"/>
                        </a:lnSpc>
                      </a:pPr>
                      <a:r>
                        <a:rPr lang="en-US" sz="800" kern="0" spc="0" dirty="0" err="1">
                          <a:solidFill>
                            <a:srgbClr val="414042"/>
                          </a:solidFill>
                          <a:latin typeface="Mint Grotesk V0.8 Regular"/>
                          <a:cs typeface="Mint Grotesk V0.8 Regular"/>
                        </a:rPr>
                        <a:t>Mínimos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costos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económicos</a:t>
                      </a:r>
                      <a:r>
                        <a:rPr lang="en-US" sz="800" kern="0" spc="0" dirty="0">
                          <a:solidFill>
                            <a:srgbClr val="414042"/>
                          </a:solidFill>
                          <a:latin typeface="Mint Grotesk V0.8 Regular"/>
                          <a:cs typeface="Mint Grotesk V0.8 Regular"/>
                        </a:rPr>
                        <a:t> o </a:t>
                      </a:r>
                      <a:r>
                        <a:rPr lang="en-US" sz="800" kern="0" spc="0" dirty="0" err="1">
                          <a:solidFill>
                            <a:srgbClr val="414042"/>
                          </a:solidFill>
                          <a:latin typeface="Mint Grotesk V0.8 Regular"/>
                          <a:cs typeface="Mint Grotesk V0.8 Regular"/>
                        </a:rPr>
                        <a:t>sociales</a:t>
                      </a:r>
                      <a:r>
                        <a:rPr lang="en-US" sz="800" kern="0" spc="0" dirty="0">
                          <a:solidFill>
                            <a:srgbClr val="414042"/>
                          </a:solidFill>
                          <a:latin typeface="Mint Grotesk V0.8 Regular"/>
                          <a:cs typeface="Mint Grotesk V0.8 Regular"/>
                        </a:rPr>
                        <a:t> </a:t>
                      </a:r>
                      <a:r>
                        <a:rPr lang="en-US" sz="800" kern="0" spc="0" dirty="0" err="1">
                          <a:solidFill>
                            <a:srgbClr val="414042"/>
                          </a:solidFill>
                          <a:latin typeface="Mint Grotesk V0.8 Regular"/>
                          <a:cs typeface="Mint Grotesk V0.8 Regular"/>
                        </a:rPr>
                        <a:t>negativos</a:t>
                      </a:r>
                      <a:r>
                        <a:rPr lang="en-US" sz="800" kern="0" spc="0" dirty="0">
                          <a:solidFill>
                            <a:srgbClr val="414042"/>
                          </a:solidFill>
                          <a:latin typeface="Mint Grotesk V0.8 Regular"/>
                          <a:cs typeface="Mint Grotesk V0.8 Regular"/>
                        </a:rPr>
                        <a:t> de la </a:t>
                      </a:r>
                      <a:r>
                        <a:rPr lang="en-US" sz="800" kern="0" spc="0" dirty="0" err="1">
                          <a:solidFill>
                            <a:srgbClr val="414042"/>
                          </a:solidFill>
                          <a:latin typeface="Mint Grotesk V0.8 Regular"/>
                          <a:cs typeface="Mint Grotesk V0.8 Regular"/>
                        </a:rPr>
                        <a:t>cuarentena</a:t>
                      </a:r>
                      <a:endParaRPr lang="en-US" sz="800" kern="0" spc="0" dirty="0">
                        <a:solidFill>
                          <a:srgbClr val="414042"/>
                        </a:solidFill>
                        <a:latin typeface="Mint Grotesk V0.8 Regular"/>
                        <a:cs typeface="Mint Grotesk V0.8 Regular"/>
                      </a:endParaRPr>
                    </a:p>
                  </a:txBody>
                  <a:tcPr marL="0" marR="0" anchor="ctr">
                    <a:lnL>
                      <a:noFill/>
                    </a:lnL>
                    <a:lnR>
                      <a:noFill/>
                    </a:lnR>
                    <a:lnT w="3175" cap="flat" cmpd="sng" algn="ctr">
                      <a:solidFill>
                        <a:srgbClr val="414042"/>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7" name="Picture 16" descr="9-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0593" y="3823207"/>
            <a:ext cx="228600" cy="228600"/>
          </a:xfrm>
          <a:prstGeom prst="rect">
            <a:avLst/>
          </a:prstGeom>
        </p:spPr>
      </p:pic>
      <p:pic>
        <p:nvPicPr>
          <p:cNvPr id="18" name="Picture 17" descr="9-4.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6655" y="3829303"/>
            <a:ext cx="228600" cy="228600"/>
          </a:xfrm>
          <a:prstGeom prst="rect">
            <a:avLst/>
          </a:prstGeom>
        </p:spPr>
      </p:pic>
      <p:sp>
        <p:nvSpPr>
          <p:cNvPr id="56" name="TextBox 55">
            <a:extLst>
              <a:ext uri="{FF2B5EF4-FFF2-40B4-BE49-F238E27FC236}">
                <a16:creationId xmlns:a16="http://schemas.microsoft.com/office/drawing/2014/main" id="{4951A3BF-122C-914C-B181-812B5E3FDA6F}"/>
              </a:ext>
            </a:extLst>
          </p:cNvPr>
          <p:cNvSpPr txBox="1"/>
          <p:nvPr/>
        </p:nvSpPr>
        <p:spPr>
          <a:xfrm>
            <a:off x="6210687" y="2557740"/>
            <a:ext cx="1735449" cy="966334"/>
          </a:xfrm>
          <a:prstGeom prst="rect">
            <a:avLst/>
          </a:prstGeom>
          <a:solidFill>
            <a:schemeClr val="bg1"/>
          </a:solidFill>
        </p:spPr>
        <p:txBody>
          <a:bodyPr wrap="square" lIns="0" tIns="0" rIns="0" bIns="0" rtlCol="0">
            <a:noAutofit/>
          </a:bodyPr>
          <a:lstStyle/>
          <a:p>
            <a:endParaRPr lang="en-US" sz="900" b="1" kern="0" dirty="0">
              <a:solidFill>
                <a:srgbClr val="204669"/>
              </a:solidFill>
              <a:latin typeface="Mint Grotesk V0.8 Bold"/>
              <a:cs typeface="Mint Grotesk V0.8 Bold"/>
            </a:endParaRPr>
          </a:p>
          <a:p>
            <a:r>
              <a:rPr lang="en-US" sz="900" b="1" kern="0" dirty="0">
                <a:solidFill>
                  <a:srgbClr val="204669"/>
                </a:solidFill>
                <a:latin typeface="Mint Grotesk V0.8 Bold"/>
                <a:cs typeface="Mint Grotesk V0.8 Bold"/>
              </a:rPr>
              <a:t>La </a:t>
            </a:r>
            <a:r>
              <a:rPr lang="en-US" sz="900" b="1" kern="0" dirty="0" err="1">
                <a:solidFill>
                  <a:srgbClr val="204669"/>
                </a:solidFill>
                <a:latin typeface="Mint Grotesk V0.8 Bold"/>
                <a:cs typeface="Mint Grotesk V0.8 Bold"/>
              </a:rPr>
              <a:t>participación</a:t>
            </a:r>
            <a:r>
              <a:rPr lang="en-US" sz="900" b="1" kern="0" dirty="0">
                <a:solidFill>
                  <a:srgbClr val="204669"/>
                </a:solidFill>
                <a:latin typeface="Mint Grotesk V0.8 Bold"/>
                <a:cs typeface="Mint Grotesk V0.8 Bold"/>
              </a:rPr>
              <a:t> </a:t>
            </a:r>
            <a:r>
              <a:rPr lang="en-US" sz="900" b="1" kern="0" dirty="0" err="1">
                <a:solidFill>
                  <a:srgbClr val="204669"/>
                </a:solidFill>
                <a:latin typeface="Mint Grotesk V0.8 Bold"/>
                <a:cs typeface="Mint Grotesk V0.8 Bold"/>
              </a:rPr>
              <a:t>comunitaria</a:t>
            </a:r>
            <a:r>
              <a:rPr lang="en-US" sz="900" b="1" kern="0" dirty="0">
                <a:solidFill>
                  <a:srgbClr val="204669"/>
                </a:solidFill>
                <a:latin typeface="Mint Grotesk V0.8 Bold"/>
                <a:cs typeface="Mint Grotesk V0.8 Bold"/>
              </a:rPr>
              <a:t> </a:t>
            </a:r>
            <a:r>
              <a:rPr lang="en-US" sz="900" b="1" kern="0" dirty="0" err="1">
                <a:solidFill>
                  <a:srgbClr val="204669"/>
                </a:solidFill>
                <a:latin typeface="Mint Grotesk V0.8 Bold"/>
                <a:cs typeface="Mint Grotesk V0.8 Bold"/>
              </a:rPr>
              <a:t>refuerza</a:t>
            </a:r>
            <a:r>
              <a:rPr lang="en-US" sz="900" b="1" kern="0" dirty="0">
                <a:solidFill>
                  <a:srgbClr val="204669"/>
                </a:solidFill>
                <a:latin typeface="Mint Grotesk V0.8 Bold"/>
                <a:cs typeface="Mint Grotesk V0.8 Bold"/>
              </a:rPr>
              <a:t> el </a:t>
            </a:r>
            <a:r>
              <a:rPr lang="en-US" sz="900" b="1" kern="0" dirty="0" err="1">
                <a:solidFill>
                  <a:srgbClr val="204669"/>
                </a:solidFill>
                <a:latin typeface="Mint Grotesk V0.8 Bold"/>
                <a:cs typeface="Mint Grotesk V0.8 Bold"/>
              </a:rPr>
              <a:t>rastreo</a:t>
            </a:r>
            <a:r>
              <a:rPr lang="en-US" sz="900" b="1" kern="0" dirty="0">
                <a:solidFill>
                  <a:srgbClr val="204669"/>
                </a:solidFill>
                <a:latin typeface="Mint Grotesk V0.8 Bold"/>
                <a:cs typeface="Mint Grotesk V0.8 Bold"/>
              </a:rPr>
              <a:t> de </a:t>
            </a:r>
            <a:r>
              <a:rPr lang="en-US" sz="900" b="1" kern="0" dirty="0" err="1">
                <a:solidFill>
                  <a:srgbClr val="204669"/>
                </a:solidFill>
                <a:latin typeface="Mint Grotesk V0.8 Bold"/>
                <a:cs typeface="Mint Grotesk V0.8 Bold"/>
              </a:rPr>
              <a:t>contactos</a:t>
            </a:r>
            <a:r>
              <a:rPr lang="en-US" sz="900" b="1" kern="0" dirty="0">
                <a:solidFill>
                  <a:srgbClr val="204669"/>
                </a:solidFill>
                <a:latin typeface="Mint Grotesk V0.8 Bold"/>
                <a:cs typeface="Mint Grotesk V0.8 Bold"/>
              </a:rPr>
              <a:t> y </a:t>
            </a:r>
            <a:r>
              <a:rPr lang="en-US" sz="900" b="1" kern="0" dirty="0" err="1">
                <a:solidFill>
                  <a:srgbClr val="204669"/>
                </a:solidFill>
                <a:latin typeface="Mint Grotesk V0.8 Bold"/>
                <a:cs typeface="Mint Grotesk V0.8 Bold"/>
              </a:rPr>
              <a:t>tiene</a:t>
            </a:r>
            <a:r>
              <a:rPr lang="en-US" sz="900" b="1" kern="0" dirty="0">
                <a:solidFill>
                  <a:srgbClr val="204669"/>
                </a:solidFill>
                <a:latin typeface="Mint Grotesk V0.8 Bold"/>
                <a:cs typeface="Mint Grotesk V0.8 Bold"/>
              </a:rPr>
              <a:t> un </a:t>
            </a:r>
            <a:r>
              <a:rPr lang="en-US" sz="900" b="1" kern="0" dirty="0" err="1">
                <a:solidFill>
                  <a:srgbClr val="204669"/>
                </a:solidFill>
                <a:latin typeface="Mint Grotesk V0.8 Bold"/>
                <a:cs typeface="Mint Grotesk V0.8 Bold"/>
              </a:rPr>
              <a:t>impacto</a:t>
            </a:r>
            <a:r>
              <a:rPr lang="en-US" sz="900" b="1" kern="0" dirty="0">
                <a:solidFill>
                  <a:srgbClr val="204669"/>
                </a:solidFill>
                <a:latin typeface="Mint Grotesk V0.8 Bold"/>
                <a:cs typeface="Mint Grotesk V0.8 Bold"/>
              </a:rPr>
              <a:t> </a:t>
            </a:r>
            <a:r>
              <a:rPr lang="en-US" sz="900" b="1" kern="0" dirty="0" err="1">
                <a:solidFill>
                  <a:srgbClr val="204669"/>
                </a:solidFill>
                <a:latin typeface="Mint Grotesk V0.8 Bold"/>
                <a:cs typeface="Mint Grotesk V0.8 Bold"/>
              </a:rPr>
              <a:t>positivo</a:t>
            </a:r>
            <a:r>
              <a:rPr lang="en-US" sz="900" b="1" kern="0" dirty="0">
                <a:solidFill>
                  <a:srgbClr val="204669"/>
                </a:solidFill>
                <a:latin typeface="Mint Grotesk V0.8 Bold"/>
                <a:cs typeface="Mint Grotesk V0.8 Bold"/>
              </a:rPr>
              <a:t> </a:t>
            </a:r>
            <a:r>
              <a:rPr lang="en-US" sz="900" b="1" kern="0" dirty="0" err="1">
                <a:solidFill>
                  <a:srgbClr val="204669"/>
                </a:solidFill>
                <a:latin typeface="Mint Grotesk V0.8 Bold"/>
                <a:cs typeface="Mint Grotesk V0.8 Bold"/>
              </a:rPr>
              <a:t>en</a:t>
            </a:r>
            <a:r>
              <a:rPr lang="en-US" sz="900" b="1" kern="0" dirty="0">
                <a:solidFill>
                  <a:srgbClr val="204669"/>
                </a:solidFill>
                <a:latin typeface="Mint Grotesk V0.8 Bold"/>
                <a:cs typeface="Mint Grotesk V0.8 Bold"/>
              </a:rPr>
              <a:t> los </a:t>
            </a:r>
            <a:r>
              <a:rPr lang="en-US" sz="900" b="1" kern="0" dirty="0" err="1">
                <a:solidFill>
                  <a:srgbClr val="204669"/>
                </a:solidFill>
                <a:latin typeface="Mint Grotesk V0.8 Bold"/>
                <a:cs typeface="Mint Grotesk V0.8 Bold"/>
              </a:rPr>
              <a:t>efectos</a:t>
            </a:r>
            <a:r>
              <a:rPr lang="en-US" sz="900" b="1" kern="0" dirty="0">
                <a:solidFill>
                  <a:srgbClr val="204669"/>
                </a:solidFill>
                <a:latin typeface="Mint Grotesk V0.8 Bold"/>
                <a:cs typeface="Mint Grotesk V0.8 Bold"/>
              </a:rPr>
              <a:t> a </a:t>
            </a:r>
            <a:r>
              <a:rPr lang="en-US" sz="900" b="1" kern="0" dirty="0" err="1">
                <a:solidFill>
                  <a:srgbClr val="204669"/>
                </a:solidFill>
                <a:latin typeface="Mint Grotesk V0.8 Bold"/>
                <a:cs typeface="Mint Grotesk V0.8 Bold"/>
              </a:rPr>
              <a:t>nivel</a:t>
            </a:r>
            <a:r>
              <a:rPr lang="en-US" sz="900" b="1" kern="0" dirty="0">
                <a:solidFill>
                  <a:srgbClr val="204669"/>
                </a:solidFill>
                <a:latin typeface="Mint Grotesk V0.8 Bold"/>
                <a:cs typeface="Mint Grotesk V0.8 Bold"/>
              </a:rPr>
              <a:t> individual y los </a:t>
            </a:r>
            <a:r>
              <a:rPr lang="en-US" sz="900" b="1" kern="0" dirty="0" err="1">
                <a:solidFill>
                  <a:srgbClr val="204669"/>
                </a:solidFill>
                <a:latin typeface="Mint Grotesk V0.8 Bold"/>
                <a:cs typeface="Mint Grotesk V0.8 Bold"/>
              </a:rPr>
              <a:t>productos</a:t>
            </a:r>
            <a:r>
              <a:rPr lang="en-US" sz="900" b="1" kern="0" dirty="0">
                <a:solidFill>
                  <a:srgbClr val="204669"/>
                </a:solidFill>
                <a:latin typeface="Mint Grotesk V0.8 Bold"/>
                <a:cs typeface="Mint Grotesk V0.8 Bold"/>
              </a:rPr>
              <a:t> </a:t>
            </a:r>
            <a:r>
              <a:rPr lang="en-US" sz="900" b="1" kern="0" dirty="0" err="1">
                <a:solidFill>
                  <a:srgbClr val="204669"/>
                </a:solidFill>
                <a:latin typeface="Mint Grotesk V0.8 Bold"/>
                <a:cs typeface="Mint Grotesk V0.8 Bold"/>
              </a:rPr>
              <a:t>sociales</a:t>
            </a:r>
            <a:r>
              <a:rPr lang="en-US" sz="900" b="1" kern="0" dirty="0">
                <a:solidFill>
                  <a:srgbClr val="204669"/>
                </a:solidFill>
                <a:latin typeface="Mint Grotesk V0.8 Bold"/>
                <a:cs typeface="Mint Grotesk V0.8 Bold"/>
              </a:rPr>
              <a:t> e </a:t>
            </a:r>
            <a:r>
              <a:rPr lang="en-US" sz="900" b="1" kern="0" dirty="0" err="1">
                <a:solidFill>
                  <a:srgbClr val="204669"/>
                </a:solidFill>
                <a:latin typeface="Mint Grotesk V0.8 Bold"/>
                <a:cs typeface="Mint Grotesk V0.8 Bold"/>
              </a:rPr>
              <a:t>interpersonales</a:t>
            </a:r>
            <a:endParaRPr lang="en-US" sz="900" b="1" kern="0" dirty="0">
              <a:solidFill>
                <a:srgbClr val="204669"/>
              </a:solidFill>
              <a:latin typeface="Mint Grotesk V0.8 Bold"/>
              <a:cs typeface="Mint Grotesk V0.8 Bold"/>
            </a:endParaRPr>
          </a:p>
        </p:txBody>
      </p:sp>
      <p:cxnSp>
        <p:nvCxnSpPr>
          <p:cNvPr id="53" name="Straight Connector 52">
            <a:extLst>
              <a:ext uri="{FF2B5EF4-FFF2-40B4-BE49-F238E27FC236}">
                <a16:creationId xmlns:a16="http://schemas.microsoft.com/office/drawing/2014/main" id="{15D14FDB-70F6-A841-BD4E-9B429EEA31F4}"/>
              </a:ext>
            </a:extLst>
          </p:cNvPr>
          <p:cNvCxnSpPr/>
          <p:nvPr/>
        </p:nvCxnSpPr>
        <p:spPr>
          <a:xfrm>
            <a:off x="1076249" y="3019750"/>
            <a:ext cx="1430881" cy="0"/>
          </a:xfrm>
          <a:prstGeom prst="line">
            <a:avLst/>
          </a:prstGeom>
          <a:ln w="3175">
            <a:solidFill>
              <a:srgbClr val="414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737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078051A1882141987C08B3C1575291" ma:contentTypeVersion="6" ma:contentTypeDescription="Create a new document." ma:contentTypeScope="" ma:versionID="43be006b25bc70ac896965bfee949871">
  <xsd:schema xmlns:xsd="http://www.w3.org/2001/XMLSchema" xmlns:xs="http://www.w3.org/2001/XMLSchema" xmlns:p="http://schemas.microsoft.com/office/2006/metadata/properties" xmlns:ns2="192b0315-cf4f-41dd-b93d-abd42d6769af" targetNamespace="http://schemas.microsoft.com/office/2006/metadata/properties" ma:root="true" ma:fieldsID="f1b7fd1d5f6d1a30e837190cbab69847" ns2:_="">
    <xsd:import namespace="192b0315-cf4f-41dd-b93d-abd42d676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b0315-cf4f-41dd-b93d-abd42d676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C8DB3-CA02-44CA-8780-8CA503F00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b0315-cf4f-41dd-b93d-abd42d676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6BB811-07EB-4FD1-9095-1B9380B3FA0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8F7A50-8490-4E6C-A839-28E0373BB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2686</TotalTime>
  <Words>4024</Words>
  <Application>Microsoft Office PowerPoint</Application>
  <PresentationFormat>Custom</PresentationFormat>
  <Paragraphs>383</Paragraphs>
  <Slides>18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Mint Grotesk V0.8</vt:lpstr>
      <vt:lpstr>Mint Grotesk V0.8 Bold</vt:lpstr>
      <vt:lpstr>Mint Grotesk V0.8 Extra Bold</vt:lpstr>
      <vt:lpstr>Mint Grotesk V0.8 Medium</vt:lpstr>
      <vt:lpstr>Mint Grotesk V0.8 Regular</vt:lpstr>
      <vt:lpstr>System Font Regular</vt:lpstr>
      <vt:lpstr>Whitman RomanOsF</vt:lpstr>
      <vt:lpstr>Office Theme</vt:lpstr>
      <vt:lpstr>PowerPoint Presentation</vt:lpstr>
      <vt:lpstr>Contexto</vt:lpstr>
      <vt:lpstr>Propósito</vt:lpstr>
      <vt:lpstr>Audiencia</vt:lpstr>
      <vt:lpstr>Principios clave</vt:lpstr>
      <vt:lpstr>El modelo socioecológico como  instrumento para extender el rastreo de contactos centrada en la comunidad</vt:lpstr>
      <vt:lpstr>PowerPoint Presentation</vt:lpstr>
      <vt:lpstr>Otros factores que influyen en el desempeño y el impacto  del rastreo de contactos</vt:lpstr>
      <vt:lpstr>PowerPoint Presentation</vt:lpstr>
      <vt:lpstr>Operacionalización de la participación comunitaria</vt:lpstr>
      <vt:lpstr>Antes de comenzar el rastreo  de contactos </vt:lpstr>
      <vt:lpstr>Visita inicial para  el rastreo de contactos o el logro de la participación</vt:lpstr>
      <vt:lpstr>Mientras dure  el rastreo  de los contactos</vt:lpstr>
      <vt:lpstr>Supervisión y evaluación (SyE)</vt:lpstr>
      <vt:lpstr>Indicadores de los principios clave</vt:lpstr>
      <vt:lpstr>Guía de recursos– Guía revisada de recursos para el rastreo de contactos centrado en la comunidad</vt:lpstr>
      <vt:lpstr>Anexo A Banco de indicadores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Ligia</dc:creator>
  <cp:keywords/>
  <dc:description/>
  <cp:lastModifiedBy>Escamilla, Tanya (WDC)</cp:lastModifiedBy>
  <cp:revision>169</cp:revision>
  <dcterms:created xsi:type="dcterms:W3CDTF">2021-05-20T17:34:07Z</dcterms:created>
  <dcterms:modified xsi:type="dcterms:W3CDTF">2021-11-22T14:29:27Z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0x0101001E078051A1882141987C08B3C1575291</vt:lpwstr>
  </property>
</Properties>
</file>