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7.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8.xml" ContentType="application/vnd.openxmlformats-officedocument.them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9.xml" ContentType="application/vnd.openxmlformats-officedocument.them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slideLayouts/slideLayout274.xml" ContentType="application/vnd.openxmlformats-officedocument.presentationml.slideLayout+xml"/>
  <Override PartName="/ppt/theme/theme10.xml" ContentType="application/vnd.openxmlformats-officedocument.them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1.xml" ContentType="application/vnd.openxmlformats-officedocument.them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2.xml" ContentType="application/vnd.openxmlformats-officedocument.theme+xml"/>
  <Override PartName="/ppt/slideLayouts/slideLayout354.xml" ContentType="application/vnd.openxmlformats-officedocument.presentationml.slideLayout+xml"/>
  <Override PartName="/ppt/theme/theme13.xml" ContentType="application/vnd.openxmlformats-officedocument.them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14.xml" ContentType="application/vnd.openxmlformats-officedocument.them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heme/themeOverride1.xml" ContentType="application/vnd.openxmlformats-officedocument.themeOverride+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75" r:id="rId3"/>
    <p:sldMasterId id="2147483793" r:id="rId4"/>
    <p:sldMasterId id="2147483852" r:id="rId5"/>
    <p:sldMasterId id="2147483872" r:id="rId6"/>
    <p:sldMasterId id="2147483902" r:id="rId7"/>
    <p:sldMasterId id="2147483919" r:id="rId8"/>
    <p:sldMasterId id="2147483948" r:id="rId9"/>
    <p:sldMasterId id="2147483970" r:id="rId10"/>
    <p:sldMasterId id="2147483988" r:id="rId11"/>
    <p:sldMasterId id="2147484008" r:id="rId12"/>
    <p:sldMasterId id="2147484069" r:id="rId13"/>
    <p:sldMasterId id="2147484072" r:id="rId14"/>
  </p:sldMasterIdLst>
  <p:notesMasterIdLst>
    <p:notesMasterId r:id="rId52"/>
  </p:notesMasterIdLst>
  <p:sldIdLst>
    <p:sldId id="2147471179" r:id="rId15"/>
    <p:sldId id="2147471226" r:id="rId16"/>
    <p:sldId id="2147471290" r:id="rId17"/>
    <p:sldId id="2147471305" r:id="rId18"/>
    <p:sldId id="2147471260" r:id="rId19"/>
    <p:sldId id="2147471304" r:id="rId20"/>
    <p:sldId id="2147471311" r:id="rId21"/>
    <p:sldId id="2147471297" r:id="rId22"/>
    <p:sldId id="2147471298" r:id="rId23"/>
    <p:sldId id="2147471301" r:id="rId24"/>
    <p:sldId id="2147471303" r:id="rId25"/>
    <p:sldId id="2147471306" r:id="rId26"/>
    <p:sldId id="2147471186" r:id="rId27"/>
    <p:sldId id="2147471296" r:id="rId28"/>
    <p:sldId id="2147471307" r:id="rId29"/>
    <p:sldId id="2147471308" r:id="rId30"/>
    <p:sldId id="2147471309" r:id="rId31"/>
    <p:sldId id="2147471281" r:id="rId32"/>
    <p:sldId id="2147471196" r:id="rId33"/>
    <p:sldId id="2147471293" r:id="rId34"/>
    <p:sldId id="2147471294" r:id="rId35"/>
    <p:sldId id="2147471206" r:id="rId36"/>
    <p:sldId id="2147471295" r:id="rId37"/>
    <p:sldId id="2147471229" r:id="rId38"/>
    <p:sldId id="2147471230" r:id="rId39"/>
    <p:sldId id="2147471201" r:id="rId40"/>
    <p:sldId id="2147471239" r:id="rId41"/>
    <p:sldId id="2147471241" r:id="rId42"/>
    <p:sldId id="2147471240" r:id="rId43"/>
    <p:sldId id="2147471205" r:id="rId44"/>
    <p:sldId id="2147471252" r:id="rId45"/>
    <p:sldId id="2147471313" r:id="rId46"/>
    <p:sldId id="2147471323" r:id="rId47"/>
    <p:sldId id="2147471324" r:id="rId48"/>
    <p:sldId id="2147471327" r:id="rId49"/>
    <p:sldId id="2147471328" r:id="rId50"/>
    <p:sldId id="2147471329" r:id="rId51"/>
  </p:sldIdLst>
  <p:sldSz cx="12192000" cy="6858000"/>
  <p:notesSz cx="7073900" cy="1021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75339-C79A-63AD-3148-323A4A928C6F}" name="AHMED, Danish" initials="AD" userId="S::ahmedd@who.int::19b19dd3-8f9b-474c-bc6d-7baf254bd18d" providerId="AD"/>
  <p188:author id="{26EA6B3F-1469-8300-5A0A-76DC40962763}" name="Guest User" initials="GU" userId="S::urn:spo:anon#4c3c463a6d3401b169c00e0863accb7b7584e25048d22b3698d253a20917fa86::" providerId="AD"/>
  <p188:author id="{03FEC66A-AC76-6CD8-63BE-35D91BA468E0}" name="VILAJELIU, Alba" initials="VA" userId="VILAJELIU, Alba" providerId="None"/>
  <p188:author id="{430614D7-3C9A-FDD7-68CD-8F5C71B8AF5B}" name="Aleksandra" initials="A" userId="Anonymous_Aleksandra" providerId="None"/>
  <p188:author id="{76B7A4D7-0E18-C78E-FAE1-048C3C03AC90}" name="LINDSTRAND, Ann" initials="LA" userId="S::lindstranda@who.int::47c6406f-1f0c-44e0-9b14-f4f52ee9cb39" providerId="AD"/>
  <p188:author id="{BC78E6E0-F2D7-8675-9ACE-6732D00ABEF3}" name="RAMIREZ GONZALEZ, Alejandro" initials="RA" userId="S::ramirezgonzaleza@who.int::f85759c6-dd51-4b10-afc6-8161062f0d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G BLANC, Diana" initials="CBD" lastIdx="16" clrIdx="0">
    <p:extLst>
      <p:ext uri="{19B8F6BF-5375-455C-9EA6-DF929625EA0E}">
        <p15:presenceInfo xmlns:p15="http://schemas.microsoft.com/office/powerpoint/2012/main" userId="S::changblancd@who.int::095af1f0-0fe9-48c0-b39d-431b31cc03ce" providerId="AD"/>
      </p:ext>
    </p:extLst>
  </p:cmAuthor>
  <p:cmAuthor id="2" name="HOMBACH, Joachim Maria" initials="HJM" lastIdx="8" clrIdx="1">
    <p:extLst>
      <p:ext uri="{19B8F6BF-5375-455C-9EA6-DF929625EA0E}">
        <p15:presenceInfo xmlns:p15="http://schemas.microsoft.com/office/powerpoint/2012/main" userId="S::hombachj@who.int::e9b73b3f-1fe2-4b0b-8234-367e42778744" providerId="AD"/>
      </p:ext>
    </p:extLst>
  </p:cmAuthor>
  <p:cmAuthor id="3" name="VILAJELIU, Alba" initials="VA" lastIdx="2" clrIdx="2">
    <p:extLst>
      <p:ext uri="{19B8F6BF-5375-455C-9EA6-DF929625EA0E}">
        <p15:presenceInfo xmlns:p15="http://schemas.microsoft.com/office/powerpoint/2012/main" userId="VILAJELIU, Alba" providerId="None"/>
      </p:ext>
    </p:extLst>
  </p:cmAuthor>
  <p:cmAuthor id="4" name="CERNUSCHI, Tania" initials="CT" lastIdx="16" clrIdx="3">
    <p:extLst>
      <p:ext uri="{19B8F6BF-5375-455C-9EA6-DF929625EA0E}">
        <p15:presenceInfo xmlns:p15="http://schemas.microsoft.com/office/powerpoint/2012/main" userId="S::cernuschit@who.int::6ba6398f-77ad-4662-81db-e0fb726333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9"/>
    <a:srgbClr val="DEEAF6"/>
    <a:srgbClr val="FF9966"/>
    <a:srgbClr val="EE7D31"/>
    <a:srgbClr val="CCFFCC"/>
    <a:srgbClr val="FFCC66"/>
    <a:srgbClr val="FFCCCC"/>
    <a:srgbClr val="FFFFFF"/>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02563-41A3-468E-B882-1B0BE0F23646}" v="103" dt="2022-04-14T13:10:10.66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0" autoAdjust="0"/>
    <p:restoredTop sz="94706"/>
  </p:normalViewPr>
  <p:slideViewPr>
    <p:cSldViewPr snapToGrid="0">
      <p:cViewPr varScale="1">
        <p:scale>
          <a:sx n="94" d="100"/>
          <a:sy n="94" d="100"/>
        </p:scale>
        <p:origin x="4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5/10/relationships/revisionInfo" Target="revisionInfo.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zano, Ms. Maria Fernanda (WDC)" userId="d31be670-21b6-42b6-9c8e-0f44170a2a09" providerId="ADAL" clId="{7D502563-41A3-468E-B882-1B0BE0F23646}"/>
    <pc:docChg chg="undo custSel modSld">
      <pc:chgData name="Lozano, Ms. Maria Fernanda (WDC)" userId="d31be670-21b6-42b6-9c8e-0f44170a2a09" providerId="ADAL" clId="{7D502563-41A3-468E-B882-1B0BE0F23646}" dt="2022-04-14T13:11:18.345" v="4586" actId="1037"/>
      <pc:docMkLst>
        <pc:docMk/>
      </pc:docMkLst>
      <pc:sldChg chg="modSp mod">
        <pc:chgData name="Lozano, Ms. Maria Fernanda (WDC)" userId="d31be670-21b6-42b6-9c8e-0f44170a2a09" providerId="ADAL" clId="{7D502563-41A3-468E-B882-1B0BE0F23646}" dt="2022-04-13T22:22:55.044" v="1287" actId="20577"/>
        <pc:sldMkLst>
          <pc:docMk/>
          <pc:sldMk cId="2919509882" sldId="2147471186"/>
        </pc:sldMkLst>
        <pc:spChg chg="mod">
          <ac:chgData name="Lozano, Ms. Maria Fernanda (WDC)" userId="d31be670-21b6-42b6-9c8e-0f44170a2a09" providerId="ADAL" clId="{7D502563-41A3-468E-B882-1B0BE0F23646}" dt="2022-04-13T22:22:55.044" v="1287" actId="20577"/>
          <ac:spMkLst>
            <pc:docMk/>
            <pc:sldMk cId="2919509882" sldId="2147471186"/>
            <ac:spMk id="9" creationId="{D47FB38F-6980-4EF3-B154-03112E49B92F}"/>
          </ac:spMkLst>
        </pc:spChg>
      </pc:sldChg>
      <pc:sldChg chg="modSp mod">
        <pc:chgData name="Lozano, Ms. Maria Fernanda (WDC)" userId="d31be670-21b6-42b6-9c8e-0f44170a2a09" providerId="ADAL" clId="{7D502563-41A3-468E-B882-1B0BE0F23646}" dt="2022-04-13T22:31:57.432" v="1593" actId="6549"/>
        <pc:sldMkLst>
          <pc:docMk/>
          <pc:sldMk cId="657474130" sldId="2147471196"/>
        </pc:sldMkLst>
        <pc:spChg chg="mod">
          <ac:chgData name="Lozano, Ms. Maria Fernanda (WDC)" userId="d31be670-21b6-42b6-9c8e-0f44170a2a09" providerId="ADAL" clId="{7D502563-41A3-468E-B882-1B0BE0F23646}" dt="2022-04-13T22:31:40.439" v="1568" actId="6549"/>
          <ac:spMkLst>
            <pc:docMk/>
            <pc:sldMk cId="657474130" sldId="2147471196"/>
            <ac:spMk id="8" creationId="{55C4AD3C-7E9C-42DA-B611-E2A672D2B92E}"/>
          </ac:spMkLst>
        </pc:spChg>
        <pc:graphicFrameChg chg="modGraphic">
          <ac:chgData name="Lozano, Ms. Maria Fernanda (WDC)" userId="d31be670-21b6-42b6-9c8e-0f44170a2a09" providerId="ADAL" clId="{7D502563-41A3-468E-B882-1B0BE0F23646}" dt="2022-04-13T22:31:57.432" v="1593" actId="6549"/>
          <ac:graphicFrameMkLst>
            <pc:docMk/>
            <pc:sldMk cId="657474130" sldId="2147471196"/>
            <ac:graphicFrameMk id="11" creationId="{37D776A4-39A1-4FD5-9DBE-68FBC70B8F49}"/>
          </ac:graphicFrameMkLst>
        </pc:graphicFrameChg>
      </pc:sldChg>
      <pc:sldChg chg="modSp mod">
        <pc:chgData name="Lozano, Ms. Maria Fernanda (WDC)" userId="d31be670-21b6-42b6-9c8e-0f44170a2a09" providerId="ADAL" clId="{7D502563-41A3-468E-B882-1B0BE0F23646}" dt="2022-04-13T23:11:11.207" v="3238" actId="6549"/>
        <pc:sldMkLst>
          <pc:docMk/>
          <pc:sldMk cId="2584247438" sldId="2147471201"/>
        </pc:sldMkLst>
        <pc:spChg chg="mod">
          <ac:chgData name="Lozano, Ms. Maria Fernanda (WDC)" userId="d31be670-21b6-42b6-9c8e-0f44170a2a09" providerId="ADAL" clId="{7D502563-41A3-468E-B882-1B0BE0F23646}" dt="2022-04-13T23:06:33.492" v="3061" actId="6549"/>
          <ac:spMkLst>
            <pc:docMk/>
            <pc:sldMk cId="2584247438" sldId="2147471201"/>
            <ac:spMk id="3" creationId="{E6A43F6B-9688-43A8-A8E3-B0BF30EFE88E}"/>
          </ac:spMkLst>
        </pc:spChg>
        <pc:spChg chg="mod">
          <ac:chgData name="Lozano, Ms. Maria Fernanda (WDC)" userId="d31be670-21b6-42b6-9c8e-0f44170a2a09" providerId="ADAL" clId="{7D502563-41A3-468E-B882-1B0BE0F23646}" dt="2022-04-13T23:11:11.207" v="3238" actId="6549"/>
          <ac:spMkLst>
            <pc:docMk/>
            <pc:sldMk cId="2584247438" sldId="2147471201"/>
            <ac:spMk id="9" creationId="{66B6DDA6-37EC-4A70-ACC6-D62FB45EB8C4}"/>
          </ac:spMkLst>
        </pc:spChg>
      </pc:sldChg>
      <pc:sldChg chg="modSp mod">
        <pc:chgData name="Lozano, Ms. Maria Fernanda (WDC)" userId="d31be670-21b6-42b6-9c8e-0f44170a2a09" providerId="ADAL" clId="{7D502563-41A3-468E-B882-1B0BE0F23646}" dt="2022-04-13T23:15:41.894" v="3647" actId="6549"/>
        <pc:sldMkLst>
          <pc:docMk/>
          <pc:sldMk cId="3251931946" sldId="2147471205"/>
        </pc:sldMkLst>
        <pc:spChg chg="mod">
          <ac:chgData name="Lozano, Ms. Maria Fernanda (WDC)" userId="d31be670-21b6-42b6-9c8e-0f44170a2a09" providerId="ADAL" clId="{7D502563-41A3-468E-B882-1B0BE0F23646}" dt="2022-04-13T23:15:13" v="3613" actId="6549"/>
          <ac:spMkLst>
            <pc:docMk/>
            <pc:sldMk cId="3251931946" sldId="2147471205"/>
            <ac:spMk id="2" creationId="{8E57E03C-011F-457F-AF7B-D8C2ADD2BB25}"/>
          </ac:spMkLst>
        </pc:spChg>
        <pc:spChg chg="mod">
          <ac:chgData name="Lozano, Ms. Maria Fernanda (WDC)" userId="d31be670-21b6-42b6-9c8e-0f44170a2a09" providerId="ADAL" clId="{7D502563-41A3-468E-B882-1B0BE0F23646}" dt="2022-04-13T23:15:41.894" v="3647" actId="6549"/>
          <ac:spMkLst>
            <pc:docMk/>
            <pc:sldMk cId="3251931946" sldId="2147471205"/>
            <ac:spMk id="10" creationId="{C6EA387C-E197-453A-B2CE-AA30B4B4DF5C}"/>
          </ac:spMkLst>
        </pc:spChg>
        <pc:spChg chg="mod">
          <ac:chgData name="Lozano, Ms. Maria Fernanda (WDC)" userId="d31be670-21b6-42b6-9c8e-0f44170a2a09" providerId="ADAL" clId="{7D502563-41A3-468E-B882-1B0BE0F23646}" dt="2022-04-13T23:15:23.703" v="3639" actId="6549"/>
          <ac:spMkLst>
            <pc:docMk/>
            <pc:sldMk cId="3251931946" sldId="2147471205"/>
            <ac:spMk id="13" creationId="{AFBF49F6-5C6E-4181-AE3B-6E0070F6C400}"/>
          </ac:spMkLst>
        </pc:spChg>
      </pc:sldChg>
      <pc:sldChg chg="modSp mod">
        <pc:chgData name="Lozano, Ms. Maria Fernanda (WDC)" userId="d31be670-21b6-42b6-9c8e-0f44170a2a09" providerId="ADAL" clId="{7D502563-41A3-468E-B882-1B0BE0F23646}" dt="2022-04-13T22:51:31.118" v="1999" actId="6549"/>
        <pc:sldMkLst>
          <pc:docMk/>
          <pc:sldMk cId="3184966469" sldId="2147471206"/>
        </pc:sldMkLst>
        <pc:spChg chg="mod">
          <ac:chgData name="Lozano, Ms. Maria Fernanda (WDC)" userId="d31be670-21b6-42b6-9c8e-0f44170a2a09" providerId="ADAL" clId="{7D502563-41A3-468E-B882-1B0BE0F23646}" dt="2022-04-13T22:51:31.118" v="1999" actId="6549"/>
          <ac:spMkLst>
            <pc:docMk/>
            <pc:sldMk cId="3184966469" sldId="2147471206"/>
            <ac:spMk id="2" creationId="{CA097A59-7CEB-4317-86A0-6872FB174C39}"/>
          </ac:spMkLst>
        </pc:spChg>
      </pc:sldChg>
      <pc:sldChg chg="modSp mod">
        <pc:chgData name="Lozano, Ms. Maria Fernanda (WDC)" userId="d31be670-21b6-42b6-9c8e-0f44170a2a09" providerId="ADAL" clId="{7D502563-41A3-468E-B882-1B0BE0F23646}" dt="2022-04-13T23:02:02.728" v="2707" actId="6549"/>
        <pc:sldMkLst>
          <pc:docMk/>
          <pc:sldMk cId="1809911819" sldId="2147471229"/>
        </pc:sldMkLst>
        <pc:spChg chg="mod">
          <ac:chgData name="Lozano, Ms. Maria Fernanda (WDC)" userId="d31be670-21b6-42b6-9c8e-0f44170a2a09" providerId="ADAL" clId="{7D502563-41A3-468E-B882-1B0BE0F23646}" dt="2022-04-13T23:02:02.728" v="2707" actId="6549"/>
          <ac:spMkLst>
            <pc:docMk/>
            <pc:sldMk cId="1809911819" sldId="2147471229"/>
            <ac:spMk id="2" creationId="{1A6403A8-E8C7-4F1C-BDEB-1099B7AF1B8D}"/>
          </ac:spMkLst>
        </pc:spChg>
        <pc:spChg chg="mod">
          <ac:chgData name="Lozano, Ms. Maria Fernanda (WDC)" userId="d31be670-21b6-42b6-9c8e-0f44170a2a09" providerId="ADAL" clId="{7D502563-41A3-468E-B882-1B0BE0F23646}" dt="2022-04-13T22:55:55.385" v="2205" actId="1035"/>
          <ac:spMkLst>
            <pc:docMk/>
            <pc:sldMk cId="1809911819" sldId="2147471229"/>
            <ac:spMk id="7" creationId="{54785BEC-737A-4EA9-B24F-C53CD1D76996}"/>
          </ac:spMkLst>
        </pc:spChg>
      </pc:sldChg>
      <pc:sldChg chg="modSp mod">
        <pc:chgData name="Lozano, Ms. Maria Fernanda (WDC)" userId="d31be670-21b6-42b6-9c8e-0f44170a2a09" providerId="ADAL" clId="{7D502563-41A3-468E-B882-1B0BE0F23646}" dt="2022-04-13T23:05:40.361" v="3017" actId="6549"/>
        <pc:sldMkLst>
          <pc:docMk/>
          <pc:sldMk cId="3345447628" sldId="2147471230"/>
        </pc:sldMkLst>
        <pc:spChg chg="mod">
          <ac:chgData name="Lozano, Ms. Maria Fernanda (WDC)" userId="d31be670-21b6-42b6-9c8e-0f44170a2a09" providerId="ADAL" clId="{7D502563-41A3-468E-B882-1B0BE0F23646}" dt="2022-04-13T23:02:41.233" v="2748" actId="6549"/>
          <ac:spMkLst>
            <pc:docMk/>
            <pc:sldMk cId="3345447628" sldId="2147471230"/>
            <ac:spMk id="2" creationId="{47F25FC1-B330-468C-B913-3533532E9EC3}"/>
          </ac:spMkLst>
        </pc:spChg>
        <pc:spChg chg="mod">
          <ac:chgData name="Lozano, Ms. Maria Fernanda (WDC)" userId="d31be670-21b6-42b6-9c8e-0f44170a2a09" providerId="ADAL" clId="{7D502563-41A3-468E-B882-1B0BE0F23646}" dt="2022-04-13T23:05:32.429" v="3016" actId="6549"/>
          <ac:spMkLst>
            <pc:docMk/>
            <pc:sldMk cId="3345447628" sldId="2147471230"/>
            <ac:spMk id="39" creationId="{AA8799F8-D35A-412E-9951-751E926B0F92}"/>
          </ac:spMkLst>
        </pc:spChg>
        <pc:spChg chg="mod">
          <ac:chgData name="Lozano, Ms. Maria Fernanda (WDC)" userId="d31be670-21b6-42b6-9c8e-0f44170a2a09" providerId="ADAL" clId="{7D502563-41A3-468E-B882-1B0BE0F23646}" dt="2022-04-13T23:05:40.361" v="3017" actId="6549"/>
          <ac:spMkLst>
            <pc:docMk/>
            <pc:sldMk cId="3345447628" sldId="2147471230"/>
            <ac:spMk id="49" creationId="{DECC521F-1035-4E3A-B8AB-BC2712F1B6D1}"/>
          </ac:spMkLst>
        </pc:spChg>
        <pc:graphicFrameChg chg="modGraphic">
          <ac:chgData name="Lozano, Ms. Maria Fernanda (WDC)" userId="d31be670-21b6-42b6-9c8e-0f44170a2a09" providerId="ADAL" clId="{7D502563-41A3-468E-B882-1B0BE0F23646}" dt="2022-04-13T23:05:24.956" v="3015" actId="6549"/>
          <ac:graphicFrameMkLst>
            <pc:docMk/>
            <pc:sldMk cId="3345447628" sldId="2147471230"/>
            <ac:graphicFrameMk id="37" creationId="{66F03897-5FA1-4212-B2BF-8572F98CAFC0}"/>
          </ac:graphicFrameMkLst>
        </pc:graphicFrameChg>
      </pc:sldChg>
      <pc:sldChg chg="modSp mod">
        <pc:chgData name="Lozano, Ms. Maria Fernanda (WDC)" userId="d31be670-21b6-42b6-9c8e-0f44170a2a09" providerId="ADAL" clId="{7D502563-41A3-468E-B882-1B0BE0F23646}" dt="2022-04-13T23:11:05.299" v="3232" actId="6549"/>
        <pc:sldMkLst>
          <pc:docMk/>
          <pc:sldMk cId="1900392789" sldId="2147471239"/>
        </pc:sldMkLst>
        <pc:spChg chg="mod">
          <ac:chgData name="Lozano, Ms. Maria Fernanda (WDC)" userId="d31be670-21b6-42b6-9c8e-0f44170a2a09" providerId="ADAL" clId="{7D502563-41A3-468E-B882-1B0BE0F23646}" dt="2022-04-13T23:07:27.375" v="3065" actId="6549"/>
          <ac:spMkLst>
            <pc:docMk/>
            <pc:sldMk cId="1900392789" sldId="2147471239"/>
            <ac:spMk id="12" creationId="{066BD4F1-3232-497E-A86B-5C8FAE83BAA6}"/>
          </ac:spMkLst>
        </pc:spChg>
        <pc:spChg chg="mod">
          <ac:chgData name="Lozano, Ms. Maria Fernanda (WDC)" userId="d31be670-21b6-42b6-9c8e-0f44170a2a09" providerId="ADAL" clId="{7D502563-41A3-468E-B882-1B0BE0F23646}" dt="2022-04-13T23:11:05.299" v="3232" actId="6549"/>
          <ac:spMkLst>
            <pc:docMk/>
            <pc:sldMk cId="1900392789" sldId="2147471239"/>
            <ac:spMk id="19" creationId="{C9E09CD4-7172-4905-BB4D-AFEDDB4DE0DA}"/>
          </ac:spMkLst>
        </pc:spChg>
        <pc:spChg chg="mod">
          <ac:chgData name="Lozano, Ms. Maria Fernanda (WDC)" userId="d31be670-21b6-42b6-9c8e-0f44170a2a09" providerId="ADAL" clId="{7D502563-41A3-468E-B882-1B0BE0F23646}" dt="2022-04-13T23:08:32.134" v="3147" actId="6549"/>
          <ac:spMkLst>
            <pc:docMk/>
            <pc:sldMk cId="1900392789" sldId="2147471239"/>
            <ac:spMk id="24" creationId="{C01E50EE-F8BF-4A3E-B8B9-A8CA3E96B7F6}"/>
          </ac:spMkLst>
        </pc:spChg>
        <pc:spChg chg="mod">
          <ac:chgData name="Lozano, Ms. Maria Fernanda (WDC)" userId="d31be670-21b6-42b6-9c8e-0f44170a2a09" providerId="ADAL" clId="{7D502563-41A3-468E-B882-1B0BE0F23646}" dt="2022-04-13T23:08:57.472" v="3155" actId="20577"/>
          <ac:spMkLst>
            <pc:docMk/>
            <pc:sldMk cId="1900392789" sldId="2147471239"/>
            <ac:spMk id="25" creationId="{D67B7EC5-8A96-4FF0-AF02-B438E5B9C12D}"/>
          </ac:spMkLst>
        </pc:spChg>
      </pc:sldChg>
      <pc:sldChg chg="modSp mod">
        <pc:chgData name="Lozano, Ms. Maria Fernanda (WDC)" userId="d31be670-21b6-42b6-9c8e-0f44170a2a09" providerId="ADAL" clId="{7D502563-41A3-468E-B882-1B0BE0F23646}" dt="2022-04-13T23:14:53.467" v="3590" actId="20577"/>
        <pc:sldMkLst>
          <pc:docMk/>
          <pc:sldMk cId="3861306393" sldId="2147471240"/>
        </pc:sldMkLst>
        <pc:spChg chg="mod">
          <ac:chgData name="Lozano, Ms. Maria Fernanda (WDC)" userId="d31be670-21b6-42b6-9c8e-0f44170a2a09" providerId="ADAL" clId="{7D502563-41A3-468E-B882-1B0BE0F23646}" dt="2022-04-13T23:11:26.569" v="3252" actId="6549"/>
          <ac:spMkLst>
            <pc:docMk/>
            <pc:sldMk cId="3861306393" sldId="2147471240"/>
            <ac:spMk id="9" creationId="{66B6DDA6-37EC-4A70-ACC6-D62FB45EB8C4}"/>
          </ac:spMkLst>
        </pc:spChg>
        <pc:spChg chg="mod">
          <ac:chgData name="Lozano, Ms. Maria Fernanda (WDC)" userId="d31be670-21b6-42b6-9c8e-0f44170a2a09" providerId="ADAL" clId="{7D502563-41A3-468E-B882-1B0BE0F23646}" dt="2022-04-13T23:13:40.994" v="3535" actId="6549"/>
          <ac:spMkLst>
            <pc:docMk/>
            <pc:sldMk cId="3861306393" sldId="2147471240"/>
            <ac:spMk id="12" creationId="{066BD4F1-3232-497E-A86B-5C8FAE83BAA6}"/>
          </ac:spMkLst>
        </pc:spChg>
        <pc:spChg chg="mod">
          <ac:chgData name="Lozano, Ms. Maria Fernanda (WDC)" userId="d31be670-21b6-42b6-9c8e-0f44170a2a09" providerId="ADAL" clId="{7D502563-41A3-468E-B882-1B0BE0F23646}" dt="2022-04-13T23:12:02.933" v="3274" actId="6549"/>
          <ac:spMkLst>
            <pc:docMk/>
            <pc:sldMk cId="3861306393" sldId="2147471240"/>
            <ac:spMk id="18" creationId="{9043D557-7FDA-4D20-ABA9-766755EE2D3D}"/>
          </ac:spMkLst>
        </pc:spChg>
        <pc:spChg chg="mod">
          <ac:chgData name="Lozano, Ms. Maria Fernanda (WDC)" userId="d31be670-21b6-42b6-9c8e-0f44170a2a09" providerId="ADAL" clId="{7D502563-41A3-468E-B882-1B0BE0F23646}" dt="2022-04-13T21:54:51.516" v="672" actId="6549"/>
          <ac:spMkLst>
            <pc:docMk/>
            <pc:sldMk cId="3861306393" sldId="2147471240"/>
            <ac:spMk id="20" creationId="{35668FBA-A7DA-42EF-BD8E-5F0D11B2BCA4}"/>
          </ac:spMkLst>
        </pc:spChg>
        <pc:spChg chg="mod">
          <ac:chgData name="Lozano, Ms. Maria Fernanda (WDC)" userId="d31be670-21b6-42b6-9c8e-0f44170a2a09" providerId="ADAL" clId="{7D502563-41A3-468E-B882-1B0BE0F23646}" dt="2022-04-13T23:12:50.292" v="3428" actId="6549"/>
          <ac:spMkLst>
            <pc:docMk/>
            <pc:sldMk cId="3861306393" sldId="2147471240"/>
            <ac:spMk id="21" creationId="{8A2FFD98-0BB4-45E0-B398-D7B9F49B5B78}"/>
          </ac:spMkLst>
        </pc:spChg>
        <pc:spChg chg="mod">
          <ac:chgData name="Lozano, Ms. Maria Fernanda (WDC)" userId="d31be670-21b6-42b6-9c8e-0f44170a2a09" providerId="ADAL" clId="{7D502563-41A3-468E-B882-1B0BE0F23646}" dt="2022-04-13T23:14:53.467" v="3590" actId="20577"/>
          <ac:spMkLst>
            <pc:docMk/>
            <pc:sldMk cId="3861306393" sldId="2147471240"/>
            <ac:spMk id="22" creationId="{DD0C0306-AD5C-43DC-93E9-8B25061560B8}"/>
          </ac:spMkLst>
        </pc:spChg>
      </pc:sldChg>
      <pc:sldChg chg="addSp delSp modSp mod">
        <pc:chgData name="Lozano, Ms. Maria Fernanda (WDC)" userId="d31be670-21b6-42b6-9c8e-0f44170a2a09" providerId="ADAL" clId="{7D502563-41A3-468E-B882-1B0BE0F23646}" dt="2022-04-14T13:11:18.345" v="4586" actId="1037"/>
        <pc:sldMkLst>
          <pc:docMk/>
          <pc:sldMk cId="570960740" sldId="2147471241"/>
        </pc:sldMkLst>
        <pc:spChg chg="mod">
          <ac:chgData name="Lozano, Ms. Maria Fernanda (WDC)" userId="d31be670-21b6-42b6-9c8e-0f44170a2a09" providerId="ADAL" clId="{7D502563-41A3-468E-B882-1B0BE0F23646}" dt="2022-04-13T23:11:18.338" v="3246" actId="6549"/>
          <ac:spMkLst>
            <pc:docMk/>
            <pc:sldMk cId="570960740" sldId="2147471241"/>
            <ac:spMk id="9" creationId="{66B6DDA6-37EC-4A70-ACC6-D62FB45EB8C4}"/>
          </ac:spMkLst>
        </pc:spChg>
        <pc:spChg chg="mod">
          <ac:chgData name="Lozano, Ms. Maria Fernanda (WDC)" userId="d31be670-21b6-42b6-9c8e-0f44170a2a09" providerId="ADAL" clId="{7D502563-41A3-468E-B882-1B0BE0F23646}" dt="2022-04-13T23:10:31.314" v="3189" actId="6549"/>
          <ac:spMkLst>
            <pc:docMk/>
            <pc:sldMk cId="570960740" sldId="2147471241"/>
            <ac:spMk id="11" creationId="{1F4724C5-1403-499E-9486-0AF158DA255F}"/>
          </ac:spMkLst>
        </pc:spChg>
        <pc:spChg chg="mod">
          <ac:chgData name="Lozano, Ms. Maria Fernanda (WDC)" userId="d31be670-21b6-42b6-9c8e-0f44170a2a09" providerId="ADAL" clId="{7D502563-41A3-468E-B882-1B0BE0F23646}" dt="2022-04-13T23:09:24.491" v="3157" actId="6549"/>
          <ac:spMkLst>
            <pc:docMk/>
            <pc:sldMk cId="570960740" sldId="2147471241"/>
            <ac:spMk id="27" creationId="{43E18E74-FCE4-4759-AD70-B5708A9C6473}"/>
          </ac:spMkLst>
        </pc:spChg>
        <pc:spChg chg="mod">
          <ac:chgData name="Lozano, Ms. Maria Fernanda (WDC)" userId="d31be670-21b6-42b6-9c8e-0f44170a2a09" providerId="ADAL" clId="{7D502563-41A3-468E-B882-1B0BE0F23646}" dt="2022-04-13T23:09:55.892" v="3178" actId="6549"/>
          <ac:spMkLst>
            <pc:docMk/>
            <pc:sldMk cId="570960740" sldId="2147471241"/>
            <ac:spMk id="29" creationId="{44538127-A77A-4A4D-8DFE-1DF34FFB5292}"/>
          </ac:spMkLst>
        </pc:spChg>
        <pc:graphicFrameChg chg="add del mod">
          <ac:chgData name="Lozano, Ms. Maria Fernanda (WDC)" userId="d31be670-21b6-42b6-9c8e-0f44170a2a09" providerId="ADAL" clId="{7D502563-41A3-468E-B882-1B0BE0F23646}" dt="2022-04-14T13:10:10.057" v="4530"/>
          <ac:graphicFrameMkLst>
            <pc:docMk/>
            <pc:sldMk cId="570960740" sldId="2147471241"/>
            <ac:graphicFrameMk id="6" creationId="{28A0DCA5-7E61-4AB6-B483-6221DCAB9FF3}"/>
          </ac:graphicFrameMkLst>
        </pc:graphicFrameChg>
        <pc:graphicFrameChg chg="add mod modGraphic">
          <ac:chgData name="Lozano, Ms. Maria Fernanda (WDC)" userId="d31be670-21b6-42b6-9c8e-0f44170a2a09" providerId="ADAL" clId="{7D502563-41A3-468E-B882-1B0BE0F23646}" dt="2022-04-14T13:11:18.345" v="4586" actId="1037"/>
          <ac:graphicFrameMkLst>
            <pc:docMk/>
            <pc:sldMk cId="570960740" sldId="2147471241"/>
            <ac:graphicFrameMk id="7" creationId="{D06AEB24-B02E-48AF-AE42-657AD373FFBD}"/>
          </ac:graphicFrameMkLst>
        </pc:graphicFrameChg>
        <pc:picChg chg="add del mod">
          <ac:chgData name="Lozano, Ms. Maria Fernanda (WDC)" userId="d31be670-21b6-42b6-9c8e-0f44170a2a09" providerId="ADAL" clId="{7D502563-41A3-468E-B882-1B0BE0F23646}" dt="2022-04-14T13:08:59.263" v="4522" actId="478"/>
          <ac:picMkLst>
            <pc:docMk/>
            <pc:sldMk cId="570960740" sldId="2147471241"/>
            <ac:picMk id="2" creationId="{4CA7CF4E-EA5C-40E5-8AC0-75BE5048C6E8}"/>
          </ac:picMkLst>
        </pc:picChg>
        <pc:picChg chg="mod">
          <ac:chgData name="Lozano, Ms. Maria Fernanda (WDC)" userId="d31be670-21b6-42b6-9c8e-0f44170a2a09" providerId="ADAL" clId="{7D502563-41A3-468E-B882-1B0BE0F23646}" dt="2022-04-14T13:11:10.401" v="4572" actId="1037"/>
          <ac:picMkLst>
            <pc:docMk/>
            <pc:sldMk cId="570960740" sldId="2147471241"/>
            <ac:picMk id="3" creationId="{A4A1EEAF-029E-4BC2-B938-121952D55854}"/>
          </ac:picMkLst>
        </pc:picChg>
        <pc:picChg chg="add del">
          <ac:chgData name="Lozano, Ms. Maria Fernanda (WDC)" userId="d31be670-21b6-42b6-9c8e-0f44170a2a09" providerId="ADAL" clId="{7D502563-41A3-468E-B882-1B0BE0F23646}" dt="2022-04-14T13:10:01.159" v="4526"/>
          <ac:picMkLst>
            <pc:docMk/>
            <pc:sldMk cId="570960740" sldId="2147471241"/>
            <ac:picMk id="4" creationId="{2E587A7D-8DC8-4F1F-8313-346AB9C7F501}"/>
          </ac:picMkLst>
        </pc:picChg>
        <pc:picChg chg="del">
          <ac:chgData name="Lozano, Ms. Maria Fernanda (WDC)" userId="d31be670-21b6-42b6-9c8e-0f44170a2a09" providerId="ADAL" clId="{7D502563-41A3-468E-B882-1B0BE0F23646}" dt="2022-04-14T13:08:30.741" v="4518" actId="478"/>
          <ac:picMkLst>
            <pc:docMk/>
            <pc:sldMk cId="570960740" sldId="2147471241"/>
            <ac:picMk id="12" creationId="{13CFE989-A81F-443D-B809-A2422CE1F730}"/>
          </ac:picMkLst>
        </pc:picChg>
      </pc:sldChg>
      <pc:sldChg chg="modSp mod">
        <pc:chgData name="Lozano, Ms. Maria Fernanda (WDC)" userId="d31be670-21b6-42b6-9c8e-0f44170a2a09" providerId="ADAL" clId="{7D502563-41A3-468E-B882-1B0BE0F23646}" dt="2022-04-13T23:17:14.522" v="3706" actId="6549"/>
        <pc:sldMkLst>
          <pc:docMk/>
          <pc:sldMk cId="3814970723" sldId="2147471252"/>
        </pc:sldMkLst>
        <pc:spChg chg="mod">
          <ac:chgData name="Lozano, Ms. Maria Fernanda (WDC)" userId="d31be670-21b6-42b6-9c8e-0f44170a2a09" providerId="ADAL" clId="{7D502563-41A3-468E-B882-1B0BE0F23646}" dt="2022-04-13T23:11:45.211" v="3266" actId="6549"/>
          <ac:spMkLst>
            <pc:docMk/>
            <pc:sldMk cId="3814970723" sldId="2147471252"/>
            <ac:spMk id="9" creationId="{7A346CC2-02C4-4020-AE67-7C7122E4AE80}"/>
          </ac:spMkLst>
        </pc:spChg>
        <pc:spChg chg="mod">
          <ac:chgData name="Lozano, Ms. Maria Fernanda (WDC)" userId="d31be670-21b6-42b6-9c8e-0f44170a2a09" providerId="ADAL" clId="{7D502563-41A3-468E-B882-1B0BE0F23646}" dt="2022-04-13T23:16:45.379" v="3702" actId="6549"/>
          <ac:spMkLst>
            <pc:docMk/>
            <pc:sldMk cId="3814970723" sldId="2147471252"/>
            <ac:spMk id="10" creationId="{C6EA387C-E197-453A-B2CE-AA30B4B4DF5C}"/>
          </ac:spMkLst>
        </pc:spChg>
        <pc:spChg chg="mod">
          <ac:chgData name="Lozano, Ms. Maria Fernanda (WDC)" userId="d31be670-21b6-42b6-9c8e-0f44170a2a09" providerId="ADAL" clId="{7D502563-41A3-468E-B882-1B0BE0F23646}" dt="2022-04-13T23:17:14.522" v="3706" actId="6549"/>
          <ac:spMkLst>
            <pc:docMk/>
            <pc:sldMk cId="3814970723" sldId="2147471252"/>
            <ac:spMk id="16" creationId="{B309B653-4305-4433-8DE6-FD0CAE7CADEF}"/>
          </ac:spMkLst>
        </pc:spChg>
      </pc:sldChg>
      <pc:sldChg chg="modSp mod">
        <pc:chgData name="Lozano, Ms. Maria Fernanda (WDC)" userId="d31be670-21b6-42b6-9c8e-0f44170a2a09" providerId="ADAL" clId="{7D502563-41A3-468E-B882-1B0BE0F23646}" dt="2022-04-13T22:30:57.370" v="1529" actId="6549"/>
        <pc:sldMkLst>
          <pc:docMk/>
          <pc:sldMk cId="1653479356" sldId="2147471281"/>
        </pc:sldMkLst>
        <pc:graphicFrameChg chg="modGraphic">
          <ac:chgData name="Lozano, Ms. Maria Fernanda (WDC)" userId="d31be670-21b6-42b6-9c8e-0f44170a2a09" providerId="ADAL" clId="{7D502563-41A3-468E-B882-1B0BE0F23646}" dt="2022-04-13T22:30:57.370" v="1529" actId="6549"/>
          <ac:graphicFrameMkLst>
            <pc:docMk/>
            <pc:sldMk cId="1653479356" sldId="2147471281"/>
            <ac:graphicFrameMk id="9" creationId="{9F037D7A-549D-4007-AAFB-A260D13FD54E}"/>
          </ac:graphicFrameMkLst>
        </pc:graphicFrameChg>
      </pc:sldChg>
      <pc:sldChg chg="modSp mod">
        <pc:chgData name="Lozano, Ms. Maria Fernanda (WDC)" userId="d31be670-21b6-42b6-9c8e-0f44170a2a09" providerId="ADAL" clId="{7D502563-41A3-468E-B882-1B0BE0F23646}" dt="2022-04-13T22:46:20.207" v="1746" actId="6549"/>
        <pc:sldMkLst>
          <pc:docMk/>
          <pc:sldMk cId="2805939468" sldId="2147471293"/>
        </pc:sldMkLst>
        <pc:spChg chg="mod">
          <ac:chgData name="Lozano, Ms. Maria Fernanda (WDC)" userId="d31be670-21b6-42b6-9c8e-0f44170a2a09" providerId="ADAL" clId="{7D502563-41A3-468E-B882-1B0BE0F23646}" dt="2022-04-13T22:39:03.984" v="1709" actId="20577"/>
          <ac:spMkLst>
            <pc:docMk/>
            <pc:sldMk cId="2805939468" sldId="2147471293"/>
            <ac:spMk id="10" creationId="{DC531DEE-6575-4788-B877-84D3706500CF}"/>
          </ac:spMkLst>
        </pc:spChg>
        <pc:graphicFrameChg chg="mod modGraphic">
          <ac:chgData name="Lozano, Ms. Maria Fernanda (WDC)" userId="d31be670-21b6-42b6-9c8e-0f44170a2a09" providerId="ADAL" clId="{7D502563-41A3-468E-B882-1B0BE0F23646}" dt="2022-04-13T22:46:20.207" v="1746" actId="6549"/>
          <ac:graphicFrameMkLst>
            <pc:docMk/>
            <pc:sldMk cId="2805939468" sldId="2147471293"/>
            <ac:graphicFrameMk id="8" creationId="{1104BF02-3527-4FE1-A0E6-FEF56944ADED}"/>
          </ac:graphicFrameMkLst>
        </pc:graphicFrameChg>
      </pc:sldChg>
      <pc:sldChg chg="modSp mod">
        <pc:chgData name="Lozano, Ms. Maria Fernanda (WDC)" userId="d31be670-21b6-42b6-9c8e-0f44170a2a09" providerId="ADAL" clId="{7D502563-41A3-468E-B882-1B0BE0F23646}" dt="2022-04-13T23:32:08.979" v="4491" actId="790"/>
        <pc:sldMkLst>
          <pc:docMk/>
          <pc:sldMk cId="2029540656" sldId="2147471294"/>
        </pc:sldMkLst>
        <pc:spChg chg="mod">
          <ac:chgData name="Lozano, Ms. Maria Fernanda (WDC)" userId="d31be670-21b6-42b6-9c8e-0f44170a2a09" providerId="ADAL" clId="{7D502563-41A3-468E-B882-1B0BE0F23646}" dt="2022-04-13T22:49:17.933" v="1903" actId="1035"/>
          <ac:spMkLst>
            <pc:docMk/>
            <pc:sldMk cId="2029540656" sldId="2147471294"/>
            <ac:spMk id="12" creationId="{F7E31A9E-DCE6-4816-B132-4864D6D9FA21}"/>
          </ac:spMkLst>
        </pc:spChg>
        <pc:graphicFrameChg chg="modGraphic">
          <ac:chgData name="Lozano, Ms. Maria Fernanda (WDC)" userId="d31be670-21b6-42b6-9c8e-0f44170a2a09" providerId="ADAL" clId="{7D502563-41A3-468E-B882-1B0BE0F23646}" dt="2022-04-13T23:32:08.979" v="4491" actId="790"/>
          <ac:graphicFrameMkLst>
            <pc:docMk/>
            <pc:sldMk cId="2029540656" sldId="2147471294"/>
            <ac:graphicFrameMk id="8" creationId="{1104BF02-3527-4FE1-A0E6-FEF56944ADED}"/>
          </ac:graphicFrameMkLst>
        </pc:graphicFrameChg>
      </pc:sldChg>
      <pc:sldChg chg="modSp mod">
        <pc:chgData name="Lozano, Ms. Maria Fernanda (WDC)" userId="d31be670-21b6-42b6-9c8e-0f44170a2a09" providerId="ADAL" clId="{7D502563-41A3-468E-B882-1B0BE0F23646}" dt="2022-04-14T13:04:45.749" v="4517" actId="20577"/>
        <pc:sldMkLst>
          <pc:docMk/>
          <pc:sldMk cId="656864456" sldId="2147471295"/>
        </pc:sldMkLst>
        <pc:spChg chg="mod">
          <ac:chgData name="Lozano, Ms. Maria Fernanda (WDC)" userId="d31be670-21b6-42b6-9c8e-0f44170a2a09" providerId="ADAL" clId="{7D502563-41A3-468E-B882-1B0BE0F23646}" dt="2022-04-13T22:52:02.440" v="2001" actId="20577"/>
          <ac:spMkLst>
            <pc:docMk/>
            <pc:sldMk cId="656864456" sldId="2147471295"/>
            <ac:spMk id="5" creationId="{53273D45-376A-49F9-8E1C-C32A26790096}"/>
          </ac:spMkLst>
        </pc:spChg>
        <pc:spChg chg="mod">
          <ac:chgData name="Lozano, Ms. Maria Fernanda (WDC)" userId="d31be670-21b6-42b6-9c8e-0f44170a2a09" providerId="ADAL" clId="{7D502563-41A3-468E-B882-1B0BE0F23646}" dt="2022-04-14T13:04:45.749" v="4517" actId="20577"/>
          <ac:spMkLst>
            <pc:docMk/>
            <pc:sldMk cId="656864456" sldId="2147471295"/>
            <ac:spMk id="8" creationId="{4A5108E6-AD1E-4BE2-AB32-3C404FCC5FED}"/>
          </ac:spMkLst>
        </pc:spChg>
        <pc:graphicFrameChg chg="modGraphic">
          <ac:chgData name="Lozano, Ms. Maria Fernanda (WDC)" userId="d31be670-21b6-42b6-9c8e-0f44170a2a09" providerId="ADAL" clId="{7D502563-41A3-468E-B882-1B0BE0F23646}" dt="2022-04-13T23:33:17.783" v="4495" actId="790"/>
          <ac:graphicFrameMkLst>
            <pc:docMk/>
            <pc:sldMk cId="656864456" sldId="2147471295"/>
            <ac:graphicFrameMk id="9" creationId="{3452770C-CF29-41EE-8A92-6C482676C928}"/>
          </ac:graphicFrameMkLst>
        </pc:graphicFrameChg>
      </pc:sldChg>
      <pc:sldChg chg="modSp mod">
        <pc:chgData name="Lozano, Ms. Maria Fernanda (WDC)" userId="d31be670-21b6-42b6-9c8e-0f44170a2a09" providerId="ADAL" clId="{7D502563-41A3-468E-B882-1B0BE0F23646}" dt="2022-04-13T22:25:44.350" v="1432" actId="6549"/>
        <pc:sldMkLst>
          <pc:docMk/>
          <pc:sldMk cId="3038235918" sldId="2147471296"/>
        </pc:sldMkLst>
        <pc:spChg chg="mod">
          <ac:chgData name="Lozano, Ms. Maria Fernanda (WDC)" userId="d31be670-21b6-42b6-9c8e-0f44170a2a09" providerId="ADAL" clId="{7D502563-41A3-468E-B882-1B0BE0F23646}" dt="2022-04-13T22:25:44.350" v="1432" actId="6549"/>
          <ac:spMkLst>
            <pc:docMk/>
            <pc:sldMk cId="3038235918" sldId="2147471296"/>
            <ac:spMk id="10" creationId="{49B10062-7DF8-412A-B0CA-C7CC34B42308}"/>
          </ac:spMkLst>
        </pc:spChg>
      </pc:sldChg>
      <pc:sldChg chg="modSp mod">
        <pc:chgData name="Lozano, Ms. Maria Fernanda (WDC)" userId="d31be670-21b6-42b6-9c8e-0f44170a2a09" providerId="ADAL" clId="{7D502563-41A3-468E-B882-1B0BE0F23646}" dt="2022-04-13T22:09:40.717" v="880" actId="6549"/>
        <pc:sldMkLst>
          <pc:docMk/>
          <pc:sldMk cId="502665476" sldId="2147471297"/>
        </pc:sldMkLst>
        <pc:spChg chg="mod">
          <ac:chgData name="Lozano, Ms. Maria Fernanda (WDC)" userId="d31be670-21b6-42b6-9c8e-0f44170a2a09" providerId="ADAL" clId="{7D502563-41A3-468E-B882-1B0BE0F23646}" dt="2022-04-13T20:15:19.478" v="42" actId="20577"/>
          <ac:spMkLst>
            <pc:docMk/>
            <pc:sldMk cId="502665476" sldId="2147471297"/>
            <ac:spMk id="5" creationId="{936B1770-0D54-4E5F-98BB-EEEDE65CA687}"/>
          </ac:spMkLst>
        </pc:spChg>
        <pc:spChg chg="mod">
          <ac:chgData name="Lozano, Ms. Maria Fernanda (WDC)" userId="d31be670-21b6-42b6-9c8e-0f44170a2a09" providerId="ADAL" clId="{7D502563-41A3-468E-B882-1B0BE0F23646}" dt="2022-04-13T22:09:40.717" v="880" actId="6549"/>
          <ac:spMkLst>
            <pc:docMk/>
            <pc:sldMk cId="502665476" sldId="2147471297"/>
            <ac:spMk id="7" creationId="{89738332-EA28-4527-8DA7-12DD81CAAD37}"/>
          </ac:spMkLst>
        </pc:spChg>
        <pc:spChg chg="mod">
          <ac:chgData name="Lozano, Ms. Maria Fernanda (WDC)" userId="d31be670-21b6-42b6-9c8e-0f44170a2a09" providerId="ADAL" clId="{7D502563-41A3-468E-B882-1B0BE0F23646}" dt="2022-04-13T20:18:19.904" v="153" actId="6549"/>
          <ac:spMkLst>
            <pc:docMk/>
            <pc:sldMk cId="502665476" sldId="2147471297"/>
            <ac:spMk id="9" creationId="{672C4FB8-2AB2-4317-B8F0-7310E9EDD582}"/>
          </ac:spMkLst>
        </pc:spChg>
        <pc:spChg chg="mod">
          <ac:chgData name="Lozano, Ms. Maria Fernanda (WDC)" userId="d31be670-21b6-42b6-9c8e-0f44170a2a09" providerId="ADAL" clId="{7D502563-41A3-468E-B882-1B0BE0F23646}" dt="2022-04-13T20:17:04.899" v="52" actId="6549"/>
          <ac:spMkLst>
            <pc:docMk/>
            <pc:sldMk cId="502665476" sldId="2147471297"/>
            <ac:spMk id="11" creationId="{E6890486-9484-4485-B3BD-58232A7571CC}"/>
          </ac:spMkLst>
        </pc:spChg>
      </pc:sldChg>
      <pc:sldChg chg="modSp mod">
        <pc:chgData name="Lozano, Ms. Maria Fernanda (WDC)" userId="d31be670-21b6-42b6-9c8e-0f44170a2a09" providerId="ADAL" clId="{7D502563-41A3-468E-B882-1B0BE0F23646}" dt="2022-04-14T13:04:35.371" v="4515" actId="20577"/>
        <pc:sldMkLst>
          <pc:docMk/>
          <pc:sldMk cId="3065699842" sldId="2147471298"/>
        </pc:sldMkLst>
        <pc:spChg chg="mod">
          <ac:chgData name="Lozano, Ms. Maria Fernanda (WDC)" userId="d31be670-21b6-42b6-9c8e-0f44170a2a09" providerId="ADAL" clId="{7D502563-41A3-468E-B882-1B0BE0F23646}" dt="2022-04-13T22:09:48.343" v="886" actId="6549"/>
          <ac:spMkLst>
            <pc:docMk/>
            <pc:sldMk cId="3065699842" sldId="2147471298"/>
            <ac:spMk id="7" creationId="{14CC2414-00C3-4448-B535-25C444362BAD}"/>
          </ac:spMkLst>
        </pc:spChg>
        <pc:spChg chg="mod">
          <ac:chgData name="Lozano, Ms. Maria Fernanda (WDC)" userId="d31be670-21b6-42b6-9c8e-0f44170a2a09" providerId="ADAL" clId="{7D502563-41A3-468E-B882-1B0BE0F23646}" dt="2022-04-13T23:30:31.460" v="4463" actId="6549"/>
          <ac:spMkLst>
            <pc:docMk/>
            <pc:sldMk cId="3065699842" sldId="2147471298"/>
            <ac:spMk id="9" creationId="{9FFB510F-C050-4ADD-87AC-88E93C38A9C4}"/>
          </ac:spMkLst>
        </pc:spChg>
        <pc:spChg chg="mod">
          <ac:chgData name="Lozano, Ms. Maria Fernanda (WDC)" userId="d31be670-21b6-42b6-9c8e-0f44170a2a09" providerId="ADAL" clId="{7D502563-41A3-468E-B882-1B0BE0F23646}" dt="2022-04-14T13:04:35.371" v="4515" actId="20577"/>
          <ac:spMkLst>
            <pc:docMk/>
            <pc:sldMk cId="3065699842" sldId="2147471298"/>
            <ac:spMk id="11" creationId="{BB300684-CA76-4E0A-8037-28806766E853}"/>
          </ac:spMkLst>
        </pc:spChg>
      </pc:sldChg>
      <pc:sldChg chg="modSp mod">
        <pc:chgData name="Lozano, Ms. Maria Fernanda (WDC)" userId="d31be670-21b6-42b6-9c8e-0f44170a2a09" providerId="ADAL" clId="{7D502563-41A3-468E-B882-1B0BE0F23646}" dt="2022-04-13T22:08:39.938" v="800" actId="1035"/>
        <pc:sldMkLst>
          <pc:docMk/>
          <pc:sldMk cId="4065496015" sldId="2147471301"/>
        </pc:sldMkLst>
        <pc:spChg chg="mod">
          <ac:chgData name="Lozano, Ms. Maria Fernanda (WDC)" userId="d31be670-21b6-42b6-9c8e-0f44170a2a09" providerId="ADAL" clId="{7D502563-41A3-468E-B882-1B0BE0F23646}" dt="2022-04-13T22:08:39.938" v="800" actId="1035"/>
          <ac:spMkLst>
            <pc:docMk/>
            <pc:sldMk cId="4065496015" sldId="2147471301"/>
            <ac:spMk id="6" creationId="{5E70D59D-C3C0-4D31-A841-CEEA1293BFE7}"/>
          </ac:spMkLst>
        </pc:spChg>
        <pc:spChg chg="mod">
          <ac:chgData name="Lozano, Ms. Maria Fernanda (WDC)" userId="d31be670-21b6-42b6-9c8e-0f44170a2a09" providerId="ADAL" clId="{7D502563-41A3-468E-B882-1B0BE0F23646}" dt="2022-04-13T21:43:59.734" v="352" actId="20577"/>
          <ac:spMkLst>
            <pc:docMk/>
            <pc:sldMk cId="4065496015" sldId="2147471301"/>
            <ac:spMk id="7" creationId="{2EFADA89-7DD2-4212-BBD1-170130D30615}"/>
          </ac:spMkLst>
        </pc:spChg>
        <pc:spChg chg="mod">
          <ac:chgData name="Lozano, Ms. Maria Fernanda (WDC)" userId="d31be670-21b6-42b6-9c8e-0f44170a2a09" providerId="ADAL" clId="{7D502563-41A3-468E-B882-1B0BE0F23646}" dt="2022-04-13T21:59:38.775" v="761" actId="6549"/>
          <ac:spMkLst>
            <pc:docMk/>
            <pc:sldMk cId="4065496015" sldId="2147471301"/>
            <ac:spMk id="14" creationId="{2F7CDE44-91D7-4DA1-AD89-99C54F7CC510}"/>
          </ac:spMkLst>
        </pc:spChg>
        <pc:graphicFrameChg chg="modGraphic">
          <ac:chgData name="Lozano, Ms. Maria Fernanda (WDC)" userId="d31be670-21b6-42b6-9c8e-0f44170a2a09" providerId="ADAL" clId="{7D502563-41A3-468E-B882-1B0BE0F23646}" dt="2022-04-13T22:07:32.831" v="793" actId="6549"/>
          <ac:graphicFrameMkLst>
            <pc:docMk/>
            <pc:sldMk cId="4065496015" sldId="2147471301"/>
            <ac:graphicFrameMk id="8" creationId="{8CD35EA4-2701-47E6-9AA1-AFECB5118241}"/>
          </ac:graphicFrameMkLst>
        </pc:graphicFrameChg>
      </pc:sldChg>
      <pc:sldChg chg="modSp mod">
        <pc:chgData name="Lozano, Ms. Maria Fernanda (WDC)" userId="d31be670-21b6-42b6-9c8e-0f44170a2a09" providerId="ADAL" clId="{7D502563-41A3-468E-B882-1B0BE0F23646}" dt="2022-04-13T22:20:47.153" v="1199" actId="6549"/>
        <pc:sldMkLst>
          <pc:docMk/>
          <pc:sldMk cId="2161160377" sldId="2147471303"/>
        </pc:sldMkLst>
        <pc:spChg chg="mod">
          <ac:chgData name="Lozano, Ms. Maria Fernanda (WDC)" userId="d31be670-21b6-42b6-9c8e-0f44170a2a09" providerId="ADAL" clId="{7D502563-41A3-468E-B882-1B0BE0F23646}" dt="2022-04-13T22:09:55.075" v="892" actId="6549"/>
          <ac:spMkLst>
            <pc:docMk/>
            <pc:sldMk cId="2161160377" sldId="2147471303"/>
            <ac:spMk id="7" creationId="{CB9D0713-0FCE-4E9D-9A58-75B84C6A6FAF}"/>
          </ac:spMkLst>
        </pc:spChg>
        <pc:spChg chg="mod">
          <ac:chgData name="Lozano, Ms. Maria Fernanda (WDC)" userId="d31be670-21b6-42b6-9c8e-0f44170a2a09" providerId="ADAL" clId="{7D502563-41A3-468E-B882-1B0BE0F23646}" dt="2022-04-13T22:20:47.153" v="1199" actId="6549"/>
          <ac:spMkLst>
            <pc:docMk/>
            <pc:sldMk cId="2161160377" sldId="2147471303"/>
            <ac:spMk id="9" creationId="{99C663A8-798B-4D50-964D-57506F00A3A0}"/>
          </ac:spMkLst>
        </pc:spChg>
      </pc:sldChg>
      <pc:sldChg chg="modSp mod">
        <pc:chgData name="Lozano, Ms. Maria Fernanda (WDC)" userId="d31be670-21b6-42b6-9c8e-0f44170a2a09" providerId="ADAL" clId="{7D502563-41A3-468E-B882-1B0BE0F23646}" dt="2022-04-13T22:21:43.186" v="1226" actId="6549"/>
        <pc:sldMkLst>
          <pc:docMk/>
          <pc:sldMk cId="2307507506" sldId="2147471306"/>
        </pc:sldMkLst>
        <pc:spChg chg="mod">
          <ac:chgData name="Lozano, Ms. Maria Fernanda (WDC)" userId="d31be670-21b6-42b6-9c8e-0f44170a2a09" providerId="ADAL" clId="{7D502563-41A3-468E-B882-1B0BE0F23646}" dt="2022-04-13T22:10:02.486" v="898" actId="6549"/>
          <ac:spMkLst>
            <pc:docMk/>
            <pc:sldMk cId="2307507506" sldId="2147471306"/>
            <ac:spMk id="7" creationId="{CB9D0713-0FCE-4E9D-9A58-75B84C6A6FAF}"/>
          </ac:spMkLst>
        </pc:spChg>
        <pc:spChg chg="mod">
          <ac:chgData name="Lozano, Ms. Maria Fernanda (WDC)" userId="d31be670-21b6-42b6-9c8e-0f44170a2a09" providerId="ADAL" clId="{7D502563-41A3-468E-B882-1B0BE0F23646}" dt="2022-04-13T22:21:43.186" v="1226" actId="6549"/>
          <ac:spMkLst>
            <pc:docMk/>
            <pc:sldMk cId="2307507506" sldId="2147471306"/>
            <ac:spMk id="9" creationId="{99C663A8-798B-4D50-964D-57506F00A3A0}"/>
          </ac:spMkLst>
        </pc:spChg>
      </pc:sldChg>
      <pc:sldChg chg="modSp mod">
        <pc:chgData name="Lozano, Ms. Maria Fernanda (WDC)" userId="d31be670-21b6-42b6-9c8e-0f44170a2a09" providerId="ADAL" clId="{7D502563-41A3-468E-B882-1B0BE0F23646}" dt="2022-04-13T22:28:08.928" v="1477" actId="6549"/>
        <pc:sldMkLst>
          <pc:docMk/>
          <pc:sldMk cId="2336743301" sldId="2147471307"/>
        </pc:sldMkLst>
        <pc:spChg chg="mod">
          <ac:chgData name="Lozano, Ms. Maria Fernanda (WDC)" userId="d31be670-21b6-42b6-9c8e-0f44170a2a09" providerId="ADAL" clId="{7D502563-41A3-468E-B882-1B0BE0F23646}" dt="2022-04-13T22:27:12.783" v="1446" actId="6549"/>
          <ac:spMkLst>
            <pc:docMk/>
            <pc:sldMk cId="2336743301" sldId="2147471307"/>
            <ac:spMk id="9" creationId="{087679C4-E7E6-4279-B949-C7E59B929277}"/>
          </ac:spMkLst>
        </pc:spChg>
        <pc:spChg chg="mod">
          <ac:chgData name="Lozano, Ms. Maria Fernanda (WDC)" userId="d31be670-21b6-42b6-9c8e-0f44170a2a09" providerId="ADAL" clId="{7D502563-41A3-468E-B882-1B0BE0F23646}" dt="2022-04-13T22:28:08.928" v="1477" actId="6549"/>
          <ac:spMkLst>
            <pc:docMk/>
            <pc:sldMk cId="2336743301" sldId="2147471307"/>
            <ac:spMk id="17" creationId="{6C680C29-A417-44C8-A699-151023E5AC15}"/>
          </ac:spMkLst>
        </pc:spChg>
        <pc:spChg chg="mod">
          <ac:chgData name="Lozano, Ms. Maria Fernanda (WDC)" userId="d31be670-21b6-42b6-9c8e-0f44170a2a09" providerId="ADAL" clId="{7D502563-41A3-468E-B882-1B0BE0F23646}" dt="2022-04-13T22:27:29.944" v="1467" actId="6549"/>
          <ac:spMkLst>
            <pc:docMk/>
            <pc:sldMk cId="2336743301" sldId="2147471307"/>
            <ac:spMk id="48" creationId="{D46B1FAC-81E3-4F13-9452-B197AEE553EE}"/>
          </ac:spMkLst>
        </pc:spChg>
        <pc:spChg chg="mod">
          <ac:chgData name="Lozano, Ms. Maria Fernanda (WDC)" userId="d31be670-21b6-42b6-9c8e-0f44170a2a09" providerId="ADAL" clId="{7D502563-41A3-468E-B882-1B0BE0F23646}" dt="2022-04-13T21:49:05.412" v="443" actId="6549"/>
          <ac:spMkLst>
            <pc:docMk/>
            <pc:sldMk cId="2336743301" sldId="2147471307"/>
            <ac:spMk id="60" creationId="{F7667DF9-3A8F-44F1-8F1C-5D6564E54063}"/>
          </ac:spMkLst>
        </pc:spChg>
        <pc:grpChg chg="mod">
          <ac:chgData name="Lozano, Ms. Maria Fernanda (WDC)" userId="d31be670-21b6-42b6-9c8e-0f44170a2a09" providerId="ADAL" clId="{7D502563-41A3-468E-B882-1B0BE0F23646}" dt="2022-04-13T22:27:45.835" v="1470" actId="1076"/>
          <ac:grpSpMkLst>
            <pc:docMk/>
            <pc:sldMk cId="2336743301" sldId="2147471307"/>
            <ac:grpSpMk id="47" creationId="{F7D2C117-3853-4C50-A360-386DDA13B1FB}"/>
          </ac:grpSpMkLst>
        </pc:grpChg>
      </pc:sldChg>
      <pc:sldChg chg="modSp mod">
        <pc:chgData name="Lozano, Ms. Maria Fernanda (WDC)" userId="d31be670-21b6-42b6-9c8e-0f44170a2a09" providerId="ADAL" clId="{7D502563-41A3-468E-B882-1B0BE0F23646}" dt="2022-04-13T22:29:53.632" v="1502" actId="6549"/>
        <pc:sldMkLst>
          <pc:docMk/>
          <pc:sldMk cId="2230859750" sldId="2147471308"/>
        </pc:sldMkLst>
        <pc:spChg chg="mod">
          <ac:chgData name="Lozano, Ms. Maria Fernanda (WDC)" userId="d31be670-21b6-42b6-9c8e-0f44170a2a09" providerId="ADAL" clId="{7D502563-41A3-468E-B882-1B0BE0F23646}" dt="2022-04-13T21:49:32.714" v="445" actId="20577"/>
          <ac:spMkLst>
            <pc:docMk/>
            <pc:sldMk cId="2230859750" sldId="2147471308"/>
            <ac:spMk id="208" creationId="{9DD48987-93A4-40C8-94FE-C906637F7DAB}"/>
          </ac:spMkLst>
        </pc:spChg>
        <pc:spChg chg="mod">
          <ac:chgData name="Lozano, Ms. Maria Fernanda (WDC)" userId="d31be670-21b6-42b6-9c8e-0f44170a2a09" providerId="ADAL" clId="{7D502563-41A3-468E-B882-1B0BE0F23646}" dt="2022-04-13T22:29:53.632" v="1502" actId="6549"/>
          <ac:spMkLst>
            <pc:docMk/>
            <pc:sldMk cId="2230859750" sldId="2147471308"/>
            <ac:spMk id="225" creationId="{27AE36C3-CAE3-4C71-8903-CF671C1933F1}"/>
          </ac:spMkLst>
        </pc:spChg>
      </pc:sldChg>
      <pc:sldChg chg="modSp mod">
        <pc:chgData name="Lozano, Ms. Maria Fernanda (WDC)" userId="d31be670-21b6-42b6-9c8e-0f44170a2a09" providerId="ADAL" clId="{7D502563-41A3-468E-B882-1B0BE0F23646}" dt="2022-04-13T21:50:22.122" v="462" actId="6549"/>
        <pc:sldMkLst>
          <pc:docMk/>
          <pc:sldMk cId="782486820" sldId="2147471309"/>
        </pc:sldMkLst>
        <pc:spChg chg="mod">
          <ac:chgData name="Lozano, Ms. Maria Fernanda (WDC)" userId="d31be670-21b6-42b6-9c8e-0f44170a2a09" providerId="ADAL" clId="{7D502563-41A3-468E-B882-1B0BE0F23646}" dt="2022-04-13T21:50:22.122" v="462" actId="6549"/>
          <ac:spMkLst>
            <pc:docMk/>
            <pc:sldMk cId="782486820" sldId="2147471309"/>
            <ac:spMk id="208" creationId="{9DD48987-93A4-40C8-94FE-C906637F7DAB}"/>
          </ac:spMkLst>
        </pc:spChg>
      </pc:sldChg>
      <pc:sldChg chg="modSp mod">
        <pc:chgData name="Lozano, Ms. Maria Fernanda (WDC)" userId="d31be670-21b6-42b6-9c8e-0f44170a2a09" providerId="ADAL" clId="{7D502563-41A3-468E-B882-1B0BE0F23646}" dt="2022-04-14T13:04:22.345" v="4513" actId="20577"/>
        <pc:sldMkLst>
          <pc:docMk/>
          <pc:sldMk cId="193328334" sldId="2147471311"/>
        </pc:sldMkLst>
        <pc:spChg chg="mod">
          <ac:chgData name="Lozano, Ms. Maria Fernanda (WDC)" userId="d31be670-21b6-42b6-9c8e-0f44170a2a09" providerId="ADAL" clId="{7D502563-41A3-468E-B882-1B0BE0F23646}" dt="2022-04-14T13:04:22.345" v="4513" actId="20577"/>
          <ac:spMkLst>
            <pc:docMk/>
            <pc:sldMk cId="193328334" sldId="2147471311"/>
            <ac:spMk id="5" creationId="{65366CF2-BC23-4747-8DC0-159690273553}"/>
          </ac:spMkLst>
        </pc:spChg>
        <pc:graphicFrameChg chg="modGraphic">
          <ac:chgData name="Lozano, Ms. Maria Fernanda (WDC)" userId="d31be670-21b6-42b6-9c8e-0f44170a2a09" providerId="ADAL" clId="{7D502563-41A3-468E-B882-1B0BE0F23646}" dt="2022-04-13T22:05:14.097" v="788" actId="20577"/>
          <ac:graphicFrameMkLst>
            <pc:docMk/>
            <pc:sldMk cId="193328334" sldId="2147471311"/>
            <ac:graphicFrameMk id="8" creationId="{1104BF02-3527-4FE1-A0E6-FEF56944ADED}"/>
          </ac:graphicFrameMkLst>
        </pc:graphicFrameChg>
      </pc:sldChg>
      <pc:sldChg chg="modSp mod">
        <pc:chgData name="Lozano, Ms. Maria Fernanda (WDC)" userId="d31be670-21b6-42b6-9c8e-0f44170a2a09" providerId="ADAL" clId="{7D502563-41A3-468E-B882-1B0BE0F23646}" dt="2022-04-13T23:19:53.922" v="3804" actId="20577"/>
        <pc:sldMkLst>
          <pc:docMk/>
          <pc:sldMk cId="2188746196" sldId="2147471313"/>
        </pc:sldMkLst>
        <pc:graphicFrameChg chg="modGraphic">
          <ac:chgData name="Lozano, Ms. Maria Fernanda (WDC)" userId="d31be670-21b6-42b6-9c8e-0f44170a2a09" providerId="ADAL" clId="{7D502563-41A3-468E-B882-1B0BE0F23646}" dt="2022-04-13T23:19:53.922" v="3804" actId="20577"/>
          <ac:graphicFrameMkLst>
            <pc:docMk/>
            <pc:sldMk cId="2188746196" sldId="2147471313"/>
            <ac:graphicFrameMk id="7" creationId="{3563607B-7FBF-411D-A24B-D0A840A99489}"/>
          </ac:graphicFrameMkLst>
        </pc:graphicFrameChg>
      </pc:sldChg>
      <pc:sldChg chg="modSp mod">
        <pc:chgData name="Lozano, Ms. Maria Fernanda (WDC)" userId="d31be670-21b6-42b6-9c8e-0f44170a2a09" providerId="ADAL" clId="{7D502563-41A3-468E-B882-1B0BE0F23646}" dt="2022-04-13T23:20:30.082" v="3821" actId="6549"/>
        <pc:sldMkLst>
          <pc:docMk/>
          <pc:sldMk cId="1470784023" sldId="2147471323"/>
        </pc:sldMkLst>
        <pc:spChg chg="mod">
          <ac:chgData name="Lozano, Ms. Maria Fernanda (WDC)" userId="d31be670-21b6-42b6-9c8e-0f44170a2a09" providerId="ADAL" clId="{7D502563-41A3-468E-B882-1B0BE0F23646}" dt="2022-04-13T23:20:30.082" v="3821" actId="6549"/>
          <ac:spMkLst>
            <pc:docMk/>
            <pc:sldMk cId="1470784023" sldId="2147471323"/>
            <ac:spMk id="8" creationId="{107E3364-FFA6-4883-8F0A-9F6893000639}"/>
          </ac:spMkLst>
        </pc:spChg>
      </pc:sldChg>
      <pc:sldChg chg="modSp mod">
        <pc:chgData name="Lozano, Ms. Maria Fernanda (WDC)" userId="d31be670-21b6-42b6-9c8e-0f44170a2a09" providerId="ADAL" clId="{7D502563-41A3-468E-B882-1B0BE0F23646}" dt="2022-04-13T23:34:21.419" v="4511" actId="20577"/>
        <pc:sldMkLst>
          <pc:docMk/>
          <pc:sldMk cId="1386436528" sldId="2147471324"/>
        </pc:sldMkLst>
        <pc:spChg chg="mod">
          <ac:chgData name="Lozano, Ms. Maria Fernanda (WDC)" userId="d31be670-21b6-42b6-9c8e-0f44170a2a09" providerId="ADAL" clId="{7D502563-41A3-468E-B882-1B0BE0F23646}" dt="2022-04-13T23:30:04.171" v="4461" actId="20577"/>
          <ac:spMkLst>
            <pc:docMk/>
            <pc:sldMk cId="1386436528" sldId="2147471324"/>
            <ac:spMk id="7" creationId="{EB63BFAA-45E7-4A53-9484-11C153CF31CE}"/>
          </ac:spMkLst>
        </pc:spChg>
        <pc:spChg chg="mod">
          <ac:chgData name="Lozano, Ms. Maria Fernanda (WDC)" userId="d31be670-21b6-42b6-9c8e-0f44170a2a09" providerId="ADAL" clId="{7D502563-41A3-468E-B882-1B0BE0F23646}" dt="2022-04-13T23:31:10.153" v="4490" actId="6549"/>
          <ac:spMkLst>
            <pc:docMk/>
            <pc:sldMk cId="1386436528" sldId="2147471324"/>
            <ac:spMk id="8" creationId="{B9FFE0C2-D5F3-4906-BCC1-305B3016BAA0}"/>
          </ac:spMkLst>
        </pc:spChg>
        <pc:spChg chg="mod">
          <ac:chgData name="Lozano, Ms. Maria Fernanda (WDC)" userId="d31be670-21b6-42b6-9c8e-0f44170a2a09" providerId="ADAL" clId="{7D502563-41A3-468E-B882-1B0BE0F23646}" dt="2022-04-13T23:29:48.736" v="4454" actId="6549"/>
          <ac:spMkLst>
            <pc:docMk/>
            <pc:sldMk cId="1386436528" sldId="2147471324"/>
            <ac:spMk id="31" creationId="{FF4B0554-C0E9-45A2-BED0-86563245171D}"/>
          </ac:spMkLst>
        </pc:spChg>
        <pc:spChg chg="mod">
          <ac:chgData name="Lozano, Ms. Maria Fernanda (WDC)" userId="d31be670-21b6-42b6-9c8e-0f44170a2a09" providerId="ADAL" clId="{7D502563-41A3-468E-B882-1B0BE0F23646}" dt="2022-04-13T23:22:36.347" v="3995" actId="6549"/>
          <ac:spMkLst>
            <pc:docMk/>
            <pc:sldMk cId="1386436528" sldId="2147471324"/>
            <ac:spMk id="33" creationId="{E928C6D7-D73B-4FF0-9426-A11052445E78}"/>
          </ac:spMkLst>
        </pc:spChg>
        <pc:spChg chg="mod">
          <ac:chgData name="Lozano, Ms. Maria Fernanda (WDC)" userId="d31be670-21b6-42b6-9c8e-0f44170a2a09" providerId="ADAL" clId="{7D502563-41A3-468E-B882-1B0BE0F23646}" dt="2022-04-13T23:23:14.191" v="4007"/>
          <ac:spMkLst>
            <pc:docMk/>
            <pc:sldMk cId="1386436528" sldId="2147471324"/>
            <ac:spMk id="35" creationId="{F37CE59B-1C4F-4F01-B676-A7C7463BD992}"/>
          </ac:spMkLst>
        </pc:spChg>
        <pc:spChg chg="mod">
          <ac:chgData name="Lozano, Ms. Maria Fernanda (WDC)" userId="d31be670-21b6-42b6-9c8e-0f44170a2a09" providerId="ADAL" clId="{7D502563-41A3-468E-B882-1B0BE0F23646}" dt="2022-04-13T23:20:51.734" v="3868" actId="6549"/>
          <ac:spMkLst>
            <pc:docMk/>
            <pc:sldMk cId="1386436528" sldId="2147471324"/>
            <ac:spMk id="36" creationId="{061DC196-54C5-46E2-9317-4BB572FF8A3C}"/>
          </ac:spMkLst>
        </pc:spChg>
        <pc:spChg chg="mod">
          <ac:chgData name="Lozano, Ms. Maria Fernanda (WDC)" userId="d31be670-21b6-42b6-9c8e-0f44170a2a09" providerId="ADAL" clId="{7D502563-41A3-468E-B882-1B0BE0F23646}" dt="2022-04-13T23:34:17.383" v="4510" actId="20577"/>
          <ac:spMkLst>
            <pc:docMk/>
            <pc:sldMk cId="1386436528" sldId="2147471324"/>
            <ac:spMk id="38" creationId="{97F5FACC-9A62-4139-954D-6F07C54C2F95}"/>
          </ac:spMkLst>
        </pc:spChg>
        <pc:spChg chg="mod">
          <ac:chgData name="Lozano, Ms. Maria Fernanda (WDC)" userId="d31be670-21b6-42b6-9c8e-0f44170a2a09" providerId="ADAL" clId="{7D502563-41A3-468E-B882-1B0BE0F23646}" dt="2022-04-13T23:33:50.856" v="4509" actId="6549"/>
          <ac:spMkLst>
            <pc:docMk/>
            <pc:sldMk cId="1386436528" sldId="2147471324"/>
            <ac:spMk id="39" creationId="{47DD7D67-DFAE-478F-8D2C-89412F671E2A}"/>
          </ac:spMkLst>
        </pc:spChg>
        <pc:spChg chg="mod">
          <ac:chgData name="Lozano, Ms. Maria Fernanda (WDC)" userId="d31be670-21b6-42b6-9c8e-0f44170a2a09" providerId="ADAL" clId="{7D502563-41A3-468E-B882-1B0BE0F23646}" dt="2022-04-13T23:34:21.419" v="4511" actId="20577"/>
          <ac:spMkLst>
            <pc:docMk/>
            <pc:sldMk cId="1386436528" sldId="2147471324"/>
            <ac:spMk id="40" creationId="{B9E9F76E-39DF-4D6B-A82A-6E11514041CE}"/>
          </ac:spMkLst>
        </pc:spChg>
        <pc:spChg chg="mod">
          <ac:chgData name="Lozano, Ms. Maria Fernanda (WDC)" userId="d31be670-21b6-42b6-9c8e-0f44170a2a09" providerId="ADAL" clId="{7D502563-41A3-468E-B882-1B0BE0F23646}" dt="2022-04-13T23:21:20.276" v="3902" actId="1035"/>
          <ac:spMkLst>
            <pc:docMk/>
            <pc:sldMk cId="1386436528" sldId="2147471324"/>
            <ac:spMk id="43" creationId="{A7C3078E-C466-4F59-B826-7206E5DB37BA}"/>
          </ac:spMkLst>
        </pc:spChg>
        <pc:spChg chg="mod">
          <ac:chgData name="Lozano, Ms. Maria Fernanda (WDC)" userId="d31be670-21b6-42b6-9c8e-0f44170a2a09" providerId="ADAL" clId="{7D502563-41A3-468E-B882-1B0BE0F23646}" dt="2022-04-13T23:23:03.215" v="4002"/>
          <ac:spMkLst>
            <pc:docMk/>
            <pc:sldMk cId="1386436528" sldId="2147471324"/>
            <ac:spMk id="48" creationId="{8A9B35B2-974E-444A-B446-9EB6DA89DAB1}"/>
          </ac:spMkLst>
        </pc:spChg>
      </pc:sldChg>
      <pc:sldChg chg="modSp mod">
        <pc:chgData name="Lozano, Ms. Maria Fernanda (WDC)" userId="d31be670-21b6-42b6-9c8e-0f44170a2a09" providerId="ADAL" clId="{7D502563-41A3-468E-B882-1B0BE0F23646}" dt="2022-04-13T23:24:46.599" v="4092" actId="6549"/>
        <pc:sldMkLst>
          <pc:docMk/>
          <pc:sldMk cId="2537413504" sldId="2147471327"/>
        </pc:sldMkLst>
        <pc:spChg chg="mod">
          <ac:chgData name="Lozano, Ms. Maria Fernanda (WDC)" userId="d31be670-21b6-42b6-9c8e-0f44170a2a09" providerId="ADAL" clId="{7D502563-41A3-468E-B882-1B0BE0F23646}" dt="2022-04-13T23:24:05.210" v="4090" actId="20577"/>
          <ac:spMkLst>
            <pc:docMk/>
            <pc:sldMk cId="2537413504" sldId="2147471327"/>
            <ac:spMk id="5" creationId="{7E33F979-5A41-4BBC-A29B-529C187D1CC6}"/>
          </ac:spMkLst>
        </pc:spChg>
        <pc:spChg chg="mod">
          <ac:chgData name="Lozano, Ms. Maria Fernanda (WDC)" userId="d31be670-21b6-42b6-9c8e-0f44170a2a09" providerId="ADAL" clId="{7D502563-41A3-468E-B882-1B0BE0F23646}" dt="2022-04-13T23:24:46.599" v="4092" actId="6549"/>
          <ac:spMkLst>
            <pc:docMk/>
            <pc:sldMk cId="2537413504" sldId="2147471327"/>
            <ac:spMk id="6" creationId="{6ED46E32-9AB8-4ADA-8C01-C83682BF2F8A}"/>
          </ac:spMkLst>
        </pc:spChg>
      </pc:sldChg>
      <pc:sldChg chg="modSp mod">
        <pc:chgData name="Lozano, Ms. Maria Fernanda (WDC)" userId="d31be670-21b6-42b6-9c8e-0f44170a2a09" providerId="ADAL" clId="{7D502563-41A3-468E-B882-1B0BE0F23646}" dt="2022-04-13T23:27:04.472" v="4333" actId="6549"/>
        <pc:sldMkLst>
          <pc:docMk/>
          <pc:sldMk cId="3644895455" sldId="2147471328"/>
        </pc:sldMkLst>
        <pc:spChg chg="mod">
          <ac:chgData name="Lozano, Ms. Maria Fernanda (WDC)" userId="d31be670-21b6-42b6-9c8e-0f44170a2a09" providerId="ADAL" clId="{7D502563-41A3-468E-B882-1B0BE0F23646}" dt="2022-04-13T23:25:26.816" v="4148" actId="20577"/>
          <ac:spMkLst>
            <pc:docMk/>
            <pc:sldMk cId="3644895455" sldId="2147471328"/>
            <ac:spMk id="5" creationId="{768D6A42-7A70-4969-AF11-61486E7F2875}"/>
          </ac:spMkLst>
        </pc:spChg>
        <pc:spChg chg="mod">
          <ac:chgData name="Lozano, Ms. Maria Fernanda (WDC)" userId="d31be670-21b6-42b6-9c8e-0f44170a2a09" providerId="ADAL" clId="{7D502563-41A3-468E-B882-1B0BE0F23646}" dt="2022-04-13T23:27:04.472" v="4333" actId="6549"/>
          <ac:spMkLst>
            <pc:docMk/>
            <pc:sldMk cId="3644895455" sldId="2147471328"/>
            <ac:spMk id="6" creationId="{8566C9F6-BA98-496C-B5D6-10AF2D3992F1}"/>
          </ac:spMkLst>
        </pc:spChg>
      </pc:sldChg>
      <pc:sldChg chg="modSp mod">
        <pc:chgData name="Lozano, Ms. Maria Fernanda (WDC)" userId="d31be670-21b6-42b6-9c8e-0f44170a2a09" providerId="ADAL" clId="{7D502563-41A3-468E-B882-1B0BE0F23646}" dt="2022-04-13T23:28:54.690" v="4398" actId="6549"/>
        <pc:sldMkLst>
          <pc:docMk/>
          <pc:sldMk cId="2101769434" sldId="2147471329"/>
        </pc:sldMkLst>
        <pc:spChg chg="mod">
          <ac:chgData name="Lozano, Ms. Maria Fernanda (WDC)" userId="d31be670-21b6-42b6-9c8e-0f44170a2a09" providerId="ADAL" clId="{7D502563-41A3-468E-B882-1B0BE0F23646}" dt="2022-04-13T23:28:26.091" v="4359" actId="6549"/>
          <ac:spMkLst>
            <pc:docMk/>
            <pc:sldMk cId="2101769434" sldId="2147471329"/>
            <ac:spMk id="14" creationId="{7350A179-9D1D-408A-AF9E-173A2AD164D6}"/>
          </ac:spMkLst>
        </pc:spChg>
        <pc:spChg chg="mod">
          <ac:chgData name="Lozano, Ms. Maria Fernanda (WDC)" userId="d31be670-21b6-42b6-9c8e-0f44170a2a09" providerId="ADAL" clId="{7D502563-41A3-468E-B882-1B0BE0F23646}" dt="2022-04-13T23:28:54.690" v="4398" actId="6549"/>
          <ac:spMkLst>
            <pc:docMk/>
            <pc:sldMk cId="2101769434" sldId="2147471329"/>
            <ac:spMk id="15" creationId="{0E1F5309-1049-41B9-8CA2-F9204F8B27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57B77-5285-4A18-8FA5-D7932752DA1A}" type="doc">
      <dgm:prSet loTypeId="urn:microsoft.com/office/officeart/2005/8/layout/chevron1" loCatId="process" qsTypeId="urn:microsoft.com/office/officeart/2005/8/quickstyle/simple1" qsCatId="simple" csTypeId="urn:microsoft.com/office/officeart/2005/8/colors/accent1_2" csCatId="accent1" phldr="1"/>
      <dgm:spPr/>
    </dgm:pt>
    <dgm:pt modelId="{D0413AC3-98EE-4677-BF01-7F0BB1BBD91F}">
      <dgm:prSet phldrT="[Text]" custT="1"/>
      <dgm:spPr/>
      <dgm:t>
        <a:bodyPr/>
        <a:lstStyle/>
        <a:p>
          <a:r>
            <a:rPr lang="es-ES" sz="1800" dirty="0"/>
            <a:t>Fin de mes</a:t>
          </a:r>
        </a:p>
      </dgm:t>
    </dgm:pt>
    <dgm:pt modelId="{07049F77-84C6-4CC6-AEBE-323E357B49AB}" type="parTrans" cxnId="{9DDC0928-23E8-46F5-9B81-E1B9A03CEA82}">
      <dgm:prSet/>
      <dgm:spPr/>
      <dgm:t>
        <a:bodyPr/>
        <a:lstStyle/>
        <a:p>
          <a:endParaRPr lang="en-US" sz="1400"/>
        </a:p>
      </dgm:t>
    </dgm:pt>
    <dgm:pt modelId="{B6C09605-449D-437E-83B2-FFEA5450444F}" type="sibTrans" cxnId="{9DDC0928-23E8-46F5-9B81-E1B9A03CEA82}">
      <dgm:prSet/>
      <dgm:spPr/>
      <dgm:t>
        <a:bodyPr/>
        <a:lstStyle/>
        <a:p>
          <a:endParaRPr lang="en-US" sz="1400"/>
        </a:p>
      </dgm:t>
    </dgm:pt>
    <dgm:pt modelId="{E1012382-1940-4076-8641-68F3A4E86B87}">
      <dgm:prSet phldrT="[Text]" custT="1"/>
      <dgm:spPr/>
      <dgm:t>
        <a:bodyPr/>
        <a:lstStyle/>
        <a:p>
          <a:r>
            <a:rPr lang="es-ES" sz="1800" dirty="0"/>
            <a:t>Semana 1</a:t>
          </a:r>
        </a:p>
      </dgm:t>
    </dgm:pt>
    <dgm:pt modelId="{5A4A69FA-90BB-41CD-AF54-2EB2EA2A4687}" type="parTrans" cxnId="{78168565-EDCD-443F-81A7-423CB4F48EC5}">
      <dgm:prSet/>
      <dgm:spPr/>
      <dgm:t>
        <a:bodyPr/>
        <a:lstStyle/>
        <a:p>
          <a:endParaRPr lang="en-US" sz="1400"/>
        </a:p>
      </dgm:t>
    </dgm:pt>
    <dgm:pt modelId="{825393EA-0243-4F59-B72C-E88306BA5538}" type="sibTrans" cxnId="{78168565-EDCD-443F-81A7-423CB4F48EC5}">
      <dgm:prSet/>
      <dgm:spPr/>
      <dgm:t>
        <a:bodyPr/>
        <a:lstStyle/>
        <a:p>
          <a:endParaRPr lang="en-US" sz="1400"/>
        </a:p>
      </dgm:t>
    </dgm:pt>
    <dgm:pt modelId="{8830DE3E-0BF8-4795-9031-38D367D91832}">
      <dgm:prSet phldrT="[Text]" custT="1"/>
      <dgm:spPr/>
      <dgm:t>
        <a:bodyPr/>
        <a:lstStyle/>
        <a:p>
          <a:r>
            <a:rPr lang="es-ES" sz="1800" dirty="0"/>
            <a:t>Semanas 2+3</a:t>
          </a:r>
        </a:p>
      </dgm:t>
    </dgm:pt>
    <dgm:pt modelId="{4EABABEB-674D-42DA-9D96-2C70C245B395}" type="parTrans" cxnId="{23D9BA7F-EBD4-4FB2-A7DB-651BC9EB689A}">
      <dgm:prSet/>
      <dgm:spPr/>
      <dgm:t>
        <a:bodyPr/>
        <a:lstStyle/>
        <a:p>
          <a:endParaRPr lang="en-US" sz="1400"/>
        </a:p>
      </dgm:t>
    </dgm:pt>
    <dgm:pt modelId="{E0FF0172-F6A8-43AC-954D-A46543A1043F}" type="sibTrans" cxnId="{23D9BA7F-EBD4-4FB2-A7DB-651BC9EB689A}">
      <dgm:prSet/>
      <dgm:spPr/>
      <dgm:t>
        <a:bodyPr/>
        <a:lstStyle/>
        <a:p>
          <a:endParaRPr lang="en-US" sz="1400"/>
        </a:p>
      </dgm:t>
    </dgm:pt>
    <dgm:pt modelId="{528D240F-7A6B-4823-A400-CF434CBEEFC1}">
      <dgm:prSet custT="1"/>
      <dgm:spPr/>
      <dgm:t>
        <a:bodyPr/>
        <a:lstStyle/>
        <a:p>
          <a:r>
            <a:rPr lang="es-ES" sz="1800" dirty="0"/>
            <a:t>Semanas 3+4</a:t>
          </a:r>
        </a:p>
      </dgm:t>
    </dgm:pt>
    <dgm:pt modelId="{40F1567C-F67A-4075-8B27-D6DE766B64DF}" type="parTrans" cxnId="{3BE498D3-85B5-4207-9381-A5E42B6E8073}">
      <dgm:prSet/>
      <dgm:spPr/>
      <dgm:t>
        <a:bodyPr/>
        <a:lstStyle/>
        <a:p>
          <a:endParaRPr lang="en-US" sz="1400"/>
        </a:p>
      </dgm:t>
    </dgm:pt>
    <dgm:pt modelId="{2E7CB530-1530-460F-9CBB-78509F8679B7}" type="sibTrans" cxnId="{3BE498D3-85B5-4207-9381-A5E42B6E8073}">
      <dgm:prSet/>
      <dgm:spPr/>
      <dgm:t>
        <a:bodyPr/>
        <a:lstStyle/>
        <a:p>
          <a:endParaRPr lang="en-US" sz="1400"/>
        </a:p>
      </dgm:t>
    </dgm:pt>
    <dgm:pt modelId="{CCDD3325-C6D6-4526-A98D-B8919B2F796F}">
      <dgm:prSet custT="1"/>
      <dgm:spPr/>
      <dgm:t>
        <a:bodyPr/>
        <a:lstStyle/>
        <a:p>
          <a:r>
            <a:rPr lang="es-ES" sz="1800" dirty="0"/>
            <a:t>Semana 5</a:t>
          </a:r>
        </a:p>
      </dgm:t>
    </dgm:pt>
    <dgm:pt modelId="{1B233B68-9052-4B4A-87D1-7764EBCCA27A}" type="parTrans" cxnId="{437B9868-99DC-4E83-9122-188191C5E0A1}">
      <dgm:prSet/>
      <dgm:spPr/>
      <dgm:t>
        <a:bodyPr/>
        <a:lstStyle/>
        <a:p>
          <a:endParaRPr lang="en-US" sz="1400"/>
        </a:p>
      </dgm:t>
    </dgm:pt>
    <dgm:pt modelId="{D85B4660-1CB9-4755-B108-417DFC521EB0}" type="sibTrans" cxnId="{437B9868-99DC-4E83-9122-188191C5E0A1}">
      <dgm:prSet/>
      <dgm:spPr/>
      <dgm:t>
        <a:bodyPr/>
        <a:lstStyle/>
        <a:p>
          <a:endParaRPr lang="en-US" sz="1400"/>
        </a:p>
      </dgm:t>
    </dgm:pt>
    <dgm:pt modelId="{C37253B7-B005-4917-988C-97C1D65AA526}" type="pres">
      <dgm:prSet presAssocID="{C3D57B77-5285-4A18-8FA5-D7932752DA1A}" presName="Name0" presStyleCnt="0">
        <dgm:presLayoutVars>
          <dgm:dir/>
          <dgm:animLvl val="lvl"/>
          <dgm:resizeHandles val="exact"/>
        </dgm:presLayoutVars>
      </dgm:prSet>
      <dgm:spPr/>
    </dgm:pt>
    <dgm:pt modelId="{4150A190-C1C3-45F3-BB81-6F377D82FDA2}" type="pres">
      <dgm:prSet presAssocID="{D0413AC3-98EE-4677-BF01-7F0BB1BBD91F}" presName="parTxOnly" presStyleLbl="node1" presStyleIdx="0" presStyleCnt="5">
        <dgm:presLayoutVars>
          <dgm:chMax val="0"/>
          <dgm:chPref val="0"/>
          <dgm:bulletEnabled val="1"/>
        </dgm:presLayoutVars>
      </dgm:prSet>
      <dgm:spPr/>
    </dgm:pt>
    <dgm:pt modelId="{EB57C3A6-B098-42B1-8316-A78305AF996D}" type="pres">
      <dgm:prSet presAssocID="{B6C09605-449D-437E-83B2-FFEA5450444F}" presName="parTxOnlySpace" presStyleCnt="0"/>
      <dgm:spPr/>
    </dgm:pt>
    <dgm:pt modelId="{978C5B64-5011-4D13-80E8-80D31947F2F8}" type="pres">
      <dgm:prSet presAssocID="{E1012382-1940-4076-8641-68F3A4E86B87}" presName="parTxOnly" presStyleLbl="node1" presStyleIdx="1" presStyleCnt="5">
        <dgm:presLayoutVars>
          <dgm:chMax val="0"/>
          <dgm:chPref val="0"/>
          <dgm:bulletEnabled val="1"/>
        </dgm:presLayoutVars>
      </dgm:prSet>
      <dgm:spPr/>
    </dgm:pt>
    <dgm:pt modelId="{F96B35C3-E86A-4EEF-97A5-3B2B5AEFBCA7}" type="pres">
      <dgm:prSet presAssocID="{825393EA-0243-4F59-B72C-E88306BA5538}" presName="parTxOnlySpace" presStyleCnt="0"/>
      <dgm:spPr/>
    </dgm:pt>
    <dgm:pt modelId="{9DA317C8-CD1C-4341-9C83-D94F452921EB}" type="pres">
      <dgm:prSet presAssocID="{8830DE3E-0BF8-4795-9031-38D367D91832}" presName="parTxOnly" presStyleLbl="node1" presStyleIdx="2" presStyleCnt="5">
        <dgm:presLayoutVars>
          <dgm:chMax val="0"/>
          <dgm:chPref val="0"/>
          <dgm:bulletEnabled val="1"/>
        </dgm:presLayoutVars>
      </dgm:prSet>
      <dgm:spPr/>
    </dgm:pt>
    <dgm:pt modelId="{589F16B8-8A05-47B9-9FBF-BD86F7EF3390}" type="pres">
      <dgm:prSet presAssocID="{E0FF0172-F6A8-43AC-954D-A46543A1043F}" presName="parTxOnlySpace" presStyleCnt="0"/>
      <dgm:spPr/>
    </dgm:pt>
    <dgm:pt modelId="{9B1F4FB1-9C91-4295-ABAC-BE37B39839A5}" type="pres">
      <dgm:prSet presAssocID="{528D240F-7A6B-4823-A400-CF434CBEEFC1}" presName="parTxOnly" presStyleLbl="node1" presStyleIdx="3" presStyleCnt="5" custLinFactNeighborX="6924">
        <dgm:presLayoutVars>
          <dgm:chMax val="0"/>
          <dgm:chPref val="0"/>
          <dgm:bulletEnabled val="1"/>
        </dgm:presLayoutVars>
      </dgm:prSet>
      <dgm:spPr/>
    </dgm:pt>
    <dgm:pt modelId="{65BDE245-1BD6-4D07-AC2C-FB3056405E72}" type="pres">
      <dgm:prSet presAssocID="{2E7CB530-1530-460F-9CBB-78509F8679B7}" presName="parTxOnlySpace" presStyleCnt="0"/>
      <dgm:spPr/>
    </dgm:pt>
    <dgm:pt modelId="{07855DFA-0FBA-4040-90DA-4EE119A6192C}" type="pres">
      <dgm:prSet presAssocID="{CCDD3325-C6D6-4526-A98D-B8919B2F796F}" presName="parTxOnly" presStyleLbl="node1" presStyleIdx="4" presStyleCnt="5">
        <dgm:presLayoutVars>
          <dgm:chMax val="0"/>
          <dgm:chPref val="0"/>
          <dgm:bulletEnabled val="1"/>
        </dgm:presLayoutVars>
      </dgm:prSet>
      <dgm:spPr/>
    </dgm:pt>
  </dgm:ptLst>
  <dgm:cxnLst>
    <dgm:cxn modelId="{66248523-8B5B-4D71-B8ED-20DD58AF5F5B}" type="presOf" srcId="{E1012382-1940-4076-8641-68F3A4E86B87}" destId="{978C5B64-5011-4D13-80E8-80D31947F2F8}" srcOrd="0" destOrd="0" presId="urn:microsoft.com/office/officeart/2005/8/layout/chevron1"/>
    <dgm:cxn modelId="{9DDC0928-23E8-46F5-9B81-E1B9A03CEA82}" srcId="{C3D57B77-5285-4A18-8FA5-D7932752DA1A}" destId="{D0413AC3-98EE-4677-BF01-7F0BB1BBD91F}" srcOrd="0" destOrd="0" parTransId="{07049F77-84C6-4CC6-AEBE-323E357B49AB}" sibTransId="{B6C09605-449D-437E-83B2-FFEA5450444F}"/>
    <dgm:cxn modelId="{B0B2B930-AB77-4892-98BE-A58C920EF536}" type="presOf" srcId="{D0413AC3-98EE-4677-BF01-7F0BB1BBD91F}" destId="{4150A190-C1C3-45F3-BB81-6F377D82FDA2}" srcOrd="0" destOrd="0" presId="urn:microsoft.com/office/officeart/2005/8/layout/chevron1"/>
    <dgm:cxn modelId="{78168565-EDCD-443F-81A7-423CB4F48EC5}" srcId="{C3D57B77-5285-4A18-8FA5-D7932752DA1A}" destId="{E1012382-1940-4076-8641-68F3A4E86B87}" srcOrd="1" destOrd="0" parTransId="{5A4A69FA-90BB-41CD-AF54-2EB2EA2A4687}" sibTransId="{825393EA-0243-4F59-B72C-E88306BA5538}"/>
    <dgm:cxn modelId="{17677446-B2B1-420E-A2C0-FEC2F46E5DE1}" type="presOf" srcId="{C3D57B77-5285-4A18-8FA5-D7932752DA1A}" destId="{C37253B7-B005-4917-988C-97C1D65AA526}" srcOrd="0" destOrd="0" presId="urn:microsoft.com/office/officeart/2005/8/layout/chevron1"/>
    <dgm:cxn modelId="{437B9868-99DC-4E83-9122-188191C5E0A1}" srcId="{C3D57B77-5285-4A18-8FA5-D7932752DA1A}" destId="{CCDD3325-C6D6-4526-A98D-B8919B2F796F}" srcOrd="4" destOrd="0" parTransId="{1B233B68-9052-4B4A-87D1-7764EBCCA27A}" sibTransId="{D85B4660-1CB9-4755-B108-417DFC521EB0}"/>
    <dgm:cxn modelId="{96DC8475-CBAC-4A02-9D90-E115F6FC8D5F}" type="presOf" srcId="{CCDD3325-C6D6-4526-A98D-B8919B2F796F}" destId="{07855DFA-0FBA-4040-90DA-4EE119A6192C}" srcOrd="0" destOrd="0" presId="urn:microsoft.com/office/officeart/2005/8/layout/chevron1"/>
    <dgm:cxn modelId="{454EAC55-55F7-401D-B146-8F9435BE0D9C}" type="presOf" srcId="{528D240F-7A6B-4823-A400-CF434CBEEFC1}" destId="{9B1F4FB1-9C91-4295-ABAC-BE37B39839A5}" srcOrd="0" destOrd="0" presId="urn:microsoft.com/office/officeart/2005/8/layout/chevron1"/>
    <dgm:cxn modelId="{23D9BA7F-EBD4-4FB2-A7DB-651BC9EB689A}" srcId="{C3D57B77-5285-4A18-8FA5-D7932752DA1A}" destId="{8830DE3E-0BF8-4795-9031-38D367D91832}" srcOrd="2" destOrd="0" parTransId="{4EABABEB-674D-42DA-9D96-2C70C245B395}" sibTransId="{E0FF0172-F6A8-43AC-954D-A46543A1043F}"/>
    <dgm:cxn modelId="{2C947785-43EB-4B4A-BBD8-EBE6B7246F03}" type="presOf" srcId="{8830DE3E-0BF8-4795-9031-38D367D91832}" destId="{9DA317C8-CD1C-4341-9C83-D94F452921EB}" srcOrd="0" destOrd="0" presId="urn:microsoft.com/office/officeart/2005/8/layout/chevron1"/>
    <dgm:cxn modelId="{3BE498D3-85B5-4207-9381-A5E42B6E8073}" srcId="{C3D57B77-5285-4A18-8FA5-D7932752DA1A}" destId="{528D240F-7A6B-4823-A400-CF434CBEEFC1}" srcOrd="3" destOrd="0" parTransId="{40F1567C-F67A-4075-8B27-D6DE766B64DF}" sibTransId="{2E7CB530-1530-460F-9CBB-78509F8679B7}"/>
    <dgm:cxn modelId="{D79203E1-D2A1-42F8-A3D7-3EF50D305857}" type="presParOf" srcId="{C37253B7-B005-4917-988C-97C1D65AA526}" destId="{4150A190-C1C3-45F3-BB81-6F377D82FDA2}" srcOrd="0" destOrd="0" presId="urn:microsoft.com/office/officeart/2005/8/layout/chevron1"/>
    <dgm:cxn modelId="{11C4AB1E-3232-4B57-BE12-349EAD61D86C}" type="presParOf" srcId="{C37253B7-B005-4917-988C-97C1D65AA526}" destId="{EB57C3A6-B098-42B1-8316-A78305AF996D}" srcOrd="1" destOrd="0" presId="urn:microsoft.com/office/officeart/2005/8/layout/chevron1"/>
    <dgm:cxn modelId="{8503D0A9-5655-4098-AF4F-378C9975F104}" type="presParOf" srcId="{C37253B7-B005-4917-988C-97C1D65AA526}" destId="{978C5B64-5011-4D13-80E8-80D31947F2F8}" srcOrd="2" destOrd="0" presId="urn:microsoft.com/office/officeart/2005/8/layout/chevron1"/>
    <dgm:cxn modelId="{BFD0FF2D-A254-4DD5-963C-91095090050C}" type="presParOf" srcId="{C37253B7-B005-4917-988C-97C1D65AA526}" destId="{F96B35C3-E86A-4EEF-97A5-3B2B5AEFBCA7}" srcOrd="3" destOrd="0" presId="urn:microsoft.com/office/officeart/2005/8/layout/chevron1"/>
    <dgm:cxn modelId="{87BCA982-A594-4664-A9A1-D36D21C97D57}" type="presParOf" srcId="{C37253B7-B005-4917-988C-97C1D65AA526}" destId="{9DA317C8-CD1C-4341-9C83-D94F452921EB}" srcOrd="4" destOrd="0" presId="urn:microsoft.com/office/officeart/2005/8/layout/chevron1"/>
    <dgm:cxn modelId="{9EA05F4F-0766-429B-BC1C-1688F677687F}" type="presParOf" srcId="{C37253B7-B005-4917-988C-97C1D65AA526}" destId="{589F16B8-8A05-47B9-9FBF-BD86F7EF3390}" srcOrd="5" destOrd="0" presId="urn:microsoft.com/office/officeart/2005/8/layout/chevron1"/>
    <dgm:cxn modelId="{9300D95D-6328-47F3-B9ED-0D0D4A257514}" type="presParOf" srcId="{C37253B7-B005-4917-988C-97C1D65AA526}" destId="{9B1F4FB1-9C91-4295-ABAC-BE37B39839A5}" srcOrd="6" destOrd="0" presId="urn:microsoft.com/office/officeart/2005/8/layout/chevron1"/>
    <dgm:cxn modelId="{6D9CEA73-30DD-480D-BD80-9A89219A9CA8}" type="presParOf" srcId="{C37253B7-B005-4917-988C-97C1D65AA526}" destId="{65BDE245-1BD6-4D07-AC2C-FB3056405E72}" srcOrd="7" destOrd="0" presId="urn:microsoft.com/office/officeart/2005/8/layout/chevron1"/>
    <dgm:cxn modelId="{5C075F5F-8CEE-43D9-819B-CDC4CAD62E6D}" type="presParOf" srcId="{C37253B7-B005-4917-988C-97C1D65AA526}" destId="{07855DFA-0FBA-4040-90DA-4EE119A6192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0A190-C1C3-45F3-BB81-6F377D82FDA2}">
      <dsp:nvSpPr>
        <dsp:cNvPr id="0" name=""/>
        <dsp:cNvSpPr/>
      </dsp:nvSpPr>
      <dsp:spPr>
        <a:xfrm>
          <a:off x="2580"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Fin de mes</a:t>
          </a:r>
        </a:p>
      </dsp:txBody>
      <dsp:txXfrm>
        <a:off x="194682" y="0"/>
        <a:ext cx="1912615" cy="384203"/>
      </dsp:txXfrm>
    </dsp:sp>
    <dsp:sp modelId="{978C5B64-5011-4D13-80E8-80D31947F2F8}">
      <dsp:nvSpPr>
        <dsp:cNvPr id="0" name=""/>
        <dsp:cNvSpPr/>
      </dsp:nvSpPr>
      <dsp:spPr>
        <a:xfrm>
          <a:off x="206971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 1</a:t>
          </a:r>
        </a:p>
      </dsp:txBody>
      <dsp:txXfrm>
        <a:off x="2261819" y="0"/>
        <a:ext cx="1912615" cy="384203"/>
      </dsp:txXfrm>
    </dsp:sp>
    <dsp:sp modelId="{9DA317C8-CD1C-4341-9C83-D94F452921EB}">
      <dsp:nvSpPr>
        <dsp:cNvPr id="0" name=""/>
        <dsp:cNvSpPr/>
      </dsp:nvSpPr>
      <dsp:spPr>
        <a:xfrm>
          <a:off x="413685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Semanas 2+3</a:t>
          </a:r>
        </a:p>
      </dsp:txBody>
      <dsp:txXfrm>
        <a:off x="4328956" y="0"/>
        <a:ext cx="1912615" cy="384203"/>
      </dsp:txXfrm>
    </dsp:sp>
    <dsp:sp modelId="{9B1F4FB1-9C91-4295-ABAC-BE37B39839A5}">
      <dsp:nvSpPr>
        <dsp:cNvPr id="0" name=""/>
        <dsp:cNvSpPr/>
      </dsp:nvSpPr>
      <dsp:spPr>
        <a:xfrm>
          <a:off x="621989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Semanas 3+4</a:t>
          </a:r>
        </a:p>
      </dsp:txBody>
      <dsp:txXfrm>
        <a:off x="6411996" y="0"/>
        <a:ext cx="1912615" cy="384203"/>
      </dsp:txXfrm>
    </dsp:sp>
    <dsp:sp modelId="{07855DFA-0FBA-4040-90DA-4EE119A6192C}">
      <dsp:nvSpPr>
        <dsp:cNvPr id="0" name=""/>
        <dsp:cNvSpPr/>
      </dsp:nvSpPr>
      <dsp:spPr>
        <a:xfrm>
          <a:off x="827112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 5</a:t>
          </a:r>
        </a:p>
      </dsp:txBody>
      <dsp:txXfrm>
        <a:off x="8463229" y="0"/>
        <a:ext cx="1912615" cy="384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5356" cy="512313"/>
          </a:xfrm>
          <a:prstGeom prst="rect">
            <a:avLst/>
          </a:prstGeom>
        </p:spPr>
        <p:txBody>
          <a:bodyPr vert="horz" lIns="94503" tIns="47252" rIns="94503" bIns="47252" rtlCol="0"/>
          <a:lstStyle>
            <a:lvl1pPr algn="l">
              <a:defRPr sz="1200"/>
            </a:lvl1pPr>
          </a:lstStyle>
          <a:p>
            <a:endParaRPr lang="es-ES" dirty="0"/>
          </a:p>
        </p:txBody>
      </p:sp>
      <p:sp>
        <p:nvSpPr>
          <p:cNvPr id="3" name="Date Placeholder 2"/>
          <p:cNvSpPr>
            <a:spLocks noGrp="1"/>
          </p:cNvSpPr>
          <p:nvPr>
            <p:ph type="dt" idx="1"/>
          </p:nvPr>
        </p:nvSpPr>
        <p:spPr>
          <a:xfrm>
            <a:off x="4006907" y="0"/>
            <a:ext cx="3065356" cy="512313"/>
          </a:xfrm>
          <a:prstGeom prst="rect">
            <a:avLst/>
          </a:prstGeom>
        </p:spPr>
        <p:txBody>
          <a:bodyPr vert="horz" lIns="94503" tIns="47252" rIns="94503" bIns="47252" rtlCol="0"/>
          <a:lstStyle>
            <a:lvl1pPr algn="r">
              <a:defRPr sz="1200"/>
            </a:lvl1pPr>
          </a:lstStyle>
          <a:p>
            <a:fld id="{90D7E1A9-88E3-43D2-852A-233E2B41A4A7}" type="datetimeFigureOut">
              <a:rPr lang="es-ES" smtClean="0"/>
              <a:t>14/04/2022</a:t>
            </a:fld>
            <a:endParaRPr lang="es-ES" dirty="0"/>
          </a:p>
        </p:txBody>
      </p:sp>
      <p:sp>
        <p:nvSpPr>
          <p:cNvPr id="4" name="Slide Image Placeholder 3"/>
          <p:cNvSpPr>
            <a:spLocks noGrp="1" noRot="1" noChangeAspect="1"/>
          </p:cNvSpPr>
          <p:nvPr>
            <p:ph type="sldImg" idx="2"/>
          </p:nvPr>
        </p:nvSpPr>
        <p:spPr>
          <a:xfrm>
            <a:off x="474663" y="1276350"/>
            <a:ext cx="6124575" cy="3444875"/>
          </a:xfrm>
          <a:prstGeom prst="rect">
            <a:avLst/>
          </a:prstGeom>
          <a:noFill/>
          <a:ln w="12700">
            <a:solidFill>
              <a:prstClr val="black"/>
            </a:solidFill>
          </a:ln>
        </p:spPr>
        <p:txBody>
          <a:bodyPr vert="horz" lIns="94503" tIns="47252" rIns="94503" bIns="47252" rtlCol="0" anchor="ctr"/>
          <a:lstStyle/>
          <a:p>
            <a:endParaRPr lang="es-ES" dirty="0"/>
          </a:p>
        </p:txBody>
      </p:sp>
      <p:sp>
        <p:nvSpPr>
          <p:cNvPr id="5" name="Notes Placeholder 4"/>
          <p:cNvSpPr>
            <a:spLocks noGrp="1"/>
          </p:cNvSpPr>
          <p:nvPr>
            <p:ph type="body" sz="quarter" idx="3"/>
          </p:nvPr>
        </p:nvSpPr>
        <p:spPr>
          <a:xfrm>
            <a:off x="707390" y="4913948"/>
            <a:ext cx="5659120" cy="4020503"/>
          </a:xfrm>
          <a:prstGeom prst="rect">
            <a:avLst/>
          </a:prstGeom>
        </p:spPr>
        <p:txBody>
          <a:bodyPr vert="horz" lIns="94503" tIns="47252" rIns="94503" bIns="47252" rtlCol="0"/>
          <a:lstStyle/>
          <a:p>
            <a:pPr lvl="0"/>
            <a:r>
              <a:rPr lang="es-ES" dirty="0"/>
              <a:t>Haga clic para editar los estilos de texto maestro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Footer Placeholder 5"/>
          <p:cNvSpPr>
            <a:spLocks noGrp="1"/>
          </p:cNvSpPr>
          <p:nvPr>
            <p:ph type="ftr" sz="quarter" idx="4"/>
          </p:nvPr>
        </p:nvSpPr>
        <p:spPr>
          <a:xfrm>
            <a:off x="1" y="9698488"/>
            <a:ext cx="3065356" cy="512312"/>
          </a:xfrm>
          <a:prstGeom prst="rect">
            <a:avLst/>
          </a:prstGeom>
        </p:spPr>
        <p:txBody>
          <a:bodyPr vert="horz" lIns="94503" tIns="47252" rIns="94503" bIns="47252" rtlCol="0" anchor="b"/>
          <a:lstStyle>
            <a:lvl1pPr algn="l">
              <a:defRPr sz="1200"/>
            </a:lvl1pPr>
          </a:lstStyle>
          <a:p>
            <a:endParaRPr lang="es-ES" dirty="0"/>
          </a:p>
        </p:txBody>
      </p:sp>
      <p:sp>
        <p:nvSpPr>
          <p:cNvPr id="7" name="Slide Number Placeholder 6"/>
          <p:cNvSpPr>
            <a:spLocks noGrp="1"/>
          </p:cNvSpPr>
          <p:nvPr>
            <p:ph type="sldNum" sz="quarter" idx="5"/>
          </p:nvPr>
        </p:nvSpPr>
        <p:spPr>
          <a:xfrm>
            <a:off x="4006907" y="9698488"/>
            <a:ext cx="3065356" cy="512312"/>
          </a:xfrm>
          <a:prstGeom prst="rect">
            <a:avLst/>
          </a:prstGeom>
        </p:spPr>
        <p:txBody>
          <a:bodyPr vert="horz" lIns="94503" tIns="47252" rIns="94503" bIns="47252" rtlCol="0" anchor="b"/>
          <a:lstStyle>
            <a:lvl1pPr algn="r">
              <a:defRPr sz="1200"/>
            </a:lvl1pPr>
          </a:lstStyle>
          <a:p>
            <a:fld id="{21913865-AD8A-4943-AD26-A01A2FD60889}" type="slidenum">
              <a:rPr lang="es-ES" smtClean="0"/>
              <a:t>‹#›</a:t>
            </a:fld>
            <a:endParaRPr lang="es-ES" dirty="0"/>
          </a:p>
        </p:txBody>
      </p:sp>
    </p:spTree>
    <p:extLst>
      <p:ext uri="{BB962C8B-B14F-4D97-AF65-F5344CB8AC3E}">
        <p14:creationId xmlns:p14="http://schemas.microsoft.com/office/powerpoint/2010/main" val="33487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a:t>
            </a:fld>
            <a:endParaRPr lang="es-ES" dirty="0"/>
          </a:p>
        </p:txBody>
      </p:sp>
    </p:spTree>
    <p:extLst>
      <p:ext uri="{BB962C8B-B14F-4D97-AF65-F5344CB8AC3E}">
        <p14:creationId xmlns:p14="http://schemas.microsoft.com/office/powerpoint/2010/main" val="278983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10</a:t>
            </a:fld>
            <a:endParaRPr lang="es-ES" dirty="0"/>
          </a:p>
        </p:txBody>
      </p:sp>
    </p:spTree>
    <p:extLst>
      <p:ext uri="{BB962C8B-B14F-4D97-AF65-F5344CB8AC3E}">
        <p14:creationId xmlns:p14="http://schemas.microsoft.com/office/powerpoint/2010/main" val="332650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11</a:t>
            </a:fld>
            <a:endParaRPr lang="es-ES" dirty="0"/>
          </a:p>
        </p:txBody>
      </p:sp>
    </p:spTree>
    <p:extLst>
      <p:ext uri="{BB962C8B-B14F-4D97-AF65-F5344CB8AC3E}">
        <p14:creationId xmlns:p14="http://schemas.microsoft.com/office/powerpoint/2010/main" val="240308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12</a:t>
            </a:fld>
            <a:endParaRPr lang="es-ES" dirty="0"/>
          </a:p>
        </p:txBody>
      </p:sp>
    </p:spTree>
    <p:extLst>
      <p:ext uri="{BB962C8B-B14F-4D97-AF65-F5344CB8AC3E}">
        <p14:creationId xmlns:p14="http://schemas.microsoft.com/office/powerpoint/2010/main" val="288986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13</a:t>
            </a:fld>
            <a:endParaRPr lang="es-ES" dirty="0"/>
          </a:p>
        </p:txBody>
      </p:sp>
    </p:spTree>
    <p:extLst>
      <p:ext uri="{BB962C8B-B14F-4D97-AF65-F5344CB8AC3E}">
        <p14:creationId xmlns:p14="http://schemas.microsoft.com/office/powerpoint/2010/main" val="341627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14</a:t>
            </a:fld>
            <a:endParaRPr lang="es-ES" dirty="0"/>
          </a:p>
        </p:txBody>
      </p:sp>
    </p:spTree>
    <p:extLst>
      <p:ext uri="{BB962C8B-B14F-4D97-AF65-F5344CB8AC3E}">
        <p14:creationId xmlns:p14="http://schemas.microsoft.com/office/powerpoint/2010/main" val="174001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15</a:t>
            </a:fld>
            <a:endParaRPr lang="es-ES" dirty="0"/>
          </a:p>
        </p:txBody>
      </p:sp>
    </p:spTree>
    <p:extLst>
      <p:ext uri="{BB962C8B-B14F-4D97-AF65-F5344CB8AC3E}">
        <p14:creationId xmlns:p14="http://schemas.microsoft.com/office/powerpoint/2010/main" val="257573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16</a:t>
            </a:fld>
            <a:endParaRPr lang="es-ES" dirty="0"/>
          </a:p>
        </p:txBody>
      </p:sp>
    </p:spTree>
    <p:extLst>
      <p:ext uri="{BB962C8B-B14F-4D97-AF65-F5344CB8AC3E}">
        <p14:creationId xmlns:p14="http://schemas.microsoft.com/office/powerpoint/2010/main" val="2017530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17</a:t>
            </a:fld>
            <a:endParaRPr lang="es-ES" dirty="0"/>
          </a:p>
        </p:txBody>
      </p:sp>
    </p:spTree>
    <p:extLst>
      <p:ext uri="{BB962C8B-B14F-4D97-AF65-F5344CB8AC3E}">
        <p14:creationId xmlns:p14="http://schemas.microsoft.com/office/powerpoint/2010/main" val="58790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18</a:t>
            </a:fld>
            <a:endParaRPr lang="es-ES" dirty="0"/>
          </a:p>
        </p:txBody>
      </p:sp>
    </p:spTree>
    <p:extLst>
      <p:ext uri="{BB962C8B-B14F-4D97-AF65-F5344CB8AC3E}">
        <p14:creationId xmlns:p14="http://schemas.microsoft.com/office/powerpoint/2010/main" val="115041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19</a:t>
            </a:fld>
            <a:endParaRPr lang="es-ES" dirty="0"/>
          </a:p>
        </p:txBody>
      </p:sp>
    </p:spTree>
    <p:extLst>
      <p:ext uri="{BB962C8B-B14F-4D97-AF65-F5344CB8AC3E}">
        <p14:creationId xmlns:p14="http://schemas.microsoft.com/office/powerpoint/2010/main" val="117226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a:t>
            </a:fld>
            <a:endParaRPr lang="es-ES" dirty="0"/>
          </a:p>
        </p:txBody>
      </p:sp>
    </p:spTree>
    <p:extLst>
      <p:ext uri="{BB962C8B-B14F-4D97-AF65-F5344CB8AC3E}">
        <p14:creationId xmlns:p14="http://schemas.microsoft.com/office/powerpoint/2010/main" val="351150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1913865-AD8A-4943-AD26-A01A2FD60889}" type="slidenum">
              <a:rPr lang="es-ES" smtClean="0"/>
              <a:t>20</a:t>
            </a:fld>
            <a:endParaRPr lang="es-ES" dirty="0"/>
          </a:p>
        </p:txBody>
      </p:sp>
    </p:spTree>
    <p:extLst>
      <p:ext uri="{BB962C8B-B14F-4D97-AF65-F5344CB8AC3E}">
        <p14:creationId xmlns:p14="http://schemas.microsoft.com/office/powerpoint/2010/main" val="2950365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21</a:t>
            </a:fld>
            <a:endParaRPr lang="es-ES" dirty="0"/>
          </a:p>
        </p:txBody>
      </p:sp>
    </p:spTree>
    <p:extLst>
      <p:ext uri="{BB962C8B-B14F-4D97-AF65-F5344CB8AC3E}">
        <p14:creationId xmlns:p14="http://schemas.microsoft.com/office/powerpoint/2010/main" val="243596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Variante ómicron: datos de Sisonke, *Bekker et al., medRxiv 2021</a:t>
            </a:r>
          </a:p>
          <a:p>
            <a:r>
              <a:rPr lang="es-ES" dirty="0"/>
              <a:t>También hay datos sobre una sólida reactividad inmunitaria cruzada.</a:t>
            </a:r>
          </a:p>
        </p:txBody>
      </p:sp>
      <p:sp>
        <p:nvSpPr>
          <p:cNvPr id="4" name="Slide Number Placeholder 3"/>
          <p:cNvSpPr>
            <a:spLocks noGrp="1"/>
          </p:cNvSpPr>
          <p:nvPr>
            <p:ph type="sldNum" sz="quarter" idx="5"/>
          </p:nvPr>
        </p:nvSpPr>
        <p:spPr/>
        <p:txBody>
          <a:bodyPr/>
          <a:lstStyle/>
          <a:p>
            <a:pPr defTabSz="945032">
              <a:defRPr/>
            </a:pPr>
            <a:fld id="{C15AA585-4681-486C-86F2-6A0D83C7D9BC}" type="slidenum">
              <a:rPr lang="es-ES" smtClean="0">
                <a:solidFill>
                  <a:prstClr val="black"/>
                </a:solidFill>
                <a:latin typeface="Calibri" panose="020F0502020204030204"/>
              </a:rPr>
              <a:pPr defTabSz="945032">
                <a:defRPr/>
              </a:pPr>
              <a:t>22</a:t>
            </a:fld>
            <a:endParaRPr lang="es-ES" dirty="0">
              <a:solidFill>
                <a:prstClr val="black"/>
              </a:solidFill>
              <a:latin typeface="Calibri" panose="020F0502020204030204"/>
            </a:endParaRPr>
          </a:p>
        </p:txBody>
      </p:sp>
    </p:spTree>
    <p:extLst>
      <p:ext uri="{BB962C8B-B14F-4D97-AF65-F5344CB8AC3E}">
        <p14:creationId xmlns:p14="http://schemas.microsoft.com/office/powerpoint/2010/main" val="222208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23</a:t>
            </a:fld>
            <a:endParaRPr lang="es-ES" dirty="0"/>
          </a:p>
        </p:txBody>
      </p:sp>
    </p:spTree>
    <p:extLst>
      <p:ext uri="{BB962C8B-B14F-4D97-AF65-F5344CB8AC3E}">
        <p14:creationId xmlns:p14="http://schemas.microsoft.com/office/powerpoint/2010/main" val="199069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24</a:t>
            </a:fld>
            <a:endParaRPr lang="es-ES" dirty="0"/>
          </a:p>
        </p:txBody>
      </p:sp>
    </p:spTree>
    <p:extLst>
      <p:ext uri="{BB962C8B-B14F-4D97-AF65-F5344CB8AC3E}">
        <p14:creationId xmlns:p14="http://schemas.microsoft.com/office/powerpoint/2010/main" val="3211341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657225"/>
            <a:ext cx="7567613" cy="4256088"/>
          </a:xfrm>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
          </p:nvPr>
        </p:nvSpPr>
        <p:spPr/>
        <p:txBody>
          <a:bodyPr/>
          <a:lstStyle/>
          <a:p>
            <a:pPr defTabSz="945032">
              <a:defRPr/>
            </a:pPr>
            <a:fld id="{1DF34805-1F01-4BDA-A8CA-FCEA2B4BC8D0}" type="datetime3">
              <a:rPr lang="es-ES" smtClean="0">
                <a:solidFill>
                  <a:prstClr val="black"/>
                </a:solidFill>
                <a:latin typeface="Calibri" panose="020F0502020204030204"/>
              </a:rPr>
              <a:pPr defTabSz="945032">
                <a:defRPr/>
              </a:pPr>
              <a:t>14.04.22</a:t>
            </a:fld>
            <a:endParaRPr lang="es-E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45032">
              <a:defRPr/>
            </a:pPr>
            <a:fld id="{CF5EBCF4-26FC-4F76-8DA1-52FDDC328D44}" type="slidenum">
              <a:rPr lang="es-ES" smtClean="0">
                <a:solidFill>
                  <a:prstClr val="black"/>
                </a:solidFill>
                <a:latin typeface="Calibri" panose="020F0502020204030204"/>
              </a:rPr>
              <a:pPr defTabSz="945032">
                <a:defRPr/>
              </a:pPr>
              <a:t>25</a:t>
            </a:fld>
            <a:endParaRPr lang="es-ES" dirty="0">
              <a:solidFill>
                <a:prstClr val="black"/>
              </a:solidFill>
              <a:latin typeface="Calibri" panose="020F0502020204030204"/>
            </a:endParaRPr>
          </a:p>
        </p:txBody>
      </p:sp>
    </p:spTree>
    <p:extLst>
      <p:ext uri="{BB962C8B-B14F-4D97-AF65-F5344CB8AC3E}">
        <p14:creationId xmlns:p14="http://schemas.microsoft.com/office/powerpoint/2010/main" val="352232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26</a:t>
            </a:fld>
            <a:endParaRPr lang="es-ES" dirty="0"/>
          </a:p>
        </p:txBody>
      </p:sp>
    </p:spTree>
    <p:extLst>
      <p:ext uri="{BB962C8B-B14F-4D97-AF65-F5344CB8AC3E}">
        <p14:creationId xmlns:p14="http://schemas.microsoft.com/office/powerpoint/2010/main" val="283082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27</a:t>
            </a:fld>
            <a:endParaRPr lang="es-ES" dirty="0"/>
          </a:p>
        </p:txBody>
      </p:sp>
    </p:spTree>
    <p:extLst>
      <p:ext uri="{BB962C8B-B14F-4D97-AF65-F5344CB8AC3E}">
        <p14:creationId xmlns:p14="http://schemas.microsoft.com/office/powerpoint/2010/main" val="4149229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28</a:t>
            </a:fld>
            <a:endParaRPr lang="es-ES" dirty="0"/>
          </a:p>
        </p:txBody>
      </p:sp>
    </p:spTree>
    <p:extLst>
      <p:ext uri="{BB962C8B-B14F-4D97-AF65-F5344CB8AC3E}">
        <p14:creationId xmlns:p14="http://schemas.microsoft.com/office/powerpoint/2010/main" val="3713298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29</a:t>
            </a:fld>
            <a:endParaRPr lang="es-ES" dirty="0"/>
          </a:p>
        </p:txBody>
      </p:sp>
    </p:spTree>
    <p:extLst>
      <p:ext uri="{BB962C8B-B14F-4D97-AF65-F5344CB8AC3E}">
        <p14:creationId xmlns:p14="http://schemas.microsoft.com/office/powerpoint/2010/main" val="425605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a:t>
            </a:fld>
            <a:endParaRPr lang="es-ES" dirty="0"/>
          </a:p>
        </p:txBody>
      </p:sp>
    </p:spTree>
    <p:extLst>
      <p:ext uri="{BB962C8B-B14F-4D97-AF65-F5344CB8AC3E}">
        <p14:creationId xmlns:p14="http://schemas.microsoft.com/office/powerpoint/2010/main" val="407482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30</a:t>
            </a:fld>
            <a:endParaRPr lang="es-ES" dirty="0"/>
          </a:p>
        </p:txBody>
      </p:sp>
    </p:spTree>
    <p:extLst>
      <p:ext uri="{BB962C8B-B14F-4D97-AF65-F5344CB8AC3E}">
        <p14:creationId xmlns:p14="http://schemas.microsoft.com/office/powerpoint/2010/main" val="762938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31</a:t>
            </a:fld>
            <a:endParaRPr lang="es-ES" dirty="0"/>
          </a:p>
        </p:txBody>
      </p:sp>
    </p:spTree>
    <p:extLst>
      <p:ext uri="{BB962C8B-B14F-4D97-AF65-F5344CB8AC3E}">
        <p14:creationId xmlns:p14="http://schemas.microsoft.com/office/powerpoint/2010/main" val="2082405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32</a:t>
            </a:fld>
            <a:endParaRPr lang="es-ES" dirty="0"/>
          </a:p>
        </p:txBody>
      </p:sp>
    </p:spTree>
    <p:extLst>
      <p:ext uri="{BB962C8B-B14F-4D97-AF65-F5344CB8AC3E}">
        <p14:creationId xmlns:p14="http://schemas.microsoft.com/office/powerpoint/2010/main" val="1339407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33</a:t>
            </a:fld>
            <a:endParaRPr lang="es-ES" dirty="0"/>
          </a:p>
        </p:txBody>
      </p:sp>
    </p:spTree>
    <p:extLst>
      <p:ext uri="{BB962C8B-B14F-4D97-AF65-F5344CB8AC3E}">
        <p14:creationId xmlns:p14="http://schemas.microsoft.com/office/powerpoint/2010/main" val="19421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34</a:t>
            </a:fld>
            <a:endParaRPr lang="es-ES" dirty="0"/>
          </a:p>
        </p:txBody>
      </p:sp>
    </p:spTree>
    <p:extLst>
      <p:ext uri="{BB962C8B-B14F-4D97-AF65-F5344CB8AC3E}">
        <p14:creationId xmlns:p14="http://schemas.microsoft.com/office/powerpoint/2010/main" val="3315289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35</a:t>
            </a:fld>
            <a:endParaRPr lang="es-ES" dirty="0"/>
          </a:p>
        </p:txBody>
      </p:sp>
    </p:spTree>
    <p:extLst>
      <p:ext uri="{BB962C8B-B14F-4D97-AF65-F5344CB8AC3E}">
        <p14:creationId xmlns:p14="http://schemas.microsoft.com/office/powerpoint/2010/main" val="2319899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36</a:t>
            </a:fld>
            <a:endParaRPr lang="es-ES" dirty="0"/>
          </a:p>
        </p:txBody>
      </p:sp>
    </p:spTree>
    <p:extLst>
      <p:ext uri="{BB962C8B-B14F-4D97-AF65-F5344CB8AC3E}">
        <p14:creationId xmlns:p14="http://schemas.microsoft.com/office/powerpoint/2010/main" val="3775558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37</a:t>
            </a:fld>
            <a:endParaRPr lang="es-ES" dirty="0"/>
          </a:p>
        </p:txBody>
      </p:sp>
    </p:spTree>
    <p:extLst>
      <p:ext uri="{BB962C8B-B14F-4D97-AF65-F5344CB8AC3E}">
        <p14:creationId xmlns:p14="http://schemas.microsoft.com/office/powerpoint/2010/main" val="354596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4</a:t>
            </a:fld>
            <a:endParaRPr lang="es-ES" dirty="0"/>
          </a:p>
        </p:txBody>
      </p:sp>
    </p:spTree>
    <p:extLst>
      <p:ext uri="{BB962C8B-B14F-4D97-AF65-F5344CB8AC3E}">
        <p14:creationId xmlns:p14="http://schemas.microsoft.com/office/powerpoint/2010/main" val="78011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1913865-AD8A-4943-AD26-A01A2FD60889}" type="slidenum">
              <a:rPr lang="es-ES" smtClean="0"/>
              <a:t>5</a:t>
            </a:fld>
            <a:endParaRPr lang="es-ES" dirty="0"/>
          </a:p>
        </p:txBody>
      </p:sp>
    </p:spTree>
    <p:extLst>
      <p:ext uri="{BB962C8B-B14F-4D97-AF65-F5344CB8AC3E}">
        <p14:creationId xmlns:p14="http://schemas.microsoft.com/office/powerpoint/2010/main" val="165350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6</a:t>
            </a:fld>
            <a:endParaRPr lang="es-ES" dirty="0"/>
          </a:p>
        </p:txBody>
      </p:sp>
    </p:spTree>
    <p:extLst>
      <p:ext uri="{BB962C8B-B14F-4D97-AF65-F5344CB8AC3E}">
        <p14:creationId xmlns:p14="http://schemas.microsoft.com/office/powerpoint/2010/main" val="343650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7</a:t>
            </a:fld>
            <a:endParaRPr lang="es-ES" dirty="0"/>
          </a:p>
        </p:txBody>
      </p:sp>
    </p:spTree>
    <p:extLst>
      <p:ext uri="{BB962C8B-B14F-4D97-AF65-F5344CB8AC3E}">
        <p14:creationId xmlns:p14="http://schemas.microsoft.com/office/powerpoint/2010/main" val="96061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8</a:t>
            </a:fld>
            <a:endParaRPr lang="es-ES" dirty="0"/>
          </a:p>
        </p:txBody>
      </p:sp>
    </p:spTree>
    <p:extLst>
      <p:ext uri="{BB962C8B-B14F-4D97-AF65-F5344CB8AC3E}">
        <p14:creationId xmlns:p14="http://schemas.microsoft.com/office/powerpoint/2010/main" val="349703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9</a:t>
            </a:fld>
            <a:endParaRPr lang="es-ES" dirty="0"/>
          </a:p>
        </p:txBody>
      </p:sp>
    </p:spTree>
    <p:extLst>
      <p:ext uri="{BB962C8B-B14F-4D97-AF65-F5344CB8AC3E}">
        <p14:creationId xmlns:p14="http://schemas.microsoft.com/office/powerpoint/2010/main" val="31859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1.emf"/><Relationship Id="rId4" Type="http://schemas.openxmlformats.org/officeDocument/2006/relationships/oleObject" Target="../embeddings/oleObject1.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5.xml"/><Relationship Id="rId7" Type="http://schemas.openxmlformats.org/officeDocument/2006/relationships/oleObject" Target="../embeddings/oleObject3.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5.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2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24.emf"/><Relationship Id="rId4" Type="http://schemas.openxmlformats.org/officeDocument/2006/relationships/tags" Target="../tags/tag31.xml"/><Relationship Id="rId9" Type="http://schemas.openxmlformats.org/officeDocument/2006/relationships/oleObject" Target="../embeddings/oleObject4.bin"/></Relationships>
</file>

<file path=ppt/slideLayouts/_rels/slideLayout19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7.xml"/><Relationship Id="rId7"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25.emf"/></Relationships>
</file>

<file path=ppt/slideLayouts/_rels/slideLayout19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3.xml"/><Relationship Id="rId7"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5.emf"/></Relationships>
</file>

<file path=ppt/slideLayouts/_rels/slideLayout19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9.xml"/><Relationship Id="rId7"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25.emf"/></Relationships>
</file>

<file path=ppt/slideLayouts/_rels/slideLayout19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25.emf"/><Relationship Id="rId4" Type="http://schemas.openxmlformats.org/officeDocument/2006/relationships/tags" Target="../tags/tag56.xml"/><Relationship Id="rId9" Type="http://schemas.openxmlformats.org/officeDocument/2006/relationships/oleObject" Target="../embeddings/oleObject8.bin"/></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24.emf"/><Relationship Id="rId5" Type="http://schemas.openxmlformats.org/officeDocument/2006/relationships/tags" Target="../tags/tag64.xml"/><Relationship Id="rId10" Type="http://schemas.openxmlformats.org/officeDocument/2006/relationships/oleObject" Target="../embeddings/oleObject9.bin"/><Relationship Id="rId4" Type="http://schemas.openxmlformats.org/officeDocument/2006/relationships/tags" Target="../tags/tag63.xml"/><Relationship Id="rId9"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4.emf"/><Relationship Id="rId5" Type="http://schemas.openxmlformats.org/officeDocument/2006/relationships/tags" Target="../tags/tag72.xml"/><Relationship Id="rId10" Type="http://schemas.openxmlformats.org/officeDocument/2006/relationships/oleObject" Target="../embeddings/oleObject10.bin"/><Relationship Id="rId4" Type="http://schemas.openxmlformats.org/officeDocument/2006/relationships/tags" Target="../tags/tag71.xml"/><Relationship Id="rId9"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24.emf"/><Relationship Id="rId5" Type="http://schemas.openxmlformats.org/officeDocument/2006/relationships/tags" Target="../tags/tag80.xml"/><Relationship Id="rId10" Type="http://schemas.openxmlformats.org/officeDocument/2006/relationships/oleObject" Target="../embeddings/oleObject11.bin"/><Relationship Id="rId4" Type="http://schemas.openxmlformats.org/officeDocument/2006/relationships/tags" Target="../tags/tag79.xml"/><Relationship Id="rId9"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27.emf"/><Relationship Id="rId5" Type="http://schemas.openxmlformats.org/officeDocument/2006/relationships/tags" Target="../tags/tag88.xml"/><Relationship Id="rId10" Type="http://schemas.openxmlformats.org/officeDocument/2006/relationships/oleObject" Target="../embeddings/oleObject12.bin"/><Relationship Id="rId4" Type="http://schemas.openxmlformats.org/officeDocument/2006/relationships/tags" Target="../tags/tag87.xml"/><Relationship Id="rId9"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24.emf"/><Relationship Id="rId5" Type="http://schemas.openxmlformats.org/officeDocument/2006/relationships/tags" Target="../tags/tag96.xml"/><Relationship Id="rId10" Type="http://schemas.openxmlformats.org/officeDocument/2006/relationships/oleObject" Target="../embeddings/oleObject13.bin"/><Relationship Id="rId4" Type="http://schemas.openxmlformats.org/officeDocument/2006/relationships/tags" Target="../tags/tag95.xml"/><Relationship Id="rId9"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2.xml"/><Relationship Id="rId7"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25.emf"/></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25.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5.bin"/><Relationship Id="rId5" Type="http://schemas.openxmlformats.org/officeDocument/2006/relationships/slideMaster" Target="../slideMasters/slideMaster5.xml"/><Relationship Id="rId4" Type="http://schemas.openxmlformats.org/officeDocument/2006/relationships/tags" Target="../tags/tag109.xml"/></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110.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Master" Target="../slideMasters/slideMaster5.xml"/><Relationship Id="rId7" Type="http://schemas.openxmlformats.org/officeDocument/2006/relationships/image" Target="../media/image30.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17.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32.emf"/><Relationship Id="rId4" Type="http://schemas.openxmlformats.org/officeDocument/2006/relationships/oleObject" Target="../embeddings/oleObject18.bin"/></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25.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oleObject" Target="../embeddings/oleObject19.bin"/><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20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24.emf"/><Relationship Id="rId4" Type="http://schemas.openxmlformats.org/officeDocument/2006/relationships/tags" Target="../tags/tag122.xml"/><Relationship Id="rId9" Type="http://schemas.openxmlformats.org/officeDocument/2006/relationships/oleObject" Target="../embeddings/oleObject20.bin"/></Relationships>
</file>

<file path=ppt/slideLayouts/_rels/slideLayout20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49.xml"/><Relationship Id="rId7" Type="http://schemas.openxmlformats.org/officeDocument/2006/relationships/oleObject" Target="../embeddings/oleObject22.bin"/><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Master" Target="../slideMasters/slideMaster6.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26.emf"/></Relationships>
</file>

<file path=ppt/slideLayouts/_rels/slideLayout20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24.emf"/><Relationship Id="rId4" Type="http://schemas.openxmlformats.org/officeDocument/2006/relationships/tags" Target="../tags/tag155.xml"/><Relationship Id="rId9" Type="http://schemas.openxmlformats.org/officeDocument/2006/relationships/oleObject" Target="../embeddings/oleObject23.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61.xml"/><Relationship Id="rId7"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25.emf"/></Relationships>
</file>

<file path=ppt/slideLayouts/_rels/slideLayout2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67.xml"/><Relationship Id="rId7"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25.emf"/></Relationships>
</file>

<file path=ppt/slideLayouts/_rels/slideLayout21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73.xml"/><Relationship Id="rId7"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25.emf"/></Relationships>
</file>

<file path=ppt/slideLayouts/_rels/slideLayout21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image" Target="../media/image25.emf"/><Relationship Id="rId4" Type="http://schemas.openxmlformats.org/officeDocument/2006/relationships/tags" Target="../tags/tag180.xml"/><Relationship Id="rId9" Type="http://schemas.openxmlformats.org/officeDocument/2006/relationships/oleObject" Target="../embeddings/oleObject27.bin"/></Relationships>
</file>

<file path=ppt/slideLayouts/_rels/slideLayout214.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24.emf"/><Relationship Id="rId5" Type="http://schemas.openxmlformats.org/officeDocument/2006/relationships/tags" Target="../tags/tag188.xml"/><Relationship Id="rId10" Type="http://schemas.openxmlformats.org/officeDocument/2006/relationships/oleObject" Target="../embeddings/oleObject28.bin"/><Relationship Id="rId4" Type="http://schemas.openxmlformats.org/officeDocument/2006/relationships/tags" Target="../tags/tag187.xml"/><Relationship Id="rId9"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24.emf"/><Relationship Id="rId5" Type="http://schemas.openxmlformats.org/officeDocument/2006/relationships/tags" Target="../tags/tag196.xml"/><Relationship Id="rId10" Type="http://schemas.openxmlformats.org/officeDocument/2006/relationships/oleObject" Target="../embeddings/oleObject29.bin"/><Relationship Id="rId4" Type="http://schemas.openxmlformats.org/officeDocument/2006/relationships/tags" Target="../tags/tag195.xml"/><Relationship Id="rId9"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24.emf"/><Relationship Id="rId5" Type="http://schemas.openxmlformats.org/officeDocument/2006/relationships/tags" Target="../tags/tag204.xml"/><Relationship Id="rId10" Type="http://schemas.openxmlformats.org/officeDocument/2006/relationships/oleObject" Target="../embeddings/oleObject30.bin"/><Relationship Id="rId4" Type="http://schemas.openxmlformats.org/officeDocument/2006/relationships/tags" Target="../tags/tag203.xml"/><Relationship Id="rId9"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27.emf"/><Relationship Id="rId5" Type="http://schemas.openxmlformats.org/officeDocument/2006/relationships/tags" Target="../tags/tag212.xml"/><Relationship Id="rId10" Type="http://schemas.openxmlformats.org/officeDocument/2006/relationships/oleObject" Target="../embeddings/oleObject31.bin"/><Relationship Id="rId4" Type="http://schemas.openxmlformats.org/officeDocument/2006/relationships/tags" Target="../tags/tag211.xml"/><Relationship Id="rId9"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24.emf"/><Relationship Id="rId5" Type="http://schemas.openxmlformats.org/officeDocument/2006/relationships/tags" Target="../tags/tag220.xml"/><Relationship Id="rId10" Type="http://schemas.openxmlformats.org/officeDocument/2006/relationships/oleObject" Target="../embeddings/oleObject32.bin"/><Relationship Id="rId4" Type="http://schemas.openxmlformats.org/officeDocument/2006/relationships/tags" Target="../tags/tag219.xml"/><Relationship Id="rId9"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226.xml"/><Relationship Id="rId7" Type="http://schemas.openxmlformats.org/officeDocument/2006/relationships/slideMaster" Target="../slideMasters/slideMaster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image" Target="../media/image2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25.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oleObject" Target="../embeddings/oleObject34.bin"/><Relationship Id="rId5" Type="http://schemas.openxmlformats.org/officeDocument/2006/relationships/slideMaster" Target="../slideMasters/slideMaster6.xml"/><Relationship Id="rId4" Type="http://schemas.openxmlformats.org/officeDocument/2006/relationships/tags" Target="../tags/tag233.xml"/></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234.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57.xml"/><Relationship Id="rId7" Type="http://schemas.openxmlformats.org/officeDocument/2006/relationships/oleObject" Target="../embeddings/oleObject37.bin"/><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Master" Target="../slideMasters/slideMaster7.xml"/><Relationship Id="rId5" Type="http://schemas.openxmlformats.org/officeDocument/2006/relationships/tags" Target="../tags/tag259.xml"/><Relationship Id="rId4" Type="http://schemas.openxmlformats.org/officeDocument/2006/relationships/tags" Target="../tags/tag258.xml"/><Relationship Id="rId9" Type="http://schemas.openxmlformats.org/officeDocument/2006/relationships/image" Target="../media/image26.emf"/></Relationships>
</file>

<file path=ppt/slideLayouts/_rels/slideLayout22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10" Type="http://schemas.openxmlformats.org/officeDocument/2006/relationships/image" Target="../media/image24.emf"/><Relationship Id="rId4" Type="http://schemas.openxmlformats.org/officeDocument/2006/relationships/tags" Target="../tags/tag263.xml"/><Relationship Id="rId9" Type="http://schemas.openxmlformats.org/officeDocument/2006/relationships/oleObject" Target="../embeddings/oleObject38.bin"/></Relationships>
</file>

<file path=ppt/slideLayouts/_rels/slideLayout22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69.xml"/><Relationship Id="rId7" Type="http://schemas.openxmlformats.org/officeDocument/2006/relationships/slideMaster" Target="../slideMasters/slideMaster7.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9" Type="http://schemas.openxmlformats.org/officeDocument/2006/relationships/image" Target="../media/image25.emf"/></Relationships>
</file>

<file path=ppt/slideLayouts/_rels/slideLayout22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75.xml"/><Relationship Id="rId7" Type="http://schemas.openxmlformats.org/officeDocument/2006/relationships/slideMaster" Target="../slideMasters/slideMaster7.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25.emf"/></Relationships>
</file>

<file path=ppt/slideLayouts/_rels/slideLayout22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281.xml"/><Relationship Id="rId7" Type="http://schemas.openxmlformats.org/officeDocument/2006/relationships/slideMaster" Target="../slideMasters/slideMaster7.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25.emf"/></Relationships>
</file>

<file path=ppt/slideLayouts/_rels/slideLayout22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10" Type="http://schemas.openxmlformats.org/officeDocument/2006/relationships/image" Target="../media/image25.emf"/><Relationship Id="rId4" Type="http://schemas.openxmlformats.org/officeDocument/2006/relationships/tags" Target="../tags/tag288.xml"/><Relationship Id="rId9" Type="http://schemas.openxmlformats.org/officeDocument/2006/relationships/oleObject" Target="../embeddings/oleObject42.bin"/></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24.emf"/><Relationship Id="rId5" Type="http://schemas.openxmlformats.org/officeDocument/2006/relationships/tags" Target="../tags/tag296.xml"/><Relationship Id="rId10" Type="http://schemas.openxmlformats.org/officeDocument/2006/relationships/oleObject" Target="../embeddings/oleObject43.bin"/><Relationship Id="rId4" Type="http://schemas.openxmlformats.org/officeDocument/2006/relationships/tags" Target="../tags/tag295.xml"/><Relationship Id="rId9"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24.emf"/><Relationship Id="rId5" Type="http://schemas.openxmlformats.org/officeDocument/2006/relationships/tags" Target="../tags/tag304.xml"/><Relationship Id="rId10" Type="http://schemas.openxmlformats.org/officeDocument/2006/relationships/oleObject" Target="../embeddings/oleObject44.bin"/><Relationship Id="rId4" Type="http://schemas.openxmlformats.org/officeDocument/2006/relationships/tags" Target="../tags/tag303.xml"/><Relationship Id="rId9"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8" Type="http://schemas.openxmlformats.org/officeDocument/2006/relationships/tags" Target="../tags/tag315.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image" Target="../media/image24.emf"/><Relationship Id="rId5" Type="http://schemas.openxmlformats.org/officeDocument/2006/relationships/tags" Target="../tags/tag312.xml"/><Relationship Id="rId10" Type="http://schemas.openxmlformats.org/officeDocument/2006/relationships/oleObject" Target="../embeddings/oleObject45.bin"/><Relationship Id="rId4" Type="http://schemas.openxmlformats.org/officeDocument/2006/relationships/tags" Target="../tags/tag311.xml"/><Relationship Id="rId9"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8" Type="http://schemas.openxmlformats.org/officeDocument/2006/relationships/tags" Target="../tags/tag323.xml"/><Relationship Id="rId3" Type="http://schemas.openxmlformats.org/officeDocument/2006/relationships/tags" Target="../tags/tag318.xml"/><Relationship Id="rId7" Type="http://schemas.openxmlformats.org/officeDocument/2006/relationships/tags" Target="../tags/tag322.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image" Target="../media/image27.emf"/><Relationship Id="rId5" Type="http://schemas.openxmlformats.org/officeDocument/2006/relationships/tags" Target="../tags/tag320.xml"/><Relationship Id="rId10" Type="http://schemas.openxmlformats.org/officeDocument/2006/relationships/oleObject" Target="../embeddings/oleObject46.bin"/><Relationship Id="rId4" Type="http://schemas.openxmlformats.org/officeDocument/2006/relationships/tags" Target="../tags/tag319.xml"/><Relationship Id="rId9"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8" Type="http://schemas.openxmlformats.org/officeDocument/2006/relationships/tags" Target="../tags/tag331.xml"/><Relationship Id="rId3" Type="http://schemas.openxmlformats.org/officeDocument/2006/relationships/tags" Target="../tags/tag326.xml"/><Relationship Id="rId7" Type="http://schemas.openxmlformats.org/officeDocument/2006/relationships/tags" Target="../tags/tag330.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image" Target="../media/image24.emf"/><Relationship Id="rId5" Type="http://schemas.openxmlformats.org/officeDocument/2006/relationships/tags" Target="../tags/tag328.xml"/><Relationship Id="rId10" Type="http://schemas.openxmlformats.org/officeDocument/2006/relationships/oleObject" Target="../embeddings/oleObject47.bin"/><Relationship Id="rId4" Type="http://schemas.openxmlformats.org/officeDocument/2006/relationships/tags" Target="../tags/tag327.xml"/><Relationship Id="rId9"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tags" Target="../tags/tag334.xml"/><Relationship Id="rId7" Type="http://schemas.openxmlformats.org/officeDocument/2006/relationships/slideMaster" Target="../slideMasters/slideMaster7.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9" Type="http://schemas.openxmlformats.org/officeDocument/2006/relationships/image" Target="../media/image25.emf"/></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340.xml"/><Relationship Id="rId7" Type="http://schemas.openxmlformats.org/officeDocument/2006/relationships/image" Target="../media/image25.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oleObject" Target="../embeddings/oleObject49.bin"/><Relationship Id="rId5" Type="http://schemas.openxmlformats.org/officeDocument/2006/relationships/slideMaster" Target="../slideMasters/slideMaster7.xml"/><Relationship Id="rId4" Type="http://schemas.openxmlformats.org/officeDocument/2006/relationships/tags" Target="../tags/tag341.xml"/></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7.xml"/><Relationship Id="rId1" Type="http://schemas.openxmlformats.org/officeDocument/2006/relationships/tags" Target="../tags/tag342.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3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10" Type="http://schemas.openxmlformats.org/officeDocument/2006/relationships/image" Target="../media/image24.emf"/><Relationship Id="rId4" Type="http://schemas.openxmlformats.org/officeDocument/2006/relationships/tags" Target="../tags/tag346.xml"/><Relationship Id="rId9" Type="http://schemas.openxmlformats.org/officeDocument/2006/relationships/oleObject" Target="../embeddings/oleObject51.bin"/></Relationships>
</file>

<file path=ppt/slideLayouts/_rels/slideLayout23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372.xml"/><Relationship Id="rId7" Type="http://schemas.openxmlformats.org/officeDocument/2006/relationships/oleObject" Target="../embeddings/oleObject53.bin"/><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slideMaster" Target="../slideMasters/slideMaster8.xml"/><Relationship Id="rId5" Type="http://schemas.openxmlformats.org/officeDocument/2006/relationships/tags" Target="../tags/tag374.xml"/><Relationship Id="rId4" Type="http://schemas.openxmlformats.org/officeDocument/2006/relationships/tags" Target="../tags/tag373.xml"/><Relationship Id="rId9" Type="http://schemas.openxmlformats.org/officeDocument/2006/relationships/image" Target="../media/image33.wmf"/></Relationships>
</file>

<file path=ppt/slideLayouts/_rels/slideLayout23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5" Type="http://schemas.openxmlformats.org/officeDocument/2006/relationships/tags" Target="../tags/tag379.xml"/><Relationship Id="rId10" Type="http://schemas.openxmlformats.org/officeDocument/2006/relationships/image" Target="../media/image24.emf"/><Relationship Id="rId4" Type="http://schemas.openxmlformats.org/officeDocument/2006/relationships/tags" Target="../tags/tag378.xml"/><Relationship Id="rId9" Type="http://schemas.openxmlformats.org/officeDocument/2006/relationships/oleObject" Target="../embeddings/oleObject54.bin"/></Relationships>
</file>

<file path=ppt/slideLayouts/_rels/slideLayout23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384.xml"/><Relationship Id="rId7" Type="http://schemas.openxmlformats.org/officeDocument/2006/relationships/slideMaster" Target="../slideMasters/slideMaster8.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9" Type="http://schemas.openxmlformats.org/officeDocument/2006/relationships/image" Target="../media/image25.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390.xml"/><Relationship Id="rId7" Type="http://schemas.openxmlformats.org/officeDocument/2006/relationships/slideMaster" Target="../slideMasters/slideMaster8.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9" Type="http://schemas.openxmlformats.org/officeDocument/2006/relationships/image" Target="../media/image25.emf"/></Relationships>
</file>

<file path=ppt/slideLayouts/_rels/slideLayout241.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396.xml"/><Relationship Id="rId7" Type="http://schemas.openxmlformats.org/officeDocument/2006/relationships/slideMaster" Target="../slideMasters/slideMaster8.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9" Type="http://schemas.openxmlformats.org/officeDocument/2006/relationships/image" Target="../media/image25.emf"/></Relationships>
</file>

<file path=ppt/slideLayouts/_rels/slideLayout242.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10" Type="http://schemas.openxmlformats.org/officeDocument/2006/relationships/image" Target="../media/image25.emf"/><Relationship Id="rId4" Type="http://schemas.openxmlformats.org/officeDocument/2006/relationships/tags" Target="../tags/tag403.xml"/><Relationship Id="rId9" Type="http://schemas.openxmlformats.org/officeDocument/2006/relationships/oleObject" Target="../embeddings/oleObject58.bin"/></Relationships>
</file>

<file path=ppt/slideLayouts/_rels/slideLayout243.xml.rels><?xml version="1.0" encoding="UTF-8" standalone="yes"?>
<Relationships xmlns="http://schemas.openxmlformats.org/package/2006/relationships"><Relationship Id="rId8" Type="http://schemas.openxmlformats.org/officeDocument/2006/relationships/tags" Target="../tags/tag414.xml"/><Relationship Id="rId3" Type="http://schemas.openxmlformats.org/officeDocument/2006/relationships/tags" Target="../tags/tag409.xml"/><Relationship Id="rId7" Type="http://schemas.openxmlformats.org/officeDocument/2006/relationships/tags" Target="../tags/tag413.xml"/><Relationship Id="rId12" Type="http://schemas.openxmlformats.org/officeDocument/2006/relationships/image" Target="../media/image34.png"/><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tags" Target="../tags/tag412.xml"/><Relationship Id="rId11" Type="http://schemas.openxmlformats.org/officeDocument/2006/relationships/image" Target="../media/image24.emf"/><Relationship Id="rId5" Type="http://schemas.openxmlformats.org/officeDocument/2006/relationships/tags" Target="../tags/tag411.xml"/><Relationship Id="rId10" Type="http://schemas.openxmlformats.org/officeDocument/2006/relationships/oleObject" Target="../embeddings/oleObject59.bin"/><Relationship Id="rId4" Type="http://schemas.openxmlformats.org/officeDocument/2006/relationships/tags" Target="../tags/tag410.xml"/><Relationship Id="rId9"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8" Type="http://schemas.openxmlformats.org/officeDocument/2006/relationships/tags" Target="../tags/tag422.xml"/><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34.png"/><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24.emf"/><Relationship Id="rId5" Type="http://schemas.openxmlformats.org/officeDocument/2006/relationships/tags" Target="../tags/tag419.xml"/><Relationship Id="rId10" Type="http://schemas.openxmlformats.org/officeDocument/2006/relationships/oleObject" Target="../embeddings/oleObject60.bin"/><Relationship Id="rId4" Type="http://schemas.openxmlformats.org/officeDocument/2006/relationships/tags" Target="../tags/tag418.xml"/><Relationship Id="rId9"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image" Target="../media/image34.pn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image" Target="../media/image24.emf"/><Relationship Id="rId5" Type="http://schemas.openxmlformats.org/officeDocument/2006/relationships/tags" Target="../tags/tag427.xml"/><Relationship Id="rId10" Type="http://schemas.openxmlformats.org/officeDocument/2006/relationships/oleObject" Target="../embeddings/oleObject61.bin"/><Relationship Id="rId4" Type="http://schemas.openxmlformats.org/officeDocument/2006/relationships/tags" Target="../tags/tag426.xml"/><Relationship Id="rId9"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438.xml"/><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image" Target="../media/image34.png"/><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image" Target="../media/image27.emf"/><Relationship Id="rId5" Type="http://schemas.openxmlformats.org/officeDocument/2006/relationships/tags" Target="../tags/tag435.xml"/><Relationship Id="rId10" Type="http://schemas.openxmlformats.org/officeDocument/2006/relationships/oleObject" Target="../embeddings/oleObject62.bin"/><Relationship Id="rId4" Type="http://schemas.openxmlformats.org/officeDocument/2006/relationships/tags" Target="../tags/tag434.xml"/><Relationship Id="rId9"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image" Target="../media/image34.png"/><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image" Target="../media/image24.emf"/><Relationship Id="rId5" Type="http://schemas.openxmlformats.org/officeDocument/2006/relationships/tags" Target="../tags/tag443.xml"/><Relationship Id="rId10" Type="http://schemas.openxmlformats.org/officeDocument/2006/relationships/oleObject" Target="../embeddings/oleObject63.bin"/><Relationship Id="rId4" Type="http://schemas.openxmlformats.org/officeDocument/2006/relationships/tags" Target="../tags/tag442.xml"/><Relationship Id="rId9"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tags" Target="../tags/tag449.xml"/><Relationship Id="rId7" Type="http://schemas.openxmlformats.org/officeDocument/2006/relationships/slideMaster" Target="../slideMasters/slideMaster8.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5" Type="http://schemas.openxmlformats.org/officeDocument/2006/relationships/tags" Target="../tags/tag451.xml"/><Relationship Id="rId10" Type="http://schemas.openxmlformats.org/officeDocument/2006/relationships/image" Target="../media/image33.wmf"/><Relationship Id="rId4" Type="http://schemas.openxmlformats.org/officeDocument/2006/relationships/tags" Target="../tags/tag450.xml"/><Relationship Id="rId9" Type="http://schemas.openxmlformats.org/officeDocument/2006/relationships/image" Target="../media/image25.emf"/></Relationships>
</file>

<file path=ppt/slideLayouts/_rels/slideLayout24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tags" Target="../tags/tag455.xml"/><Relationship Id="rId7" Type="http://schemas.openxmlformats.org/officeDocument/2006/relationships/image" Target="../media/image25.emf"/><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oleObject" Target="../embeddings/oleObject65.bin"/><Relationship Id="rId5" Type="http://schemas.openxmlformats.org/officeDocument/2006/relationships/slideMaster" Target="../slideMasters/slideMaster8.xml"/><Relationship Id="rId4" Type="http://schemas.openxmlformats.org/officeDocument/2006/relationships/tags" Target="../tags/tag45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image" Target="../media/image34.png"/><Relationship Id="rId5" Type="http://schemas.openxmlformats.org/officeDocument/2006/relationships/image" Target="../media/image25.emf"/><Relationship Id="rId4" Type="http://schemas.openxmlformats.org/officeDocument/2006/relationships/oleObject" Target="../embeddings/oleObject66.bin"/></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482.xml"/><Relationship Id="rId7" Type="http://schemas.openxmlformats.org/officeDocument/2006/relationships/oleObject" Target="../embeddings/oleObject68.bin"/><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slideMaster" Target="../slideMasters/slideMaster9.xml"/><Relationship Id="rId5" Type="http://schemas.openxmlformats.org/officeDocument/2006/relationships/tags" Target="../tags/tag484.xml"/><Relationship Id="rId4" Type="http://schemas.openxmlformats.org/officeDocument/2006/relationships/tags" Target="../tags/tag483.xml"/><Relationship Id="rId9" Type="http://schemas.openxmlformats.org/officeDocument/2006/relationships/image" Target="../media/image26.emf"/></Relationships>
</file>

<file path=ppt/slideLayouts/_rels/slideLayout254.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87.xml"/><Relationship Id="rId7" Type="http://schemas.openxmlformats.org/officeDocument/2006/relationships/tags" Target="../tags/tag491.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10" Type="http://schemas.openxmlformats.org/officeDocument/2006/relationships/image" Target="../media/image24.emf"/><Relationship Id="rId4" Type="http://schemas.openxmlformats.org/officeDocument/2006/relationships/tags" Target="../tags/tag488.xml"/><Relationship Id="rId9" Type="http://schemas.openxmlformats.org/officeDocument/2006/relationships/oleObject" Target="../embeddings/oleObject69.bin"/></Relationships>
</file>

<file path=ppt/slideLayouts/_rels/slideLayout255.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494.xml"/><Relationship Id="rId7" Type="http://schemas.openxmlformats.org/officeDocument/2006/relationships/slideMaster" Target="../slideMasters/slideMaster9.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9" Type="http://schemas.openxmlformats.org/officeDocument/2006/relationships/image" Target="../media/image25.emf"/></Relationships>
</file>

<file path=ppt/slideLayouts/_rels/slideLayout25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500.xml"/><Relationship Id="rId7" Type="http://schemas.openxmlformats.org/officeDocument/2006/relationships/slideMaster" Target="../slideMasters/slideMaster9.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9" Type="http://schemas.openxmlformats.org/officeDocument/2006/relationships/image" Target="../media/image25.emf"/></Relationships>
</file>

<file path=ppt/slideLayouts/_rels/slideLayout25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506.xml"/><Relationship Id="rId7" Type="http://schemas.openxmlformats.org/officeDocument/2006/relationships/slideMaster" Target="../slideMasters/slideMaster9.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9" Type="http://schemas.openxmlformats.org/officeDocument/2006/relationships/image" Target="../media/image25.emf"/></Relationships>
</file>

<file path=ppt/slideLayouts/_rels/slideLayout258.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12.xml"/><Relationship Id="rId7" Type="http://schemas.openxmlformats.org/officeDocument/2006/relationships/tags" Target="../tags/tag516.xml"/><Relationship Id="rId2" Type="http://schemas.openxmlformats.org/officeDocument/2006/relationships/tags" Target="../tags/tag511.xml"/><Relationship Id="rId1" Type="http://schemas.openxmlformats.org/officeDocument/2006/relationships/tags" Target="../tags/tag510.xml"/><Relationship Id="rId6" Type="http://schemas.openxmlformats.org/officeDocument/2006/relationships/tags" Target="../tags/tag515.xml"/><Relationship Id="rId5" Type="http://schemas.openxmlformats.org/officeDocument/2006/relationships/tags" Target="../tags/tag514.xml"/><Relationship Id="rId10" Type="http://schemas.openxmlformats.org/officeDocument/2006/relationships/image" Target="../media/image25.emf"/><Relationship Id="rId4" Type="http://schemas.openxmlformats.org/officeDocument/2006/relationships/tags" Target="../tags/tag513.xml"/><Relationship Id="rId9" Type="http://schemas.openxmlformats.org/officeDocument/2006/relationships/oleObject" Target="../embeddings/oleObject73.bin"/></Relationships>
</file>

<file path=ppt/slideLayouts/_rels/slideLayout259.xml.rels><?xml version="1.0" encoding="UTF-8" standalone="yes"?>
<Relationships xmlns="http://schemas.openxmlformats.org/package/2006/relationships"><Relationship Id="rId8" Type="http://schemas.openxmlformats.org/officeDocument/2006/relationships/tags" Target="../tags/tag524.xml"/><Relationship Id="rId3" Type="http://schemas.openxmlformats.org/officeDocument/2006/relationships/tags" Target="../tags/tag519.xml"/><Relationship Id="rId7" Type="http://schemas.openxmlformats.org/officeDocument/2006/relationships/tags" Target="../tags/tag523.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image" Target="../media/image24.emf"/><Relationship Id="rId5" Type="http://schemas.openxmlformats.org/officeDocument/2006/relationships/tags" Target="../tags/tag521.xml"/><Relationship Id="rId10" Type="http://schemas.openxmlformats.org/officeDocument/2006/relationships/oleObject" Target="../embeddings/oleObject74.bin"/><Relationship Id="rId4" Type="http://schemas.openxmlformats.org/officeDocument/2006/relationships/tags" Target="../tags/tag520.xml"/><Relationship Id="rId9"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8" Type="http://schemas.openxmlformats.org/officeDocument/2006/relationships/tags" Target="../tags/tag532.xml"/><Relationship Id="rId3" Type="http://schemas.openxmlformats.org/officeDocument/2006/relationships/tags" Target="../tags/tag527.xml"/><Relationship Id="rId7" Type="http://schemas.openxmlformats.org/officeDocument/2006/relationships/tags" Target="../tags/tag531.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image" Target="../media/image24.emf"/><Relationship Id="rId5" Type="http://schemas.openxmlformats.org/officeDocument/2006/relationships/tags" Target="../tags/tag529.xml"/><Relationship Id="rId10" Type="http://schemas.openxmlformats.org/officeDocument/2006/relationships/oleObject" Target="../embeddings/oleObject75.bin"/><Relationship Id="rId4" Type="http://schemas.openxmlformats.org/officeDocument/2006/relationships/tags" Target="../tags/tag528.xml"/><Relationship Id="rId9"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540.xml"/><Relationship Id="rId3" Type="http://schemas.openxmlformats.org/officeDocument/2006/relationships/tags" Target="../tags/tag535.xml"/><Relationship Id="rId7" Type="http://schemas.openxmlformats.org/officeDocument/2006/relationships/tags" Target="../tags/tag539.xml"/><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tags" Target="../tags/tag538.xml"/><Relationship Id="rId11" Type="http://schemas.openxmlformats.org/officeDocument/2006/relationships/image" Target="../media/image25.emf"/><Relationship Id="rId5" Type="http://schemas.openxmlformats.org/officeDocument/2006/relationships/tags" Target="../tags/tag537.xml"/><Relationship Id="rId10" Type="http://schemas.openxmlformats.org/officeDocument/2006/relationships/oleObject" Target="../embeddings/oleObject76.bin"/><Relationship Id="rId4" Type="http://schemas.openxmlformats.org/officeDocument/2006/relationships/tags" Target="../tags/tag536.xml"/><Relationship Id="rId9"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8" Type="http://schemas.openxmlformats.org/officeDocument/2006/relationships/tags" Target="../tags/tag548.xml"/><Relationship Id="rId3" Type="http://schemas.openxmlformats.org/officeDocument/2006/relationships/tags" Target="../tags/tag543.xml"/><Relationship Id="rId7" Type="http://schemas.openxmlformats.org/officeDocument/2006/relationships/tags" Target="../tags/tag547.xml"/><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tags" Target="../tags/tag546.xml"/><Relationship Id="rId11" Type="http://schemas.openxmlformats.org/officeDocument/2006/relationships/image" Target="../media/image24.emf"/><Relationship Id="rId5" Type="http://schemas.openxmlformats.org/officeDocument/2006/relationships/tags" Target="../tags/tag545.xml"/><Relationship Id="rId10" Type="http://schemas.openxmlformats.org/officeDocument/2006/relationships/oleObject" Target="../embeddings/oleObject77.bin"/><Relationship Id="rId4" Type="http://schemas.openxmlformats.org/officeDocument/2006/relationships/tags" Target="../tags/tag544.xml"/><Relationship Id="rId9"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8" Type="http://schemas.openxmlformats.org/officeDocument/2006/relationships/tags" Target="../tags/tag556.xml"/><Relationship Id="rId3" Type="http://schemas.openxmlformats.org/officeDocument/2006/relationships/tags" Target="../tags/tag551.xml"/><Relationship Id="rId7" Type="http://schemas.openxmlformats.org/officeDocument/2006/relationships/tags" Target="../tags/tag555.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image" Target="../media/image25.emf"/><Relationship Id="rId5" Type="http://schemas.openxmlformats.org/officeDocument/2006/relationships/tags" Target="../tags/tag553.xml"/><Relationship Id="rId10" Type="http://schemas.openxmlformats.org/officeDocument/2006/relationships/oleObject" Target="../embeddings/oleObject78.bin"/><Relationship Id="rId4" Type="http://schemas.openxmlformats.org/officeDocument/2006/relationships/tags" Target="../tags/tag552.xml"/><Relationship Id="rId9"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564.xml"/><Relationship Id="rId3" Type="http://schemas.openxmlformats.org/officeDocument/2006/relationships/tags" Target="../tags/tag559.xml"/><Relationship Id="rId7" Type="http://schemas.openxmlformats.org/officeDocument/2006/relationships/tags" Target="../tags/tag563.xml"/><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image" Target="../media/image25.emf"/><Relationship Id="rId5" Type="http://schemas.openxmlformats.org/officeDocument/2006/relationships/tags" Target="../tags/tag561.xml"/><Relationship Id="rId10" Type="http://schemas.openxmlformats.org/officeDocument/2006/relationships/oleObject" Target="../embeddings/oleObject79.bin"/><Relationship Id="rId4" Type="http://schemas.openxmlformats.org/officeDocument/2006/relationships/tags" Target="../tags/tag560.xml"/><Relationship Id="rId9"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8" Type="http://schemas.openxmlformats.org/officeDocument/2006/relationships/tags" Target="../tags/tag572.xml"/><Relationship Id="rId3" Type="http://schemas.openxmlformats.org/officeDocument/2006/relationships/tags" Target="../tags/tag567.xml"/><Relationship Id="rId7" Type="http://schemas.openxmlformats.org/officeDocument/2006/relationships/tags" Target="../tags/tag571.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image" Target="../media/image24.emf"/><Relationship Id="rId5" Type="http://schemas.openxmlformats.org/officeDocument/2006/relationships/tags" Target="../tags/tag569.xml"/><Relationship Id="rId10" Type="http://schemas.openxmlformats.org/officeDocument/2006/relationships/oleObject" Target="../embeddings/oleObject80.bin"/><Relationship Id="rId4" Type="http://schemas.openxmlformats.org/officeDocument/2006/relationships/tags" Target="../tags/tag568.xml"/><Relationship Id="rId9"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8" Type="http://schemas.openxmlformats.org/officeDocument/2006/relationships/tags" Target="../tags/tag580.xml"/><Relationship Id="rId3" Type="http://schemas.openxmlformats.org/officeDocument/2006/relationships/tags" Target="../tags/tag575.xml"/><Relationship Id="rId7" Type="http://schemas.openxmlformats.org/officeDocument/2006/relationships/tags" Target="../tags/tag579.xml"/><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image" Target="../media/image25.emf"/><Relationship Id="rId5" Type="http://schemas.openxmlformats.org/officeDocument/2006/relationships/tags" Target="../tags/tag577.xml"/><Relationship Id="rId10" Type="http://schemas.openxmlformats.org/officeDocument/2006/relationships/oleObject" Target="../embeddings/oleObject81.bin"/><Relationship Id="rId4" Type="http://schemas.openxmlformats.org/officeDocument/2006/relationships/tags" Target="../tags/tag576.xml"/><Relationship Id="rId9"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tags" Target="../tags/tag583.xml"/><Relationship Id="rId7" Type="http://schemas.openxmlformats.org/officeDocument/2006/relationships/slideMaster" Target="../slideMasters/slideMaster9.xml"/><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tags" Target="../tags/tag586.xml"/><Relationship Id="rId5" Type="http://schemas.openxmlformats.org/officeDocument/2006/relationships/tags" Target="../tags/tag585.xml"/><Relationship Id="rId4" Type="http://schemas.openxmlformats.org/officeDocument/2006/relationships/tags" Target="../tags/tag584.xml"/><Relationship Id="rId9" Type="http://schemas.openxmlformats.org/officeDocument/2006/relationships/image" Target="../media/image25.emf"/></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589.xml"/><Relationship Id="rId7" Type="http://schemas.openxmlformats.org/officeDocument/2006/relationships/image" Target="../media/image25.emf"/><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oleObject" Target="../embeddings/oleObject83.bin"/><Relationship Id="rId5" Type="http://schemas.openxmlformats.org/officeDocument/2006/relationships/slideMaster" Target="../slideMasters/slideMaster9.xml"/><Relationship Id="rId4" Type="http://schemas.openxmlformats.org/officeDocument/2006/relationships/tags" Target="../tags/tag590.xml"/></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9.xml"/><Relationship Id="rId1" Type="http://schemas.openxmlformats.org/officeDocument/2006/relationships/tags" Target="../tags/tag591.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image" Target="../media/image35.png"/><Relationship Id="rId3" Type="http://schemas.openxmlformats.org/officeDocument/2006/relationships/tags" Target="../tags/tag594.xml"/><Relationship Id="rId7" Type="http://schemas.openxmlformats.org/officeDocument/2006/relationships/tags" Target="../tags/tag598.xml"/><Relationship Id="rId12" Type="http://schemas.openxmlformats.org/officeDocument/2006/relationships/image" Target="../media/image24.emf"/><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oleObject" Target="../embeddings/oleObject85.bin"/><Relationship Id="rId5" Type="http://schemas.openxmlformats.org/officeDocument/2006/relationships/tags" Target="../tags/tag596.xml"/><Relationship Id="rId10" Type="http://schemas.openxmlformats.org/officeDocument/2006/relationships/slideMaster" Target="../slideMasters/slideMaster9.xml"/><Relationship Id="rId4" Type="http://schemas.openxmlformats.org/officeDocument/2006/relationships/tags" Target="../tags/tag595.xml"/><Relationship Id="rId9" Type="http://schemas.openxmlformats.org/officeDocument/2006/relationships/tags" Target="../tags/tag600.xml"/></Relationships>
</file>

<file path=ppt/slideLayouts/_rels/slideLayout271.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603.xml"/><Relationship Id="rId7" Type="http://schemas.openxmlformats.org/officeDocument/2006/relationships/slideMaster" Target="../slideMasters/slideMaster9.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5" Type="http://schemas.openxmlformats.org/officeDocument/2006/relationships/tags" Target="../tags/tag605.xml"/><Relationship Id="rId10" Type="http://schemas.openxmlformats.org/officeDocument/2006/relationships/image" Target="../media/image36.png"/><Relationship Id="rId4" Type="http://schemas.openxmlformats.org/officeDocument/2006/relationships/tags" Target="../tags/tag604.xml"/><Relationship Id="rId9" Type="http://schemas.openxmlformats.org/officeDocument/2006/relationships/image" Target="../media/image25.emf"/></Relationships>
</file>

<file path=ppt/slideLayouts/_rels/slideLayout272.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609.xml"/><Relationship Id="rId7" Type="http://schemas.openxmlformats.org/officeDocument/2006/relationships/slideMaster" Target="../slideMasters/slideMaster9.xml"/><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9" Type="http://schemas.openxmlformats.org/officeDocument/2006/relationships/image" Target="../media/image24.emf"/></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4.xml"/><Relationship Id="rId1" Type="http://schemas.openxmlformats.org/officeDocument/2006/relationships/tags" Target="../tags/tag613.xml"/><Relationship Id="rId5" Type="http://schemas.openxmlformats.org/officeDocument/2006/relationships/image" Target="../media/image37.emf"/><Relationship Id="rId4" Type="http://schemas.openxmlformats.org/officeDocument/2006/relationships/oleObject" Target="../embeddings/oleObject88.bin"/></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8" Type="http://schemas.openxmlformats.org/officeDocument/2006/relationships/tags" Target="../tags/tag643.xml"/><Relationship Id="rId3" Type="http://schemas.openxmlformats.org/officeDocument/2006/relationships/tags" Target="../tags/tag638.xml"/><Relationship Id="rId7" Type="http://schemas.openxmlformats.org/officeDocument/2006/relationships/tags" Target="../tags/tag642.xml"/><Relationship Id="rId2" Type="http://schemas.openxmlformats.org/officeDocument/2006/relationships/tags" Target="../tags/tag637.xml"/><Relationship Id="rId1" Type="http://schemas.openxmlformats.org/officeDocument/2006/relationships/tags" Target="../tags/tag636.xml"/><Relationship Id="rId6" Type="http://schemas.openxmlformats.org/officeDocument/2006/relationships/tags" Target="../tags/tag641.xml"/><Relationship Id="rId11" Type="http://schemas.openxmlformats.org/officeDocument/2006/relationships/image" Target="../media/image24.emf"/><Relationship Id="rId5" Type="http://schemas.openxmlformats.org/officeDocument/2006/relationships/tags" Target="../tags/tag640.xml"/><Relationship Id="rId10" Type="http://schemas.openxmlformats.org/officeDocument/2006/relationships/oleObject" Target="../embeddings/oleObject90.bin"/><Relationship Id="rId4" Type="http://schemas.openxmlformats.org/officeDocument/2006/relationships/tags" Target="../tags/tag639.xml"/><Relationship Id="rId9"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646.xml"/><Relationship Id="rId7" Type="http://schemas.openxmlformats.org/officeDocument/2006/relationships/tags" Target="../tags/tag650.xml"/><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5" Type="http://schemas.openxmlformats.org/officeDocument/2006/relationships/tags" Target="../tags/tag648.xml"/><Relationship Id="rId10" Type="http://schemas.openxmlformats.org/officeDocument/2006/relationships/image" Target="../media/image24.emf"/><Relationship Id="rId4" Type="http://schemas.openxmlformats.org/officeDocument/2006/relationships/tags" Target="../tags/tag647.xml"/><Relationship Id="rId9" Type="http://schemas.openxmlformats.org/officeDocument/2006/relationships/oleObject" Target="../embeddings/oleObject91.bin"/></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8" Type="http://schemas.openxmlformats.org/officeDocument/2006/relationships/tags" Target="../tags/tag678.xml"/><Relationship Id="rId3" Type="http://schemas.openxmlformats.org/officeDocument/2006/relationships/tags" Target="../tags/tag673.xml"/><Relationship Id="rId7" Type="http://schemas.openxmlformats.org/officeDocument/2006/relationships/tags" Target="../tags/tag677.xml"/><Relationship Id="rId2" Type="http://schemas.openxmlformats.org/officeDocument/2006/relationships/tags" Target="../tags/tag672.xml"/><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image" Target="../media/image24.emf"/><Relationship Id="rId5" Type="http://schemas.openxmlformats.org/officeDocument/2006/relationships/tags" Target="../tags/tag675.xml"/><Relationship Id="rId10" Type="http://schemas.openxmlformats.org/officeDocument/2006/relationships/oleObject" Target="../embeddings/oleObject93.bin"/><Relationship Id="rId4" Type="http://schemas.openxmlformats.org/officeDocument/2006/relationships/tags" Target="../tags/tag674.xml"/><Relationship Id="rId9"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701.xml"/><Relationship Id="rId7" Type="http://schemas.openxmlformats.org/officeDocument/2006/relationships/oleObject" Target="../embeddings/oleObject95.bin"/><Relationship Id="rId2" Type="http://schemas.openxmlformats.org/officeDocument/2006/relationships/tags" Target="../tags/tag700.xml"/><Relationship Id="rId1" Type="http://schemas.openxmlformats.org/officeDocument/2006/relationships/tags" Target="../tags/tag699.xml"/><Relationship Id="rId6" Type="http://schemas.openxmlformats.org/officeDocument/2006/relationships/slideMaster" Target="../slideMasters/slideMaster14.xml"/><Relationship Id="rId5" Type="http://schemas.openxmlformats.org/officeDocument/2006/relationships/tags" Target="../tags/tag703.xml"/><Relationship Id="rId4" Type="http://schemas.openxmlformats.org/officeDocument/2006/relationships/tags" Target="../tags/tag702.xml"/></Relationships>
</file>

<file path=ppt/slideLayouts/_rels/slideLayout356.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06.xml"/><Relationship Id="rId7" Type="http://schemas.openxmlformats.org/officeDocument/2006/relationships/tags" Target="../tags/tag710.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tags" Target="../tags/tag709.xml"/><Relationship Id="rId5" Type="http://schemas.openxmlformats.org/officeDocument/2006/relationships/tags" Target="../tags/tag708.xml"/><Relationship Id="rId10" Type="http://schemas.openxmlformats.org/officeDocument/2006/relationships/image" Target="../media/image24.emf"/><Relationship Id="rId4" Type="http://schemas.openxmlformats.org/officeDocument/2006/relationships/tags" Target="../tags/tag707.xml"/><Relationship Id="rId9" Type="http://schemas.openxmlformats.org/officeDocument/2006/relationships/oleObject" Target="../embeddings/oleObject96.bin"/></Relationships>
</file>

<file path=ppt/slideLayouts/_rels/slideLayout357.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tags" Target="../tags/tag713.xml"/><Relationship Id="rId7" Type="http://schemas.openxmlformats.org/officeDocument/2006/relationships/slideMaster" Target="../slideMasters/slideMaster14.xml"/><Relationship Id="rId2" Type="http://schemas.openxmlformats.org/officeDocument/2006/relationships/tags" Target="../tags/tag712.xml"/><Relationship Id="rId1" Type="http://schemas.openxmlformats.org/officeDocument/2006/relationships/tags" Target="../tags/tag711.xml"/><Relationship Id="rId6" Type="http://schemas.openxmlformats.org/officeDocument/2006/relationships/tags" Target="../tags/tag716.xml"/><Relationship Id="rId5" Type="http://schemas.openxmlformats.org/officeDocument/2006/relationships/tags" Target="../tags/tag715.xml"/><Relationship Id="rId4" Type="http://schemas.openxmlformats.org/officeDocument/2006/relationships/tags" Target="../tags/tag714.xml"/><Relationship Id="rId9" Type="http://schemas.openxmlformats.org/officeDocument/2006/relationships/image" Target="../media/image25.emf"/></Relationships>
</file>

<file path=ppt/slideLayouts/_rels/slideLayout358.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tags" Target="../tags/tag719.xml"/><Relationship Id="rId7" Type="http://schemas.openxmlformats.org/officeDocument/2006/relationships/slideMaster" Target="../slideMasters/slideMaster14.xml"/><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tags" Target="../tags/tag722.xml"/><Relationship Id="rId5" Type="http://schemas.openxmlformats.org/officeDocument/2006/relationships/tags" Target="../tags/tag721.xml"/><Relationship Id="rId4" Type="http://schemas.openxmlformats.org/officeDocument/2006/relationships/tags" Target="../tags/tag720.xml"/><Relationship Id="rId9" Type="http://schemas.openxmlformats.org/officeDocument/2006/relationships/image" Target="../media/image25.emf"/></Relationships>
</file>

<file path=ppt/slideLayouts/_rels/slideLayout359.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tags" Target="../tags/tag725.xml"/><Relationship Id="rId7" Type="http://schemas.openxmlformats.org/officeDocument/2006/relationships/slideMaster" Target="../slideMasters/slideMaster14.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5" Type="http://schemas.openxmlformats.org/officeDocument/2006/relationships/tags" Target="../tags/tag727.xml"/><Relationship Id="rId4" Type="http://schemas.openxmlformats.org/officeDocument/2006/relationships/tags" Target="../tags/tag726.xml"/><Relationship Id="rId9" Type="http://schemas.openxmlformats.org/officeDocument/2006/relationships/image" Target="../media/image2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31.xml"/><Relationship Id="rId7" Type="http://schemas.openxmlformats.org/officeDocument/2006/relationships/tags" Target="../tags/tag735.xml"/><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5" Type="http://schemas.openxmlformats.org/officeDocument/2006/relationships/tags" Target="../tags/tag733.xml"/><Relationship Id="rId10" Type="http://schemas.openxmlformats.org/officeDocument/2006/relationships/image" Target="../media/image25.emf"/><Relationship Id="rId4" Type="http://schemas.openxmlformats.org/officeDocument/2006/relationships/tags" Target="../tags/tag732.xml"/><Relationship Id="rId9" Type="http://schemas.openxmlformats.org/officeDocument/2006/relationships/oleObject" Target="../embeddings/oleObject100.bin"/></Relationships>
</file>

<file path=ppt/slideLayouts/_rels/slideLayout361.xml.rels><?xml version="1.0" encoding="UTF-8" standalone="yes"?>
<Relationships xmlns="http://schemas.openxmlformats.org/package/2006/relationships"><Relationship Id="rId8" Type="http://schemas.openxmlformats.org/officeDocument/2006/relationships/tags" Target="../tags/tag743.xml"/><Relationship Id="rId3" Type="http://schemas.openxmlformats.org/officeDocument/2006/relationships/tags" Target="../tags/tag738.xml"/><Relationship Id="rId7" Type="http://schemas.openxmlformats.org/officeDocument/2006/relationships/tags" Target="../tags/tag742.xml"/><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image" Target="../media/image24.emf"/><Relationship Id="rId5" Type="http://schemas.openxmlformats.org/officeDocument/2006/relationships/tags" Target="../tags/tag740.xml"/><Relationship Id="rId10" Type="http://schemas.openxmlformats.org/officeDocument/2006/relationships/oleObject" Target="../embeddings/oleObject101.bin"/><Relationship Id="rId4" Type="http://schemas.openxmlformats.org/officeDocument/2006/relationships/tags" Target="../tags/tag739.xml"/><Relationship Id="rId9"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8" Type="http://schemas.openxmlformats.org/officeDocument/2006/relationships/tags" Target="../tags/tag751.xml"/><Relationship Id="rId3" Type="http://schemas.openxmlformats.org/officeDocument/2006/relationships/tags" Target="../tags/tag746.xml"/><Relationship Id="rId7" Type="http://schemas.openxmlformats.org/officeDocument/2006/relationships/tags" Target="../tags/tag750.xml"/><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image" Target="../media/image24.emf"/><Relationship Id="rId5" Type="http://schemas.openxmlformats.org/officeDocument/2006/relationships/tags" Target="../tags/tag748.xml"/><Relationship Id="rId10" Type="http://schemas.openxmlformats.org/officeDocument/2006/relationships/oleObject" Target="../embeddings/oleObject102.bin"/><Relationship Id="rId4" Type="http://schemas.openxmlformats.org/officeDocument/2006/relationships/tags" Target="../tags/tag747.xml"/><Relationship Id="rId9"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8" Type="http://schemas.openxmlformats.org/officeDocument/2006/relationships/tags" Target="../tags/tag759.xml"/><Relationship Id="rId3" Type="http://schemas.openxmlformats.org/officeDocument/2006/relationships/tags" Target="../tags/tag754.xml"/><Relationship Id="rId7" Type="http://schemas.openxmlformats.org/officeDocument/2006/relationships/tags" Target="../tags/tag758.xml"/><Relationship Id="rId2" Type="http://schemas.openxmlformats.org/officeDocument/2006/relationships/tags" Target="../tags/tag753.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image" Target="../media/image24.emf"/><Relationship Id="rId5" Type="http://schemas.openxmlformats.org/officeDocument/2006/relationships/tags" Target="../tags/tag756.xml"/><Relationship Id="rId10" Type="http://schemas.openxmlformats.org/officeDocument/2006/relationships/oleObject" Target="../embeddings/oleObject103.bin"/><Relationship Id="rId4" Type="http://schemas.openxmlformats.org/officeDocument/2006/relationships/tags" Target="../tags/tag755.xml"/><Relationship Id="rId9"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8" Type="http://schemas.openxmlformats.org/officeDocument/2006/relationships/tags" Target="../tags/tag767.xml"/><Relationship Id="rId3" Type="http://schemas.openxmlformats.org/officeDocument/2006/relationships/tags" Target="../tags/tag762.xml"/><Relationship Id="rId7" Type="http://schemas.openxmlformats.org/officeDocument/2006/relationships/tags" Target="../tags/tag766.xml"/><Relationship Id="rId2" Type="http://schemas.openxmlformats.org/officeDocument/2006/relationships/tags" Target="../tags/tag761.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image" Target="../media/image27.emf"/><Relationship Id="rId5" Type="http://schemas.openxmlformats.org/officeDocument/2006/relationships/tags" Target="../tags/tag764.xml"/><Relationship Id="rId10" Type="http://schemas.openxmlformats.org/officeDocument/2006/relationships/oleObject" Target="../embeddings/oleObject104.bin"/><Relationship Id="rId4" Type="http://schemas.openxmlformats.org/officeDocument/2006/relationships/tags" Target="../tags/tag763.xml"/><Relationship Id="rId9"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8" Type="http://schemas.openxmlformats.org/officeDocument/2006/relationships/tags" Target="../tags/tag775.xml"/><Relationship Id="rId3" Type="http://schemas.openxmlformats.org/officeDocument/2006/relationships/tags" Target="../tags/tag770.xml"/><Relationship Id="rId7" Type="http://schemas.openxmlformats.org/officeDocument/2006/relationships/tags" Target="../tags/tag774.xml"/><Relationship Id="rId2" Type="http://schemas.openxmlformats.org/officeDocument/2006/relationships/tags" Target="../tags/tag769.xml"/><Relationship Id="rId1" Type="http://schemas.openxmlformats.org/officeDocument/2006/relationships/tags" Target="../tags/tag768.xml"/><Relationship Id="rId6" Type="http://schemas.openxmlformats.org/officeDocument/2006/relationships/tags" Target="../tags/tag773.xml"/><Relationship Id="rId11" Type="http://schemas.openxmlformats.org/officeDocument/2006/relationships/image" Target="../media/image24.emf"/><Relationship Id="rId5" Type="http://schemas.openxmlformats.org/officeDocument/2006/relationships/tags" Target="../tags/tag772.xml"/><Relationship Id="rId10" Type="http://schemas.openxmlformats.org/officeDocument/2006/relationships/oleObject" Target="../embeddings/oleObject105.bin"/><Relationship Id="rId4" Type="http://schemas.openxmlformats.org/officeDocument/2006/relationships/tags" Target="../tags/tag771.xml"/><Relationship Id="rId9"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tags" Target="../tags/tag778.xml"/><Relationship Id="rId7" Type="http://schemas.openxmlformats.org/officeDocument/2006/relationships/slideMaster" Target="../slideMasters/slideMaster14.xml"/><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tags" Target="../tags/tag781.xml"/><Relationship Id="rId5" Type="http://schemas.openxmlformats.org/officeDocument/2006/relationships/tags" Target="../tags/tag780.xml"/><Relationship Id="rId4" Type="http://schemas.openxmlformats.org/officeDocument/2006/relationships/tags" Target="../tags/tag779.xml"/><Relationship Id="rId9" Type="http://schemas.openxmlformats.org/officeDocument/2006/relationships/image" Target="../media/image25.emf"/></Relationships>
</file>

<file path=ppt/slideLayouts/_rels/slideLayout367.xml.rels><?xml version="1.0" encoding="UTF-8" standalone="yes"?>
<Relationships xmlns="http://schemas.openxmlformats.org/package/2006/relationships"><Relationship Id="rId3" Type="http://schemas.openxmlformats.org/officeDocument/2006/relationships/tags" Target="../tags/tag784.xml"/><Relationship Id="rId7" Type="http://schemas.openxmlformats.org/officeDocument/2006/relationships/image" Target="../media/image25.emf"/><Relationship Id="rId2" Type="http://schemas.openxmlformats.org/officeDocument/2006/relationships/tags" Target="../tags/tag783.xml"/><Relationship Id="rId1" Type="http://schemas.openxmlformats.org/officeDocument/2006/relationships/tags" Target="../tags/tag782.xml"/><Relationship Id="rId6" Type="http://schemas.openxmlformats.org/officeDocument/2006/relationships/oleObject" Target="../embeddings/oleObject107.bin"/><Relationship Id="rId5" Type="http://schemas.openxmlformats.org/officeDocument/2006/relationships/slideMaster" Target="../slideMasters/slideMaster14.xml"/><Relationship Id="rId4" Type="http://schemas.openxmlformats.org/officeDocument/2006/relationships/tags" Target="../tags/tag785.xml"/></Relationships>
</file>

<file path=ppt/slideLayouts/_rels/slideLayout368.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4.xml"/><Relationship Id="rId1" Type="http://schemas.openxmlformats.org/officeDocument/2006/relationships/tags" Target="../tags/tag786.xml"/><Relationship Id="rId4" Type="http://schemas.openxmlformats.org/officeDocument/2006/relationships/image" Target="../media/image25.emf"/></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88.xml"/><Relationship Id="rId1" Type="http://schemas.openxmlformats.org/officeDocument/2006/relationships/tags" Target="../tags/tag787.xml"/><Relationship Id="rId5" Type="http://schemas.openxmlformats.org/officeDocument/2006/relationships/image" Target="../media/image32.emf"/><Relationship Id="rId4" Type="http://schemas.openxmlformats.org/officeDocument/2006/relationships/oleObject" Target="../embeddings/oleObject109.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0.xml"/><Relationship Id="rId1" Type="http://schemas.openxmlformats.org/officeDocument/2006/relationships/tags" Target="../tags/tag789.xml"/><Relationship Id="rId5" Type="http://schemas.openxmlformats.org/officeDocument/2006/relationships/image" Target="../media/image32.emf"/><Relationship Id="rId4" Type="http://schemas.openxmlformats.org/officeDocument/2006/relationships/oleObject" Target="../embeddings/oleObject110.bin"/></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2.xml"/><Relationship Id="rId1" Type="http://schemas.openxmlformats.org/officeDocument/2006/relationships/tags" Target="../tags/tag791.xml"/><Relationship Id="rId5" Type="http://schemas.openxmlformats.org/officeDocument/2006/relationships/image" Target="../media/image32.emf"/><Relationship Id="rId4" Type="http://schemas.openxmlformats.org/officeDocument/2006/relationships/oleObject" Target="../embeddings/oleObject111.bin"/></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4.xml"/><Relationship Id="rId1" Type="http://schemas.openxmlformats.org/officeDocument/2006/relationships/tags" Target="../tags/tag793.xml"/><Relationship Id="rId5" Type="http://schemas.openxmlformats.org/officeDocument/2006/relationships/image" Target="../media/image32.emf"/><Relationship Id="rId4" Type="http://schemas.openxmlformats.org/officeDocument/2006/relationships/oleObject" Target="../embeddings/oleObject112.bin"/></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6.xml"/><Relationship Id="rId1" Type="http://schemas.openxmlformats.org/officeDocument/2006/relationships/tags" Target="../tags/tag795.xml"/><Relationship Id="rId5" Type="http://schemas.openxmlformats.org/officeDocument/2006/relationships/image" Target="../media/image32.emf"/><Relationship Id="rId4" Type="http://schemas.openxmlformats.org/officeDocument/2006/relationships/oleObject" Target="../embeddings/oleObject113.bin"/></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tags" Target="../tags/tag797.xml"/><Relationship Id="rId6" Type="http://schemas.openxmlformats.org/officeDocument/2006/relationships/image" Target="../media/image40.emf"/><Relationship Id="rId5" Type="http://schemas.openxmlformats.org/officeDocument/2006/relationships/oleObject" Target="../embeddings/oleObject114.bin"/><Relationship Id="rId4"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802.xml"/><Relationship Id="rId7" Type="http://schemas.openxmlformats.org/officeDocument/2006/relationships/image" Target="../media/image41.png"/><Relationship Id="rId2" Type="http://schemas.openxmlformats.org/officeDocument/2006/relationships/tags" Target="../tags/tag801.xml"/><Relationship Id="rId1" Type="http://schemas.openxmlformats.org/officeDocument/2006/relationships/tags" Target="../tags/tag800.xml"/><Relationship Id="rId6" Type="http://schemas.openxmlformats.org/officeDocument/2006/relationships/image" Target="../media/image40.emf"/><Relationship Id="rId5" Type="http://schemas.openxmlformats.org/officeDocument/2006/relationships/oleObject" Target="../embeddings/oleObject115.bin"/><Relationship Id="rId4"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8" Type="http://schemas.openxmlformats.org/officeDocument/2006/relationships/tags" Target="../tags/tag810.xml"/><Relationship Id="rId3" Type="http://schemas.openxmlformats.org/officeDocument/2006/relationships/tags" Target="../tags/tag805.xml"/><Relationship Id="rId7" Type="http://schemas.openxmlformats.org/officeDocument/2006/relationships/tags" Target="../tags/tag809.xml"/><Relationship Id="rId2" Type="http://schemas.openxmlformats.org/officeDocument/2006/relationships/tags" Target="../tags/tag804.xml"/><Relationship Id="rId1" Type="http://schemas.openxmlformats.org/officeDocument/2006/relationships/tags" Target="../tags/tag803.xml"/><Relationship Id="rId6" Type="http://schemas.openxmlformats.org/officeDocument/2006/relationships/tags" Target="../tags/tag808.xml"/><Relationship Id="rId11" Type="http://schemas.openxmlformats.org/officeDocument/2006/relationships/image" Target="../media/image25.emf"/><Relationship Id="rId5" Type="http://schemas.openxmlformats.org/officeDocument/2006/relationships/tags" Target="../tags/tag807.xml"/><Relationship Id="rId10" Type="http://schemas.openxmlformats.org/officeDocument/2006/relationships/oleObject" Target="../embeddings/oleObject116.bin"/><Relationship Id="rId4" Type="http://schemas.openxmlformats.org/officeDocument/2006/relationships/tags" Target="../tags/tag806.xml"/><Relationship Id="rId9"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tags" Target="../tags/tag812.xml"/><Relationship Id="rId7" Type="http://schemas.openxmlformats.org/officeDocument/2006/relationships/oleObject" Target="../embeddings/oleObject117.bin"/><Relationship Id="rId2" Type="http://schemas.openxmlformats.org/officeDocument/2006/relationships/tags" Target="../tags/tag811.xml"/><Relationship Id="rId1" Type="http://schemas.openxmlformats.org/officeDocument/2006/relationships/themeOverride" Target="../theme/themeOverride1.xml"/><Relationship Id="rId6" Type="http://schemas.openxmlformats.org/officeDocument/2006/relationships/slideMaster" Target="../slideMasters/slideMaster14.xml"/><Relationship Id="rId5" Type="http://schemas.openxmlformats.org/officeDocument/2006/relationships/tags" Target="../tags/tag814.xml"/><Relationship Id="rId4" Type="http://schemas.openxmlformats.org/officeDocument/2006/relationships/tags" Target="../tags/tag813.xml"/><Relationship Id="rId9" Type="http://schemas.openxmlformats.org/officeDocument/2006/relationships/image" Target="../media/image41.pn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472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455"/>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58851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2422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3390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0182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6304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36265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6915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00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68331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1334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5BE0-8856-4D02-BE1B-48449D2E1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32807-DA7C-418D-8A1C-B3DC3BE4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186BB-FBB1-4673-AB3B-52F474D51BB0}"/>
              </a:ext>
            </a:extLst>
          </p:cNvPr>
          <p:cNvSpPr>
            <a:spLocks noGrp="1"/>
          </p:cNvSpPr>
          <p:nvPr>
            <p:ph type="dt" sz="half" idx="10"/>
          </p:nvPr>
        </p:nvSpPr>
        <p:spPr/>
        <p:txBody>
          <a:bodyPr/>
          <a:lstStyle/>
          <a:p>
            <a:fld id="{74CD0DD9-56A7-45C1-BE42-E2E44CCC8525}" type="datetimeFigureOut">
              <a:rPr lang="en-US" smtClean="0"/>
              <a:t>4/14/2022</a:t>
            </a:fld>
            <a:endParaRPr lang="en-US"/>
          </a:p>
        </p:txBody>
      </p:sp>
      <p:sp>
        <p:nvSpPr>
          <p:cNvPr id="5" name="Footer Placeholder 4">
            <a:extLst>
              <a:ext uri="{FF2B5EF4-FFF2-40B4-BE49-F238E27FC236}">
                <a16:creationId xmlns:a16="http://schemas.microsoft.com/office/drawing/2014/main" id="{E5B31437-125C-42E2-B6A4-2CF4EB415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9A323-73B1-40B5-BC31-55FDD1761DB6}"/>
              </a:ext>
            </a:extLst>
          </p:cNvPr>
          <p:cNvSpPr>
            <a:spLocks noGrp="1"/>
          </p:cNvSpPr>
          <p:nvPr>
            <p:ph type="sldNum" sz="quarter" idx="12"/>
          </p:nvPr>
        </p:nvSpPr>
        <p:spPr/>
        <p:txBody>
          <a:bodyPr/>
          <a:lstStyle/>
          <a:p>
            <a:fld id="{ECF8A6AF-A86F-4909-8EF0-9163137DC295}" type="slidenum">
              <a:rPr lang="en-US" smtClean="0"/>
              <a:t>‹#›</a:t>
            </a:fld>
            <a:endParaRPr lang="en-US"/>
          </a:p>
        </p:txBody>
      </p:sp>
    </p:spTree>
    <p:extLst>
      <p:ext uri="{BB962C8B-B14F-4D97-AF65-F5344CB8AC3E}">
        <p14:creationId xmlns:p14="http://schemas.microsoft.com/office/powerpoint/2010/main" val="219914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9233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287D-3805-414F-A698-0FAA61B91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C6D43-67D6-4717-83A9-C23AE3086B35}"/>
              </a:ext>
            </a:extLst>
          </p:cNvPr>
          <p:cNvSpPr>
            <a:spLocks noGrp="1"/>
          </p:cNvSpPr>
          <p:nvPr>
            <p:ph sz="half" idx="1"/>
          </p:nvPr>
        </p:nvSpPr>
        <p:spPr>
          <a:xfrm>
            <a:off x="838201"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8B8F-95EF-4A0E-B175-6A8562F22E32}"/>
              </a:ext>
            </a:extLst>
          </p:cNvPr>
          <p:cNvSpPr>
            <a:spLocks noGrp="1"/>
          </p:cNvSpPr>
          <p:nvPr>
            <p:ph sz="half" idx="2"/>
          </p:nvPr>
        </p:nvSpPr>
        <p:spPr>
          <a:xfrm>
            <a:off x="6172200"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BD497-98E8-4FFB-A83E-682B1764F5E7}"/>
              </a:ext>
            </a:extLst>
          </p:cNvPr>
          <p:cNvSpPr>
            <a:spLocks noGrp="1"/>
          </p:cNvSpPr>
          <p:nvPr>
            <p:ph type="dt" sz="half" idx="10"/>
          </p:nvPr>
        </p:nvSpPr>
        <p:spPr/>
        <p:txBody>
          <a:bodyPr/>
          <a:lstStyle/>
          <a:p>
            <a:fld id="{74CD0DD9-56A7-45C1-BE42-E2E44CCC8525}" type="datetimeFigureOut">
              <a:rPr lang="en-US" smtClean="0"/>
              <a:t>4/14/2022</a:t>
            </a:fld>
            <a:endParaRPr lang="en-US"/>
          </a:p>
        </p:txBody>
      </p:sp>
      <p:sp>
        <p:nvSpPr>
          <p:cNvPr id="6" name="Footer Placeholder 5">
            <a:extLst>
              <a:ext uri="{FF2B5EF4-FFF2-40B4-BE49-F238E27FC236}">
                <a16:creationId xmlns:a16="http://schemas.microsoft.com/office/drawing/2014/main" id="{7C2D8D66-E789-49B9-85A4-A663E3108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A68A3-E8E6-4EC0-8FEF-73B6282EA388}"/>
              </a:ext>
            </a:extLst>
          </p:cNvPr>
          <p:cNvSpPr>
            <a:spLocks noGrp="1"/>
          </p:cNvSpPr>
          <p:nvPr>
            <p:ph type="sldNum" sz="quarter" idx="12"/>
          </p:nvPr>
        </p:nvSpPr>
        <p:spPr/>
        <p:txBody>
          <a:bodyPr/>
          <a:lstStyle/>
          <a:p>
            <a:fld id="{ECF8A6AF-A86F-4909-8EF0-9163137DC295}" type="slidenum">
              <a:rPr lang="en-US" smtClean="0"/>
              <a:t>‹#›</a:t>
            </a:fld>
            <a:endParaRPr lang="en-US"/>
          </a:p>
        </p:txBody>
      </p:sp>
    </p:spTree>
    <p:extLst>
      <p:ext uri="{BB962C8B-B14F-4D97-AF65-F5344CB8AC3E}">
        <p14:creationId xmlns:p14="http://schemas.microsoft.com/office/powerpoint/2010/main" val="6845661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358" y="1769"/>
          <a:ext cx="2116"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2358" y="176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872628-E6D4-4606-8978-022C718F7DD0}"/>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err="1">
              <a:solidFill>
                <a:schemeClr val="tx1"/>
              </a:solidFill>
              <a:latin typeface="Calibri" panose="020F0502020204030204" pitchFamily="34" charset="0"/>
              <a:ea typeface="+mj-ea"/>
              <a:cs typeface="+mj-cs"/>
              <a:sym typeface="Calibri" panose="020F0502020204030204" pitchFamily="34" charset="0"/>
            </a:endParaRPr>
          </a:p>
        </p:txBody>
      </p:sp>
      <p:sp>
        <p:nvSpPr>
          <p:cNvPr id="2" name="2. Slide Title"/>
          <p:cNvSpPr>
            <a:spLocks noGrp="1"/>
          </p:cNvSpPr>
          <p:nvPr>
            <p:ph type="title"/>
          </p:nvPr>
        </p:nvSpPr>
        <p:spPr bwMode="auto">
          <a:xfrm>
            <a:off x="233259" y="161386"/>
            <a:ext cx="11725484" cy="335517"/>
          </a:xfrm>
        </p:spPr>
        <p:txBody>
          <a:bodyPr/>
          <a:lstStyle>
            <a:lvl1pPr>
              <a:defRPr sz="2400" b="1">
                <a:solidFill>
                  <a:srgbClr val="0172BC"/>
                </a:solidFill>
              </a:defRPr>
            </a:lvl1pPr>
          </a:lstStyle>
          <a:p>
            <a:r>
              <a:rPr lang="en-US"/>
              <a:t>Click to edit Master title style</a:t>
            </a:r>
          </a:p>
        </p:txBody>
      </p:sp>
      <p:sp>
        <p:nvSpPr>
          <p:cNvPr id="5" name="doc id" hidden="1"/>
          <p:cNvSpPr>
            <a:spLocks noChangeArrowheads="1"/>
          </p:cNvSpPr>
          <p:nvPr userDrawn="1"/>
        </p:nvSpPr>
        <p:spPr bwMode="auto">
          <a:xfrm>
            <a:off x="10995492" y="51833"/>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896974"/>
            <a:endParaRPr lang="en-US" sz="800">
              <a:solidFill>
                <a:srgbClr val="808080"/>
              </a:solidFill>
              <a:latin typeface="Calibri"/>
            </a:endParaRPr>
          </a:p>
        </p:txBody>
      </p:sp>
      <p:cxnSp>
        <p:nvCxnSpPr>
          <p:cNvPr id="6" name="Straight Connector 5">
            <a:extLst>
              <a:ext uri="{FF2B5EF4-FFF2-40B4-BE49-F238E27FC236}">
                <a16:creationId xmlns:a16="http://schemas.microsoft.com/office/drawing/2014/main" id="{2D74DB00-A6BA-49FF-99F4-3D1077BDAC41}"/>
              </a:ext>
            </a:extLst>
          </p:cNvPr>
          <p:cNvCxnSpPr/>
          <p:nvPr userDrawn="1"/>
        </p:nvCxnSpPr>
        <p:spPr>
          <a:xfrm>
            <a:off x="1" y="700845"/>
            <a:ext cx="2878317" cy="0"/>
          </a:xfrm>
          <a:prstGeom prst="line">
            <a:avLst/>
          </a:prstGeom>
          <a:ln w="28575">
            <a:solidFill>
              <a:srgbClr val="01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28235"/>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0. Main">
  <p:cSld name="0. Main">
    <p:bg>
      <p:bgPr>
        <a:solidFill>
          <a:srgbClr val="FFFFFF"/>
        </a:solidFill>
        <a:effectLst/>
      </p:bgPr>
    </p:bg>
    <p:spTree>
      <p:nvGrpSpPr>
        <p:cNvPr id="1" name="Shape 16"/>
        <p:cNvGrpSpPr/>
        <p:nvPr/>
      </p:nvGrpSpPr>
      <p:grpSpPr>
        <a:xfrm>
          <a:off x="0" y="0"/>
          <a:ext cx="0" cy="0"/>
          <a:chOff x="0" y="0"/>
          <a:chExt cx="0" cy="0"/>
        </a:xfrm>
      </p:grpSpPr>
      <p:sp>
        <p:nvSpPr>
          <p:cNvPr id="10" name="Google Shape;12;p2">
            <a:extLst>
              <a:ext uri="{FF2B5EF4-FFF2-40B4-BE49-F238E27FC236}">
                <a16:creationId xmlns:a16="http://schemas.microsoft.com/office/drawing/2014/main" id="{0AB9BDB1-F898-534D-8B5C-C43C5330ED5B}"/>
              </a:ext>
            </a:extLst>
          </p:cNvPr>
          <p:cNvSpPr/>
          <p:nvPr userDrawn="1"/>
        </p:nvSpPr>
        <p:spPr>
          <a:xfrm>
            <a:off x="0" y="1671549"/>
            <a:ext cx="164800" cy="916800"/>
          </a:xfrm>
          <a:prstGeom prst="rect">
            <a:avLst/>
          </a:prstGeom>
          <a:solidFill>
            <a:srgbClr val="252989"/>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1" name="Google Shape;13;p2">
            <a:extLst>
              <a:ext uri="{FF2B5EF4-FFF2-40B4-BE49-F238E27FC236}">
                <a16:creationId xmlns:a16="http://schemas.microsoft.com/office/drawing/2014/main" id="{B1C0E351-37A8-1143-BD52-84B839AB66D8}"/>
              </a:ext>
            </a:extLst>
          </p:cNvPr>
          <p:cNvSpPr/>
          <p:nvPr userDrawn="1"/>
        </p:nvSpPr>
        <p:spPr>
          <a:xfrm>
            <a:off x="0" y="2588267"/>
            <a:ext cx="164800" cy="916800"/>
          </a:xfrm>
          <a:prstGeom prst="rect">
            <a:avLst/>
          </a:prstGeom>
          <a:solidFill>
            <a:srgbClr val="F6BAC6"/>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2" name="Google Shape;14;p2">
            <a:extLst>
              <a:ext uri="{FF2B5EF4-FFF2-40B4-BE49-F238E27FC236}">
                <a16:creationId xmlns:a16="http://schemas.microsoft.com/office/drawing/2014/main" id="{ABE7DA5A-6FA9-7C4B-AC69-AB4DDD6145F0}"/>
              </a:ext>
            </a:extLst>
          </p:cNvPr>
          <p:cNvSpPr/>
          <p:nvPr userDrawn="1"/>
        </p:nvSpPr>
        <p:spPr>
          <a:xfrm>
            <a:off x="0" y="3504990"/>
            <a:ext cx="164800" cy="916800"/>
          </a:xfrm>
          <a:prstGeom prst="rect">
            <a:avLst/>
          </a:prstGeom>
          <a:solidFill>
            <a:srgbClr val="0070C0"/>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3" name="Google Shape;15;p2">
            <a:extLst>
              <a:ext uri="{FF2B5EF4-FFF2-40B4-BE49-F238E27FC236}">
                <a16:creationId xmlns:a16="http://schemas.microsoft.com/office/drawing/2014/main" id="{1F84663C-EA7E-2D4E-AD22-93A789FBE626}"/>
              </a:ext>
            </a:extLst>
          </p:cNvPr>
          <p:cNvSpPr/>
          <p:nvPr userDrawn="1"/>
        </p:nvSpPr>
        <p:spPr>
          <a:xfrm>
            <a:off x="0" y="4421723"/>
            <a:ext cx="164800" cy="916800"/>
          </a:xfrm>
          <a:prstGeom prst="rect">
            <a:avLst/>
          </a:prstGeom>
          <a:solidFill>
            <a:schemeClr val="accent3"/>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4" name="Google Shape;12;p2">
            <a:extLst>
              <a:ext uri="{FF2B5EF4-FFF2-40B4-BE49-F238E27FC236}">
                <a16:creationId xmlns:a16="http://schemas.microsoft.com/office/drawing/2014/main" id="{374EE8A7-C1D8-A74C-9E43-176380BCAE8B}"/>
              </a:ext>
            </a:extLst>
          </p:cNvPr>
          <p:cNvSpPr/>
          <p:nvPr userDrawn="1"/>
        </p:nvSpPr>
        <p:spPr>
          <a:xfrm>
            <a:off x="0" y="769513"/>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5" name="Google Shape;12;p2">
            <a:extLst>
              <a:ext uri="{FF2B5EF4-FFF2-40B4-BE49-F238E27FC236}">
                <a16:creationId xmlns:a16="http://schemas.microsoft.com/office/drawing/2014/main" id="{BB8AFE9A-7849-EA4B-AA63-0B5A336494F4}"/>
              </a:ext>
            </a:extLst>
          </p:cNvPr>
          <p:cNvSpPr/>
          <p:nvPr userDrawn="1"/>
        </p:nvSpPr>
        <p:spPr>
          <a:xfrm>
            <a:off x="0" y="5338429"/>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Tree>
    <p:extLst>
      <p:ext uri="{BB962C8B-B14F-4D97-AF65-F5344CB8AC3E}">
        <p14:creationId xmlns:p14="http://schemas.microsoft.com/office/powerpoint/2010/main" val="806652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81ADCA0E-1032-4A84-9B61-31D2878E8BE1}" type="datetime1">
              <a:rPr lang="en-GB" smtClean="0"/>
              <a:t>14/04/2022</a:t>
            </a:fld>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8105154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5517848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29443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2876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493648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122164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907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1735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t>4/14/2022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872114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t>4/14/2022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52872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t>4/14/2022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06356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t>4/14/2022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6792926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t>4/14/2022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410478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t>4/14/2022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46134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t>4/14/2022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33018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87599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t>4/14/2022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2292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t>4/14/2022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164639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4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4755915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581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59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659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8173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6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189223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3926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9547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3988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33626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71475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201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35676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9357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2109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27818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7588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5840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642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2429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4254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395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4431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30319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2854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1714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933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825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405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5774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692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31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934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8985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7909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03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33989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0506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418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707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7792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660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61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729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8345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32953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338031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3015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3428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20602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63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2497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363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6239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9016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9890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2048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5655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9179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283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5618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39431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139115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76756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0879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46640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8603441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672679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621389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1862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753161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028374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38970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72801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503676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9182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23615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86763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3066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3586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211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98347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7532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266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41901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77708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570845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93946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461745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55283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42710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463200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738033-8ADD-2B47-8488-333E81118E24}"/>
              </a:ext>
            </a:extLst>
          </p:cNvPr>
          <p:cNvSpPr/>
          <p:nvPr userDrawn="1"/>
        </p:nvSpPr>
        <p:spPr bwMode="white">
          <a:xfrm>
            <a:off x="4286992" y="-1309"/>
            <a:ext cx="7905008" cy="685930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206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06B387-453E-41B1-AF78-A5B50AEC8B76}"/>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5" name="Picture 433" descr="Image result for who logo">
            <a:extLst>
              <a:ext uri="{FF2B5EF4-FFF2-40B4-BE49-F238E27FC236}">
                <a16:creationId xmlns:a16="http://schemas.microsoft.com/office/drawing/2014/main" id="{E6316816-7E76-4663-888E-5B2D615890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1481" y="1964926"/>
            <a:ext cx="2666551" cy="8258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5" descr="UNICEF logo and symbol, meaning, history, PNG">
            <a:extLst>
              <a:ext uri="{FF2B5EF4-FFF2-40B4-BE49-F238E27FC236}">
                <a16:creationId xmlns:a16="http://schemas.microsoft.com/office/drawing/2014/main" id="{88897D4E-233A-4B9A-987A-438F624F52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481" y="4733615"/>
            <a:ext cx="2863326" cy="10021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Gavi-logo - The Rockefeller Foundation">
            <a:extLst>
              <a:ext uri="{FF2B5EF4-FFF2-40B4-BE49-F238E27FC236}">
                <a16:creationId xmlns:a16="http://schemas.microsoft.com/office/drawing/2014/main" id="{48052F97-134D-4AD3-86E9-38F11B1EE1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481" y="3366259"/>
            <a:ext cx="2307720" cy="86539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6921D8E-21A6-49FA-A16F-F20396BB6FB4}"/>
              </a:ext>
            </a:extLst>
          </p:cNvPr>
          <p:cNvSpPr>
            <a:spLocks noGrp="1"/>
          </p:cNvSpPr>
          <p:nvPr>
            <p:ph type="ctrTitle"/>
          </p:nvPr>
        </p:nvSpPr>
        <p:spPr bwMode="ltGray">
          <a:xfrm>
            <a:off x="4593038" y="1731153"/>
            <a:ext cx="514259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defRPr kumimoji="0" lang="en-US" sz="6000" b="0" i="0" u="none" strike="noStrike" kern="0" cap="none" spc="0" normalizeH="0" baseline="0" dirty="0">
                <a:ln>
                  <a:noFill/>
                </a:ln>
                <a:solidFill>
                  <a:schemeClr val="bg1"/>
                </a:solidFill>
                <a:effectLst/>
                <a:uLnTx/>
                <a:uFillTx/>
                <a:latin typeface="Calibri Light" panose="020F0302020204030204" pitchFamily="34" charset="0"/>
                <a:ea typeface="+mj-ea"/>
                <a:cs typeface="Calibri Light" panose="020F0302020204030204" pitchFamily="34" charset="0"/>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19" name="Subtitle 2">
            <a:extLst>
              <a:ext uri="{FF2B5EF4-FFF2-40B4-BE49-F238E27FC236}">
                <a16:creationId xmlns:a16="http://schemas.microsoft.com/office/drawing/2014/main" id="{A18DFF61-EC18-4276-831E-B86B07A7E08E}"/>
              </a:ext>
            </a:extLst>
          </p:cNvPr>
          <p:cNvSpPr>
            <a:spLocks noGrp="1"/>
          </p:cNvSpPr>
          <p:nvPr>
            <p:ph type="subTitle" idx="1" hasCustomPrompt="1"/>
          </p:nvPr>
        </p:nvSpPr>
        <p:spPr bwMode="white">
          <a:xfrm>
            <a:off x="4593037" y="4688943"/>
            <a:ext cx="5166347" cy="369332"/>
          </a:xfrm>
          <a:prstGeom prst="rect">
            <a:avLst/>
          </a:prstGeom>
        </p:spPr>
        <p:txBody>
          <a:bodyPr vert="horz" wrap="square" lIns="0" tIns="0" rIns="0" bIns="0" rtlCol="0">
            <a:spAutoFit/>
          </a:bodyPr>
          <a:lstStyle>
            <a:lvl1pPr>
              <a:buFontTx/>
              <a:buNone/>
              <a:defRPr kumimoji="0" lang="en-US" sz="2400" b="1" i="0" u="none" strike="noStrike" kern="0" cap="none" spc="0" normalizeH="0" baseline="0" dirty="0" smtClean="0">
                <a:ln>
                  <a:noFill/>
                </a:ln>
                <a:solidFill>
                  <a:schemeClr val="bg1"/>
                </a:solidFill>
                <a:effectLst/>
                <a:uLnTx/>
                <a:uFillTx/>
                <a:latin typeface="Calibri" panose="020F0502020204030204" pitchFamily="34" charset="0"/>
                <a:ea typeface="+mn-ea"/>
                <a:cs typeface="Calibri" panose="020F0502020204030204" pitchFamily="34" charset="0"/>
                <a:sym typeface="+mn-lt"/>
              </a:defRPr>
            </a:lvl1pPr>
          </a:lstStyle>
          <a:p>
            <a:pPr marL="174625" marR="0" lvl="0" indent="-174625" defTabSz="913526" fontAlgn="base">
              <a:lnSpc>
                <a:spcPct val="100000"/>
              </a:lnSpc>
              <a:spcBef>
                <a:spcPct val="0"/>
              </a:spcBef>
              <a:spcAft>
                <a:spcPct val="0"/>
              </a:spcAft>
              <a:buClr>
                <a:srgbClr val="000000"/>
              </a:buClr>
              <a:buSzPct val="100000"/>
              <a:tabLst/>
            </a:pPr>
            <a:r>
              <a:rPr lang="en-US"/>
              <a:t>CLICK TO EDIT SUBTITLE</a:t>
            </a:r>
          </a:p>
        </p:txBody>
      </p:sp>
      <p:sp>
        <p:nvSpPr>
          <p:cNvPr id="7" name="Text Placeholder 6">
            <a:extLst>
              <a:ext uri="{FF2B5EF4-FFF2-40B4-BE49-F238E27FC236}">
                <a16:creationId xmlns:a16="http://schemas.microsoft.com/office/drawing/2014/main" id="{11B91C31-23A2-D84F-A360-1E4EB8421BDB}"/>
              </a:ext>
            </a:extLst>
          </p:cNvPr>
          <p:cNvSpPr>
            <a:spLocks noGrp="1"/>
          </p:cNvSpPr>
          <p:nvPr>
            <p:ph type="body" sz="quarter" idx="10" hasCustomPrompt="1"/>
          </p:nvPr>
        </p:nvSpPr>
        <p:spPr>
          <a:xfrm>
            <a:off x="4585434" y="1036810"/>
            <a:ext cx="4514850" cy="343217"/>
          </a:xfrm>
          <a:prstGeom prst="rect">
            <a:avLst/>
          </a:prstGeom>
        </p:spPr>
        <p:txBody>
          <a:bodyPr/>
          <a:lstStyle>
            <a:lvl1pPr>
              <a:buNone/>
              <a:defRPr b="0" i="1">
                <a:solidFill>
                  <a:schemeClr val="bg1"/>
                </a:solidFill>
                <a:latin typeface="Calibri Light" panose="020F0302020204030204" pitchFamily="34" charset="0"/>
                <a:cs typeface="Calibri Light" panose="020F0302020204030204" pitchFamily="34" charset="0"/>
              </a:defRPr>
            </a:lvl1pPr>
          </a:lstStyle>
          <a:p>
            <a:pPr lvl="0"/>
            <a:r>
              <a:rPr lang="en-US"/>
              <a:t>DATE</a:t>
            </a:r>
          </a:p>
        </p:txBody>
      </p:sp>
      <p:cxnSp>
        <p:nvCxnSpPr>
          <p:cNvPr id="56" name="Straight Connector 55">
            <a:extLst>
              <a:ext uri="{FF2B5EF4-FFF2-40B4-BE49-F238E27FC236}">
                <a16:creationId xmlns:a16="http://schemas.microsoft.com/office/drawing/2014/main" id="{7394BB95-3E1A-5541-8BD4-8F121785703D}"/>
              </a:ext>
            </a:extLst>
          </p:cNvPr>
          <p:cNvCxnSpPr>
            <a:cxnSpLocks/>
          </p:cNvCxnSpPr>
          <p:nvPr userDrawn="1"/>
        </p:nvCxnSpPr>
        <p:spPr>
          <a:xfrm>
            <a:off x="4593618" y="1549218"/>
            <a:ext cx="51420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95D661-FE6A-CF4F-A56F-305CE7B32419}"/>
              </a:ext>
            </a:extLst>
          </p:cNvPr>
          <p:cNvCxnSpPr>
            <a:cxnSpLocks/>
          </p:cNvCxnSpPr>
          <p:nvPr userDrawn="1"/>
        </p:nvCxnSpPr>
        <p:spPr>
          <a:xfrm>
            <a:off x="811481" y="1549218"/>
            <a:ext cx="317436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698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1" y="1"/>
            <a:ext cx="158751" cy="158751"/>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7"/>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29" y="1595172"/>
            <a:ext cx="10158139"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5" y="246579"/>
            <a:ext cx="4923448" cy="279515"/>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7"/>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89964098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862593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349225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09181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051264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5296261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29936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831138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86927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3493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3781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1998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661171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720703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0815052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5596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352118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42591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043751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4044005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11799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14085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056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49120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89453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992107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80515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18326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18098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221607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55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302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501626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09404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73906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23197025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727110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8916576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4413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480342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14824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4652646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51318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4851838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51827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878853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710256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730790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146405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36397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582789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18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971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3998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39026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09527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51429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92108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06814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255409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06669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46040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07402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65720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2363562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277173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19250"/>
            <a:ext cx="11082528" cy="246221"/>
          </a:xfrm>
        </p:spPr>
        <p:txBody>
          <a:bodyPr anchor="ctr" anchorCtr="0"/>
          <a:lstStyle/>
          <a:p>
            <a:r>
              <a:rPr lang="en-US" sz="1600"/>
              <a:t>Click to edit Master subtitle style</a:t>
            </a:r>
          </a:p>
        </p:txBody>
      </p:sp>
    </p:spTree>
    <p:extLst>
      <p:ext uri="{BB962C8B-B14F-4D97-AF65-F5344CB8AC3E}">
        <p14:creationId xmlns:p14="http://schemas.microsoft.com/office/powerpoint/2010/main" val="11198241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3"/>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021298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232603" y="389294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chemeClr val="bg2"/>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232603" y="2504717"/>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2"/>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232603" y="170656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bg2"/>
                </a:solidFill>
              </a:defRPr>
            </a:lvl1pPr>
          </a:lstStyle>
          <a:p>
            <a:pPr lvl="0"/>
            <a:r>
              <a:rPr lang="en-US"/>
              <a:t>Click to edit Master title style</a:t>
            </a:r>
          </a:p>
        </p:txBody>
      </p:sp>
      <p:pic>
        <p:nvPicPr>
          <p:cNvPr id="8" name="Picture 5">
            <a:extLst>
              <a:ext uri="{FF2B5EF4-FFF2-40B4-BE49-F238E27FC236}">
                <a16:creationId xmlns:a16="http://schemas.microsoft.com/office/drawing/2014/main" id="{E618C277-228A-440C-8255-6AD42DEE4F2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99412" y="4961255"/>
            <a:ext cx="4430713"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6559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755950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07984"/>
            <a:ext cx="11082528" cy="276999"/>
          </a:xfrm>
          <a:prstGeom prst="rect">
            <a:avLst/>
          </a:prstGeom>
        </p:spPr>
        <p:txBody>
          <a:bodyPr vert="horz" wrap="square" lIns="0" tIns="0" rIns="0" bIns="0" rtlCol="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A1961CE-39CC-478C-A1C6-073AF8EFFE2B}"/>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5103993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463280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5. Source" hidden="1">
            <a:extLst>
              <a:ext uri="{FF2B5EF4-FFF2-40B4-BE49-F238E27FC236}">
                <a16:creationId xmlns:a16="http://schemas.microsoft.com/office/drawing/2014/main" id="{9795A65A-ECB4-41D2-AECE-3DFFDD1A9781}"/>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165B78AD-41BF-4D8D-B0CA-88B61C58E4CB}"/>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47238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14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801985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61DD2402-7872-41CE-AAEE-97D58A49507B}"/>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C708245-A552-4F82-A1F8-0B46ABE4F7C0}"/>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7257384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86266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FC8A9B47-C2D6-4DC4-B29C-FAC1FF1CBED2}"/>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1" name="Slide Number">
            <a:extLst>
              <a:ext uri="{FF2B5EF4-FFF2-40B4-BE49-F238E27FC236}">
                <a16:creationId xmlns:a16="http://schemas.microsoft.com/office/drawing/2014/main" id="{BA1D45B6-AA15-4E8B-84F7-2E4EF19F4FAE}"/>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1419003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25521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E52CCDF1-1350-4EAA-9712-798FCBA9B4C0}"/>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9D6BE92-4DEC-4F9C-B801-070713401B68}"/>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7558974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222838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8BA682D-67AF-4BF6-B15A-4C2E92FD4657}"/>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accent1"/>
                </a:solidFill>
              </a:rPr>
              <a:t>Source: …</a:t>
            </a:r>
          </a:p>
        </p:txBody>
      </p:sp>
      <p:sp>
        <p:nvSpPr>
          <p:cNvPr id="12" name="Slide Number">
            <a:extLst>
              <a:ext uri="{FF2B5EF4-FFF2-40B4-BE49-F238E27FC236}">
                <a16:creationId xmlns:a16="http://schemas.microsoft.com/office/drawing/2014/main" id="{B9E2D09F-7A64-4B40-9FC4-581BD64C8055}"/>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A817F312-2E8A-4D47-9ED7-403DBEE295CF}"/>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664467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95181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Light">
            <a:extLst>
              <a:ext uri="{FF2B5EF4-FFF2-40B4-BE49-F238E27FC236}">
                <a16:creationId xmlns:a16="http://schemas.microsoft.com/office/drawing/2014/main" id="{3FA229FA-A3E6-464F-8FAE-54175450EBEB}"/>
              </a:ext>
            </a:extLst>
          </p:cNvPr>
          <p:cNvSpPr/>
          <p:nvPr userDrawn="1">
            <p:custDataLst>
              <p:tags r:id="rId2"/>
            </p:custDataLst>
          </p:nvPr>
        </p:nvSpPr>
        <p:spPr bwMode="ltGray">
          <a:xfrm>
            <a:off x="4364736" y="0"/>
            <a:ext cx="782726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pic>
        <p:nvPicPr>
          <p:cNvPr id="14" name="Picture 13">
            <a:extLst>
              <a:ext uri="{FF2B5EF4-FFF2-40B4-BE49-F238E27FC236}">
                <a16:creationId xmlns:a16="http://schemas.microsoft.com/office/drawing/2014/main" id="{034384AA-70CC-4A36-8980-C20EE09BA3AB}"/>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5CDBC406-D86A-4232-A1BC-A0C487B812FE}"/>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051055C4-1B6E-47DB-AD17-B27782D546FB}"/>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886162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68181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0798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9351DA85-660E-4005-BC31-09B1137FAB3A}"/>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EC606DD3-51C3-46A7-A120-0F9889B75105}"/>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EA4B8B1-950D-4BE9-B434-85CA73AE5487}"/>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4462286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794888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100798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6EBBD40-A17E-4AC4-AFFE-B9D052D0A767}"/>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8FAE829D-7032-46BB-87B6-966882B3DF79}"/>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F01536E2-4B01-4839-B61A-8A966ECC9B54}"/>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734905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4246402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0798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F968F9-C4C2-4AB2-822B-CC6DE7FE42F9}"/>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1FB98F14-45AF-4ABC-91B1-04945664C0F6}"/>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5AE72860-ED40-4421-B2CF-9088C4543960}"/>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5353185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56236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Rectangle 12">
            <a:extLst>
              <a:ext uri="{FF2B5EF4-FFF2-40B4-BE49-F238E27FC236}">
                <a16:creationId xmlns:a16="http://schemas.microsoft.com/office/drawing/2014/main" id="{048DC7AE-6179-4351-8133-68A84862E8F6}"/>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2" name="Picture 17">
            <a:extLst>
              <a:ext uri="{FF2B5EF4-FFF2-40B4-BE49-F238E27FC236}">
                <a16:creationId xmlns:a16="http://schemas.microsoft.com/office/drawing/2014/main" id="{DD253AE5-E290-44AD-9CEC-ECB61DD0B01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A27D12-7E63-41D1-9643-08F6F9062D6B}"/>
              </a:ext>
            </a:extLst>
          </p:cNvPr>
          <p:cNvCxnSpPr/>
          <p:nvPr userDrawn="1"/>
        </p:nvCxnSpPr>
        <p:spPr>
          <a:xfrm>
            <a:off x="-7620" y="123443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vert="horz">
            <a:no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5. Source" hidden="1">
            <a:extLst>
              <a:ext uri="{FF2B5EF4-FFF2-40B4-BE49-F238E27FC236}">
                <a16:creationId xmlns:a16="http://schemas.microsoft.com/office/drawing/2014/main" id="{406524B5-4739-4D58-93CF-EA76FB90DB72}"/>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4" name="Slide Number">
            <a:extLst>
              <a:ext uri="{FF2B5EF4-FFF2-40B4-BE49-F238E27FC236}">
                <a16:creationId xmlns:a16="http://schemas.microsoft.com/office/drawing/2014/main" id="{BB0B0C20-1442-4607-8B15-90F8BDB2DABF}"/>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8624704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63821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2">
            <a:extLst>
              <a:ext uri="{FF2B5EF4-FFF2-40B4-BE49-F238E27FC236}">
                <a16:creationId xmlns:a16="http://schemas.microsoft.com/office/drawing/2014/main" id="{989E37D3-247E-4B73-A726-336EFE5F059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3" name="Picture 17">
            <a:extLst>
              <a:ext uri="{FF2B5EF4-FFF2-40B4-BE49-F238E27FC236}">
                <a16:creationId xmlns:a16="http://schemas.microsoft.com/office/drawing/2014/main" id="{DB4EAA56-1D2C-453A-A498-5120FB26F0A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5207D841-96AD-4CCA-85BE-245C70486556}"/>
              </a:ext>
            </a:extLst>
          </p:cNvPr>
          <p:cNvSpPr>
            <a:spLocks noChangeArrowheads="1"/>
          </p:cNvSpPr>
          <p:nvPr userDrawn="1">
            <p:custDataLst>
              <p:tags r:id="rId4"/>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896867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4367601"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8148898"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401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247311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5" name="Picture 4">
            <a:extLst>
              <a:ext uri="{FF2B5EF4-FFF2-40B4-BE49-F238E27FC236}">
                <a16:creationId xmlns:a16="http://schemas.microsoft.com/office/drawing/2014/main" id="{911974B0-473E-4554-A92F-9807F1E87FB1}"/>
              </a:ext>
            </a:extLst>
          </p:cNvPr>
          <p:cNvPicPr>
            <a:picLocks noChangeAspect="1"/>
          </p:cNvPicPr>
          <p:nvPr userDrawn="1"/>
        </p:nvPicPr>
        <p:blipFill>
          <a:blip r:embed="rId6"/>
          <a:stretch>
            <a:fillRect/>
          </a:stretch>
        </p:blipFill>
        <p:spPr>
          <a:xfrm>
            <a:off x="4162425" y="2838450"/>
            <a:ext cx="3867150" cy="1181100"/>
          </a:xfrm>
          <a:prstGeom prst="rect">
            <a:avLst/>
          </a:prstGeom>
        </p:spPr>
      </p:pic>
    </p:spTree>
    <p:extLst>
      <p:ext uri="{BB962C8B-B14F-4D97-AF65-F5344CB8AC3E}">
        <p14:creationId xmlns:p14="http://schemas.microsoft.com/office/powerpoint/2010/main" val="1478523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5CFF-74EF-4709-A119-F6C84086F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05F8D-ACDC-4D1F-A2C2-6E0DBE24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C7577-A74A-49A5-9436-B42DC77F09DE}"/>
              </a:ext>
            </a:extLst>
          </p:cNvPr>
          <p:cNvSpPr>
            <a:spLocks noGrp="1"/>
          </p:cNvSpPr>
          <p:nvPr>
            <p:ph type="dt" sz="half" idx="10"/>
          </p:nvPr>
        </p:nvSpPr>
        <p:spPr/>
        <p:txBody>
          <a:bodyPr/>
          <a:lstStyle/>
          <a:p>
            <a:fld id="{154893E3-DF60-41A1-A76F-713DC5AE22EB}" type="datetimeFigureOut">
              <a:rPr lang="en-US" smtClean="0"/>
              <a:t>4/14/2022</a:t>
            </a:fld>
            <a:endParaRPr lang="en-US"/>
          </a:p>
        </p:txBody>
      </p:sp>
      <p:sp>
        <p:nvSpPr>
          <p:cNvPr id="5" name="Footer Placeholder 4">
            <a:extLst>
              <a:ext uri="{FF2B5EF4-FFF2-40B4-BE49-F238E27FC236}">
                <a16:creationId xmlns:a16="http://schemas.microsoft.com/office/drawing/2014/main" id="{CF03CA11-8326-4726-BEC9-66AB9AA1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7E730-E876-418C-B1DC-62D83D9EA019}"/>
              </a:ext>
            </a:extLst>
          </p:cNvPr>
          <p:cNvSpPr>
            <a:spLocks noGrp="1"/>
          </p:cNvSpPr>
          <p:nvPr>
            <p:ph type="sldNum" sz="quarter" idx="12"/>
          </p:nvPr>
        </p:nvSpPr>
        <p:spPr/>
        <p:txBody>
          <a:bodyPr/>
          <a:lstStyle/>
          <a:p>
            <a:fld id="{CCAD2CC3-9BB7-41AC-98F7-2967221EBA91}" type="slidenum">
              <a:rPr lang="en-US" smtClean="0"/>
              <a:t>‹#›</a:t>
            </a:fld>
            <a:endParaRPr lang="en-US"/>
          </a:p>
        </p:txBody>
      </p:sp>
    </p:spTree>
    <p:extLst>
      <p:ext uri="{BB962C8B-B14F-4D97-AF65-F5344CB8AC3E}">
        <p14:creationId xmlns:p14="http://schemas.microsoft.com/office/powerpoint/2010/main" val="3338462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B4C5-36FD-47D9-A072-3103FFF11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85221-1937-4575-902F-0184280DA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CA90-6BFD-4F67-94C7-9500F64ED684}"/>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6244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82305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00C6AA-A8E7-410D-9470-42410F3ED8E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470D7B3D-11F0-49FD-8D27-1F5FBE739190}"/>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78009F-85EE-4A7D-A6E5-389F5419A119}"/>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8" name="Documenttype">
            <a:extLst>
              <a:ext uri="{FF2B5EF4-FFF2-40B4-BE49-F238E27FC236}">
                <a16:creationId xmlns:a16="http://schemas.microsoft.com/office/drawing/2014/main" id="{8372D8C7-23A8-4B0A-9E03-CF21EC342849}"/>
              </a:ext>
            </a:extLst>
          </p:cNvPr>
          <p:cNvSpPr>
            <a:spLocks noGrp="1"/>
          </p:cNvSpPr>
          <p:nvPr>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9" name="Subtitle">
            <a:extLst>
              <a:ext uri="{FF2B5EF4-FFF2-40B4-BE49-F238E27FC236}">
                <a16:creationId xmlns:a16="http://schemas.microsoft.com/office/drawing/2014/main" id="{E4904FF4-54BC-4FA9-A895-7A80F8F70490}"/>
              </a:ext>
            </a:extLst>
          </p:cNvPr>
          <p:cNvSpPr>
            <a:spLocks noGrp="1"/>
          </p:cNvSpPr>
          <p:nvPr>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10" name="Title">
            <a:extLst>
              <a:ext uri="{FF2B5EF4-FFF2-40B4-BE49-F238E27FC236}">
                <a16:creationId xmlns:a16="http://schemas.microsoft.com/office/drawing/2014/main" id="{D2E73863-90F5-47C7-A20C-20DA0401EA91}"/>
              </a:ext>
            </a:extLst>
          </p:cNvPr>
          <p:cNvSpPr>
            <a:spLocks noGrp="1"/>
          </p:cNvSpPr>
          <p:nvPr>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2864907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40257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44564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3597360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5" name="1. On-page tracker">
            <a:extLst>
              <a:ext uri="{FF2B5EF4-FFF2-40B4-BE49-F238E27FC236}">
                <a16:creationId xmlns:a16="http://schemas.microsoft.com/office/drawing/2014/main" id="{7EA8F789-4359-40BD-9AA3-6F5EDC37493D}"/>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0784510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4010364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EDD1A31E-5695-4BD5-BBAA-8977D6DBD59D}"/>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530776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450560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11" name="1. On-page tracker">
            <a:extLst>
              <a:ext uri="{FF2B5EF4-FFF2-40B4-BE49-F238E27FC236}">
                <a16:creationId xmlns:a16="http://schemas.microsoft.com/office/drawing/2014/main" id="{E815600D-B1D4-4FC4-8AA4-7BEF1D9AA04C}"/>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4730934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6856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4" name="1. On-page tracker">
            <a:extLst>
              <a:ext uri="{FF2B5EF4-FFF2-40B4-BE49-F238E27FC236}">
                <a16:creationId xmlns:a16="http://schemas.microsoft.com/office/drawing/2014/main" id="{62C72FB7-5E6D-48AF-984C-44933E7B60E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967701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4120547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65F33E8F-1134-411C-AEF5-C11CEF77D1C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7144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6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853955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5" name="Freeform 76">
            <a:extLst>
              <a:ext uri="{FF2B5EF4-FFF2-40B4-BE49-F238E27FC236}">
                <a16:creationId xmlns:a16="http://schemas.microsoft.com/office/drawing/2014/main" id="{B3B8F09C-5FEE-420A-B646-40CE099E482B}"/>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84661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27030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4"/>
            </p:custDataLst>
          </p:nvPr>
        </p:nvSpPr>
        <p:spPr>
          <a:xfrm>
            <a:off x="554736" y="197613"/>
            <a:ext cx="5065776"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E8BB4BFA-7076-4D0E-87A8-C194EBB806D4}"/>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43034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88418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4"/>
            </p:custDataLst>
          </p:nvPr>
        </p:nvSpPr>
        <p:spPr>
          <a:xfrm>
            <a:off x="554736" y="197613"/>
            <a:ext cx="6967728"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A2E8DC4C-65CE-476D-B72D-AF898334A21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92442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56403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4"/>
            </p:custDataLst>
          </p:nvPr>
        </p:nvSpPr>
        <p:spPr>
          <a:xfrm>
            <a:off x="554736" y="197613"/>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66988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98638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97613"/>
            <a:ext cx="5065776" cy="384721"/>
          </a:xfrm>
        </p:spPr>
        <p:txBody>
          <a:bodyPr>
            <a:spAutoFit/>
          </a:bodyPr>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2B4915EA-D6C3-4526-81F7-E5C37543B2B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Freeform 76">
            <a:extLst>
              <a:ext uri="{FF2B5EF4-FFF2-40B4-BE49-F238E27FC236}">
                <a16:creationId xmlns:a16="http://schemas.microsoft.com/office/drawing/2014/main" id="{ECCCEEBC-07FD-4676-A958-410BAB7D1E1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90279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75343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4"/>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6"/>
            </p:custDataLst>
          </p:nvPr>
        </p:nvSpPr>
        <p:spPr>
          <a:xfrm>
            <a:off x="554734" y="3659644"/>
            <a:ext cx="3465576"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C19D6B24-0BBD-4702-9700-F08B58E325F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8"/>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7EC295E-FAE2-47C9-86D7-F94ABAE7D62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4416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713081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4"/>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1EF917D8-1C08-4267-A60A-650247514C58}"/>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334077C-3D3A-4006-BE95-0BA9193FBC6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3607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88173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11" name="1. On-page tracker">
            <a:extLst>
              <a:ext uri="{FF2B5EF4-FFF2-40B4-BE49-F238E27FC236}">
                <a16:creationId xmlns:a16="http://schemas.microsoft.com/office/drawing/2014/main" id="{C4F141C4-A1F4-4F3D-BB07-C39D82E211FC}"/>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7FB46FC4-80CD-409F-9A3E-75B51465BD2F}"/>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4" name="Straight Connector 13">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2723DBE8-C4B5-4587-A999-CEFECB13B776}"/>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87737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711184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26956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345213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A902DEF-9552-42F5-B2EE-87F113783154}"/>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3459B1-8E34-4ACB-A688-52EF815ADD96}"/>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EEF9DC8D-EF7E-481B-95F6-FF847CC9759C}"/>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987310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362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507101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1E2F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359648"/>
            <a:ext cx="2514600" cy="1154162"/>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D4A048AF-B9F2-45AD-AC48-BD85C4B07B35}"/>
              </a:ext>
            </a:extLst>
          </p:cNvPr>
          <p:cNvSpPr/>
          <p:nvPr userDrawn="1"/>
        </p:nvSpPr>
        <p:spPr bwMode="gray">
          <a:xfrm>
            <a:off x="554736" y="3577277"/>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Slide Number">
            <a:extLst>
              <a:ext uri="{FF2B5EF4-FFF2-40B4-BE49-F238E27FC236}">
                <a16:creationId xmlns:a16="http://schemas.microsoft.com/office/drawing/2014/main" id="{FB91ABCA-23C4-4CB2-BE37-54377040F930}"/>
              </a:ext>
            </a:extLst>
          </p:cNvPr>
          <p:cNvSpPr>
            <a:spLocks noChangeArrowheads="1"/>
          </p:cNvSpPr>
          <p:nvPr userDrawn="1">
            <p:custDataLst>
              <p:tags r:id="rId7"/>
            </p:custDataLst>
          </p:nvPr>
        </p:nvSpPr>
        <p:spPr bwMode="black">
          <a:xfrm>
            <a:off x="11312525" y="6402032"/>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2" name="Rectangle 21">
            <a:extLst>
              <a:ext uri="{FF2B5EF4-FFF2-40B4-BE49-F238E27FC236}">
                <a16:creationId xmlns:a16="http://schemas.microsoft.com/office/drawing/2014/main" id="{865320B7-8211-4366-B05D-860BBE54C13F}"/>
              </a:ext>
            </a:extLst>
          </p:cNvPr>
          <p:cNvSpPr>
            <a:spLocks/>
          </p:cNvSpPr>
          <p:nvPr userDrawn="1"/>
        </p:nvSpPr>
        <p:spPr bwMode="gray">
          <a:xfrm>
            <a:off x="9884064" y="6195134"/>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noProof="0"/>
          </a:p>
        </p:txBody>
      </p:sp>
      <p:pic>
        <p:nvPicPr>
          <p:cNvPr id="23" name="Image 11">
            <a:extLst>
              <a:ext uri="{FF2B5EF4-FFF2-40B4-BE49-F238E27FC236}">
                <a16:creationId xmlns:a16="http://schemas.microsoft.com/office/drawing/2014/main" id="{7AD45EF8-CC23-49B0-8C6B-B97FD5A986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4248" t="40618" r="29395" b="23603"/>
          <a:stretch/>
        </p:blipFill>
        <p:spPr bwMode="gray">
          <a:xfrm>
            <a:off x="9884064" y="6278400"/>
            <a:ext cx="1014414" cy="385763"/>
          </a:xfrm>
          <a:prstGeom prst="rect">
            <a:avLst/>
          </a:prstGeom>
        </p:spPr>
      </p:pic>
      <p:sp>
        <p:nvSpPr>
          <p:cNvPr id="14" name="5. Source" hidden="1">
            <a:extLst>
              <a:ext uri="{FF2B5EF4-FFF2-40B4-BE49-F238E27FC236}">
                <a16:creationId xmlns:a16="http://schemas.microsoft.com/office/drawing/2014/main" id="{F42954BB-0C30-4779-8102-B911DC9FD92D}"/>
              </a:ext>
            </a:extLst>
          </p:cNvPr>
          <p:cNvSpPr txBox="1"/>
          <p:nvPr userDrawn="1">
            <p:custDataLst>
              <p:tags r:id="rId8"/>
            </p:custDataLst>
          </p:nvPr>
        </p:nvSpPr>
        <p:spPr>
          <a:xfrm>
            <a:off x="554735" y="5780911"/>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5" name="Rectangle 14">
            <a:extLst>
              <a:ext uri="{FF2B5EF4-FFF2-40B4-BE49-F238E27FC236}">
                <a16:creationId xmlns:a16="http://schemas.microsoft.com/office/drawing/2014/main" id="{3EE34DE9-2A7C-4054-AA67-DE5B9ED38C3F}"/>
              </a:ext>
            </a:extLst>
          </p:cNvPr>
          <p:cNvSpPr>
            <a:spLocks/>
          </p:cNvSpPr>
          <p:nvPr userDrawn="1"/>
        </p:nvSpPr>
        <p:spPr>
          <a:xfrm>
            <a:off x="554735" y="6061705"/>
            <a:ext cx="2514600" cy="646331"/>
          </a:xfrm>
          <a:prstGeom prst="rect">
            <a:avLst/>
          </a:prstGeom>
        </p:spPr>
        <p:txBody>
          <a:bodyPr lIns="0" tIns="0" rIns="0" bIns="0" anchor="b">
            <a:sp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unauthorised persons.</a:t>
            </a:r>
            <a:endParaRPr lang="de-DE" sz="700">
              <a:solidFill>
                <a:srgbClr val="7F7F7F"/>
              </a:solidFill>
              <a:latin typeface="+mn-lt"/>
            </a:endParaRPr>
          </a:p>
        </p:txBody>
      </p:sp>
      <p:sp>
        <p:nvSpPr>
          <p:cNvPr id="108" name="4. Footnote" hidden="1">
            <a:extLst>
              <a:ext uri="{FF2B5EF4-FFF2-40B4-BE49-F238E27FC236}">
                <a16:creationId xmlns:a16="http://schemas.microsoft.com/office/drawing/2014/main" id="{E7F873C9-937A-498C-BBB3-92741DDDFC64}"/>
              </a:ext>
            </a:extLst>
          </p:cNvPr>
          <p:cNvSpPr txBox="1"/>
          <p:nvPr userDrawn="1">
            <p:custDataLst>
              <p:tags r:id="rId9"/>
            </p:custDataLst>
          </p:nvPr>
        </p:nvSpPr>
        <p:spPr>
          <a:xfrm>
            <a:off x="553972" y="5609749"/>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Tree>
    <p:extLst>
      <p:ext uri="{BB962C8B-B14F-4D97-AF65-F5344CB8AC3E}">
        <p14:creationId xmlns:p14="http://schemas.microsoft.com/office/powerpoint/2010/main" val="23533167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62426481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6"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7409"/>
            <a:ext cx="11082528" cy="1107996"/>
          </a:xfrm>
        </p:spPr>
        <p:txBody>
          <a:bodyPr vert="horz" wrap="square" lIns="0" tIns="0" rIns="0" bIns="0" rtlCol="0" anchor="b" anchorCtr="0">
            <a:noAutofit/>
          </a:bodyPr>
          <a:lstStyle>
            <a:lvl1pPr>
              <a:defRPr lang="en-US" sz="2400" dirty="0"/>
            </a:lvl1pPr>
          </a:lstStyle>
          <a:p>
            <a:pPr lvl="0"/>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9AE34A89-4B4C-475A-855B-8D164FA81F2F}"/>
              </a:ext>
            </a:extLst>
          </p:cNvPr>
          <p:cNvSpPr txBox="1"/>
          <p:nvPr userDrawn="1"/>
        </p:nvSpPr>
        <p:spPr>
          <a:xfrm>
            <a:off x="554736" y="1301974"/>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t>STICKER</a:t>
            </a:r>
          </a:p>
        </p:txBody>
      </p:sp>
      <p:sp>
        <p:nvSpPr>
          <p:cNvPr id="99" name="Rectangle 98">
            <a:extLst>
              <a:ext uri="{FF2B5EF4-FFF2-40B4-BE49-F238E27FC236}">
                <a16:creationId xmlns:a16="http://schemas.microsoft.com/office/drawing/2014/main" id="{6EE2DD46-44BF-4AED-8D43-8FE1FBC13FC8}"/>
              </a:ext>
            </a:extLst>
          </p:cNvPr>
          <p:cNvSpPr/>
          <p:nvPr userDrawn="1"/>
        </p:nvSpPr>
        <p:spPr bwMode="gray">
          <a:xfrm>
            <a:off x="554736" y="1285405"/>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1" name="Slide Number">
            <a:extLst>
              <a:ext uri="{FF2B5EF4-FFF2-40B4-BE49-F238E27FC236}">
                <a16:creationId xmlns:a16="http://schemas.microsoft.com/office/drawing/2014/main" id="{7D6C147D-294E-4D6B-9E1F-7B1B1A8827B4}"/>
              </a:ext>
            </a:extLst>
          </p:cNvPr>
          <p:cNvSpPr>
            <a:spLocks noChangeArrowheads="1"/>
          </p:cNvSpPr>
          <p:nvPr userDrawn="1">
            <p:custDataLst>
              <p:tags r:id="rId5"/>
            </p:custDataLst>
          </p:nvPr>
        </p:nvSpPr>
        <p:spPr bwMode="black">
          <a:xfrm>
            <a:off x="11312526" y="6402034"/>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2" name="Rectangle 101">
            <a:extLst>
              <a:ext uri="{FF2B5EF4-FFF2-40B4-BE49-F238E27FC236}">
                <a16:creationId xmlns:a16="http://schemas.microsoft.com/office/drawing/2014/main" id="{E3F4D21A-2C43-4716-B9A1-3E14A757D955}"/>
              </a:ext>
            </a:extLst>
          </p:cNvPr>
          <p:cNvSpPr>
            <a:spLocks/>
          </p:cNvSpPr>
          <p:nvPr userDrawn="1"/>
        </p:nvSpPr>
        <p:spPr bwMode="gray">
          <a:xfrm>
            <a:off x="9884064" y="6195135"/>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800" noProof="0"/>
          </a:p>
        </p:txBody>
      </p:sp>
      <p:pic>
        <p:nvPicPr>
          <p:cNvPr id="103" name="Image 11">
            <a:extLst>
              <a:ext uri="{FF2B5EF4-FFF2-40B4-BE49-F238E27FC236}">
                <a16:creationId xmlns:a16="http://schemas.microsoft.com/office/drawing/2014/main" id="{031A9DDD-BE97-4655-AC14-0D86D2628FB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4248" t="40618" r="29395" b="23603"/>
          <a:stretch/>
        </p:blipFill>
        <p:spPr bwMode="gray">
          <a:xfrm>
            <a:off x="9884065" y="6278401"/>
            <a:ext cx="1014415" cy="385763"/>
          </a:xfrm>
          <a:prstGeom prst="rect">
            <a:avLst/>
          </a:prstGeom>
        </p:spPr>
      </p:pic>
      <p:sp>
        <p:nvSpPr>
          <p:cNvPr id="12" name="5. Source" hidden="1">
            <a:extLst>
              <a:ext uri="{FF2B5EF4-FFF2-40B4-BE49-F238E27FC236}">
                <a16:creationId xmlns:a16="http://schemas.microsoft.com/office/drawing/2014/main" id="{6143832A-032A-4B4A-BE25-A8C47A840F74}"/>
              </a:ext>
            </a:extLst>
          </p:cNvPr>
          <p:cNvSpPr txBox="1"/>
          <p:nvPr userDrawn="1">
            <p:custDataLst>
              <p:tags r:id="rId6"/>
            </p:custDataLst>
          </p:nvPr>
        </p:nvSpPr>
        <p:spPr>
          <a:xfrm>
            <a:off x="554737" y="626859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3" name="Rectangle 12">
            <a:extLst>
              <a:ext uri="{FF2B5EF4-FFF2-40B4-BE49-F238E27FC236}">
                <a16:creationId xmlns:a16="http://schemas.microsoft.com/office/drawing/2014/main" id="{1F4ECB5A-B477-4AEB-9FBC-3A84F5E53210}"/>
              </a:ext>
            </a:extLst>
          </p:cNvPr>
          <p:cNvSpPr>
            <a:spLocks/>
          </p:cNvSpPr>
          <p:nvPr userDrawn="1"/>
        </p:nvSpPr>
        <p:spPr>
          <a:xfrm>
            <a:off x="554735" y="6492593"/>
            <a:ext cx="6967728" cy="215444"/>
          </a:xfrm>
          <a:prstGeom prst="rect">
            <a:avLst/>
          </a:prstGeom>
        </p:spPr>
        <p:txBody>
          <a:bodyPr lIns="0" tIns="0" rIns="0" bIns="0" anchor="b">
            <a:no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a:t>
            </a:r>
            <a:r>
              <a:rPr lang="en-US" sz="700" b="0" i="0" err="1">
                <a:solidFill>
                  <a:srgbClr val="7F7F7F"/>
                </a:solidFill>
                <a:effectLst/>
                <a:latin typeface="+mn-lt"/>
              </a:rPr>
              <a:t>unauthorised</a:t>
            </a:r>
            <a:r>
              <a:rPr lang="en-US" sz="700" b="0" i="0">
                <a:solidFill>
                  <a:srgbClr val="7F7F7F"/>
                </a:solidFill>
                <a:effectLst/>
                <a:latin typeface="+mn-lt"/>
              </a:rPr>
              <a:t> persons.</a:t>
            </a:r>
            <a:endParaRPr lang="de-DE" sz="700">
              <a:solidFill>
                <a:srgbClr val="7F7F7F"/>
              </a:solidFill>
              <a:latin typeface="+mn-lt"/>
            </a:endParaRPr>
          </a:p>
        </p:txBody>
      </p:sp>
    </p:spTree>
    <p:extLst>
      <p:ext uri="{BB962C8B-B14F-4D97-AF65-F5344CB8AC3E}">
        <p14:creationId xmlns:p14="http://schemas.microsoft.com/office/powerpoint/2010/main" val="38957594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870344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2"/>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955822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799574-CACE-4521-9814-EEDC0A8A140D}"/>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B799574-CACE-4521-9814-EEDC0A8A140D}"/>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1246717" y="1304926"/>
            <a:ext cx="9793816"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Slide Number">
            <a:extLst>
              <a:ext uri="{FF2B5EF4-FFF2-40B4-BE49-F238E27FC236}">
                <a16:creationId xmlns:a16="http://schemas.microsoft.com/office/drawing/2014/main" id="{DBE21053-FCD0-46C7-B357-0AF701759246}"/>
              </a:ext>
            </a:extLst>
          </p:cNvPr>
          <p:cNvSpPr>
            <a:spLocks noChangeArrowheads="1"/>
          </p:cNvSpPr>
          <p:nvPr userDrawn="1">
            <p:custDataLst>
              <p:tags r:id="rId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435179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4960-999F-4B8C-B4B2-BC56D8EDA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1146CC-2F1A-404E-85F2-89B6995A2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595428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10537315"/>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434000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pPr/>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592112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pPr/>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1888186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pPr/>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93133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24573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pPr/>
              <a:t>4/14/2022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735429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pPr/>
              <a:t>4/14/2022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11044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pPr/>
              <a:t>4/14/2022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337971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pPr/>
              <a:t>4/14/2022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8692619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pPr/>
              <a:t>4/14/2022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46337239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pPr/>
              <a:t>4/14/2022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406493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pPr/>
              <a:t>4/14/2022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3651627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pPr/>
              <a:t>4/14/2022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18712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203569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pPr/>
              <a:t>4/14/2022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8070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98286888"/>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153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pPr/>
              <a:t>4/14/2022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5363868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21650795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96853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CustomLayouts 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543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69332"/>
          </a:xfrm>
        </p:spPr>
        <p:txBody>
          <a:bodyPr vert="horz" wrap="square" lIns="0" tIns="0" rIns="0" bIns="0" rtlCol="0" anchor="t" anchorCtr="0">
            <a:noAutofit/>
          </a:bodyPr>
          <a:lstStyle>
            <a:lvl1pPr>
              <a:defRPr lang="en-US" dirty="0">
                <a:solidFill>
                  <a:srgbClr val="0070C0"/>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856079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8466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6727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9865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33229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585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9376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2599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38300141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9467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24672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9674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677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1212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300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21604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5877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535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99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517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34739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38337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596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055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961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8616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265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5398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2172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261058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3026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28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492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76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6729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556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94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586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2617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637756377"/>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704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632912042"/>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25003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40506375"/>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9622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30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39402284"/>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88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976587818"/>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778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74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57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46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7570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6721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891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2792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6777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2096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8498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01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7973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3581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7893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6796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5494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10462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7799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57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6840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25209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539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A0BAF-698E-43CE-A3C6-480C13F7B0B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DEB4A99-3754-40BB-B913-A7894AEE758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42C54140-92FD-432F-BF09-D8AC262C4507}"/>
              </a:ext>
            </a:extLst>
          </p:cNvPr>
          <p:cNvSpPr>
            <a:spLocks noGrp="1"/>
          </p:cNvSpPr>
          <p:nvPr>
            <p:ph type="dt" sz="half" idx="10"/>
          </p:nvPr>
        </p:nvSpPr>
        <p:spPr/>
        <p:txBody>
          <a:bodyPr/>
          <a:lstStyle/>
          <a:p>
            <a:endParaRPr lang="en-GB"/>
          </a:p>
        </p:txBody>
      </p:sp>
      <p:sp>
        <p:nvSpPr>
          <p:cNvPr id="5" name="Marcador de pie de página 4">
            <a:extLst>
              <a:ext uri="{FF2B5EF4-FFF2-40B4-BE49-F238E27FC236}">
                <a16:creationId xmlns:a16="http://schemas.microsoft.com/office/drawing/2014/main" id="{C7FDEE59-B21D-4699-A931-C6D4D3C207B4}"/>
              </a:ext>
            </a:extLst>
          </p:cNvPr>
          <p:cNvSpPr>
            <a:spLocks noGrp="1"/>
          </p:cNvSpPr>
          <p:nvPr>
            <p:ph type="ftr" sz="quarter" idx="11"/>
          </p:nvPr>
        </p:nvSpPr>
        <p:spPr/>
        <p:txBody>
          <a:bodyPr/>
          <a:lstStyle/>
          <a:p>
            <a:r>
              <a:rPr lang="en-GB"/>
              <a:t>Immunization, Vaccines and Biologicals</a:t>
            </a:r>
          </a:p>
        </p:txBody>
      </p:sp>
      <p:sp>
        <p:nvSpPr>
          <p:cNvPr id="6" name="Marcador de número de diapositiva 5">
            <a:extLst>
              <a:ext uri="{FF2B5EF4-FFF2-40B4-BE49-F238E27FC236}">
                <a16:creationId xmlns:a16="http://schemas.microsoft.com/office/drawing/2014/main" id="{3CEB91A4-F634-4E11-9486-01F8D25F9BCD}"/>
              </a:ext>
            </a:extLst>
          </p:cNvPr>
          <p:cNvSpPr>
            <a:spLocks noGrp="1"/>
          </p:cNvSpPr>
          <p:nvPr>
            <p:ph type="sldNum" sz="quarter" idx="12"/>
          </p:nvPr>
        </p:nvSpPr>
        <p:spPr/>
        <p:txBody>
          <a:bodyPr/>
          <a:lstStyle/>
          <a:p>
            <a:fld id="{4F7E86C6-13A2-4E90-A473-594E87EBF01E}" type="slidenum">
              <a:rPr lang="en-GB" smtClean="0"/>
              <a:t>‹#›</a:t>
            </a:fld>
            <a:endParaRPr lang="en-GB"/>
          </a:p>
        </p:txBody>
      </p:sp>
    </p:spTree>
    <p:extLst>
      <p:ext uri="{BB962C8B-B14F-4D97-AF65-F5344CB8AC3E}">
        <p14:creationId xmlns:p14="http://schemas.microsoft.com/office/powerpoint/2010/main" val="18988154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8849285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89911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9517710" y="0"/>
            <a:ext cx="2674289"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15883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116608612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23100025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7634903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7917628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31443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673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463245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6503705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11471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493232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22796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674725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560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144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307501575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1401857146"/>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24695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2682489169"/>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F14AD0-489C-439F-90EA-D118B0245118}"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9A9-C107-44A6-B7FE-7B1A13554EB6}" type="slidenum">
              <a:rPr lang="en-US" smtClean="0"/>
              <a:t>‹#›</a:t>
            </a:fld>
            <a:endParaRPr lang="en-US"/>
          </a:p>
        </p:txBody>
      </p:sp>
    </p:spTree>
    <p:extLst>
      <p:ext uri="{BB962C8B-B14F-4D97-AF65-F5344CB8AC3E}">
        <p14:creationId xmlns:p14="http://schemas.microsoft.com/office/powerpoint/2010/main" val="40841762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0956029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86630719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80122478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908154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1727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290541889"/>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4"/>
            </p:custDataLst>
          </p:nvPr>
        </p:nvSpPr>
        <p:spPr>
          <a:xfrm>
            <a:off x="554737" y="197614"/>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5"/>
            </p:custDataLst>
          </p:nvPr>
        </p:nvSpPr>
        <p:spPr>
          <a:xfrm>
            <a:off x="554737" y="663225"/>
            <a:ext cx="7918704" cy="246221"/>
          </a:xfrm>
          <a:prstGeom prst="rect">
            <a:avLst/>
          </a:prstGeom>
        </p:spPr>
        <p:txBody>
          <a:bodyPr wrap="square">
            <a:spAutoFit/>
          </a:bodyPr>
          <a:lstStyle>
            <a:lvl1pPr marL="0" indent="0" algn="l">
              <a:buNone/>
              <a:defRPr sz="1600" b="0" u="none" baseline="0">
                <a:solidFill>
                  <a:schemeClr val="bg2"/>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6"/>
            </p:custDataLst>
          </p:nvPr>
        </p:nvSpPr>
        <p:spPr>
          <a:xfrm>
            <a:off x="554735" y="41598"/>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7"/>
            </p:custDataLst>
          </p:nvPr>
        </p:nvSpPr>
        <p:spPr bwMode="black">
          <a:xfrm>
            <a:off x="11312526" y="6584818"/>
            <a:ext cx="325501" cy="138499"/>
          </a:xfrm>
          <a:prstGeom prst="rect">
            <a:avLst/>
          </a:prstGeom>
          <a:noFill/>
          <a:ln w="9525" algn="ctr">
            <a:noFill/>
            <a:miter lim="800000"/>
            <a:headEnd/>
            <a:tailEnd/>
          </a:ln>
          <a:effectLst/>
        </p:spPr>
        <p:txBody>
          <a:bodyPr wrap="square" lIns="0" tIns="0" rIns="0" bIns="0" anchor="ctr">
            <a:spAutoFit/>
          </a:bodyPr>
          <a:lstStyle/>
          <a:p>
            <a:pPr algn="r" defTabSz="610716"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16"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8"/>
            </p:custDataLst>
          </p:nvPr>
        </p:nvSpPr>
        <p:spPr>
          <a:xfrm>
            <a:off x="553971" y="6592512"/>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34" tIns="45717" rIns="91434" bIns="45717" numCol="1" anchor="t" anchorCtr="0" compatLnSpc="1">
            <a:prstTxWarp prst="textNoShape">
              <a:avLst/>
            </a:prstTxWarp>
          </a:bodyPr>
          <a:lstStyle/>
          <a:p>
            <a:endParaRPr lang="en-US" sz="1800"/>
          </a:p>
        </p:txBody>
      </p:sp>
      <p:sp>
        <p:nvSpPr>
          <p:cNvPr id="16" name="Rectangle 15">
            <a:extLst>
              <a:ext uri="{FF2B5EF4-FFF2-40B4-BE49-F238E27FC236}">
                <a16:creationId xmlns:a16="http://schemas.microsoft.com/office/drawing/2014/main" id="{60DD7B27-5F74-408C-85C4-A2D92B2F8ADA}"/>
              </a:ext>
            </a:extLst>
          </p:cNvPr>
          <p:cNvSpPr/>
          <p:nvPr userDrawn="1"/>
        </p:nvSpPr>
        <p:spPr>
          <a:xfrm>
            <a:off x="4244714" y="6542085"/>
            <a:ext cx="3813865" cy="260392"/>
          </a:xfrm>
          <a:prstGeom prst="rect">
            <a:avLst/>
          </a:prstGeom>
        </p:spPr>
        <p:txBody>
          <a:bodyPr wrap="none">
            <a:spAutoFit/>
          </a:bodyPr>
          <a:lstStyle/>
          <a:p>
            <a:r>
              <a:rPr lang="en-US" sz="1092" b="1">
                <a:solidFill>
                  <a:srgbClr val="FF0000"/>
                </a:solidFill>
              </a:rPr>
              <a:t>DRAFT – PRELIMINARY DATA – INTERNAL USE ONLY</a:t>
            </a:r>
          </a:p>
        </p:txBody>
      </p:sp>
    </p:spTree>
    <p:extLst>
      <p:ext uri="{BB962C8B-B14F-4D97-AF65-F5344CB8AC3E}">
        <p14:creationId xmlns:p14="http://schemas.microsoft.com/office/powerpoint/2010/main" val="5170119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userDrawn="1">
  <p:cSld name="D. Four column green">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98053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3049568"/>
            <a:ext cx="10848000" cy="1264065"/>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75511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491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4801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17410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1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21523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6946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4707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0251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325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8575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4699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083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981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28136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53281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95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550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8895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083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17463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8722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6086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6255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7069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73188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529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8062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8814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050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7120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60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41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8413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438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9223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8198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454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106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356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0333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240507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13634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5338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31239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2513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21956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2283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4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4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694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42356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790283315"/>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4140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798691264"/>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069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49934824"/>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539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15793031"/>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21984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6053135"/>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319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143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184254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56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75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820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8289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3942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4164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922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6904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230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69228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18" Type="http://schemas.openxmlformats.org/officeDocument/2006/relationships/tags" Target="../tags/tag630.xml"/><Relationship Id="rId3" Type="http://schemas.openxmlformats.org/officeDocument/2006/relationships/tags" Target="../tags/tag615.xml"/><Relationship Id="rId21" Type="http://schemas.openxmlformats.org/officeDocument/2006/relationships/tags" Target="../tags/tag633.xml"/><Relationship Id="rId7" Type="http://schemas.openxmlformats.org/officeDocument/2006/relationships/tags" Target="../tags/tag619.xml"/><Relationship Id="rId12" Type="http://schemas.openxmlformats.org/officeDocument/2006/relationships/tags" Target="../tags/tag624.xml"/><Relationship Id="rId17" Type="http://schemas.openxmlformats.org/officeDocument/2006/relationships/tags" Target="../tags/tag629.xml"/><Relationship Id="rId25" Type="http://schemas.openxmlformats.org/officeDocument/2006/relationships/image" Target="../media/image25.emf"/><Relationship Id="rId2" Type="http://schemas.openxmlformats.org/officeDocument/2006/relationships/theme" Target="../theme/theme10.xml"/><Relationship Id="rId16" Type="http://schemas.openxmlformats.org/officeDocument/2006/relationships/tags" Target="../tags/tag628.xml"/><Relationship Id="rId20" Type="http://schemas.openxmlformats.org/officeDocument/2006/relationships/tags" Target="../tags/tag632.xml"/><Relationship Id="rId1" Type="http://schemas.openxmlformats.org/officeDocument/2006/relationships/slideLayout" Target="../slideLayouts/slideLayout274.xml"/><Relationship Id="rId6" Type="http://schemas.openxmlformats.org/officeDocument/2006/relationships/tags" Target="../tags/tag618.xml"/><Relationship Id="rId11" Type="http://schemas.openxmlformats.org/officeDocument/2006/relationships/tags" Target="../tags/tag623.xml"/><Relationship Id="rId24" Type="http://schemas.openxmlformats.org/officeDocument/2006/relationships/oleObject" Target="../embeddings/oleObject89.bin"/><Relationship Id="rId5" Type="http://schemas.openxmlformats.org/officeDocument/2006/relationships/tags" Target="../tags/tag617.xml"/><Relationship Id="rId15" Type="http://schemas.openxmlformats.org/officeDocument/2006/relationships/tags" Target="../tags/tag627.xml"/><Relationship Id="rId23" Type="http://schemas.openxmlformats.org/officeDocument/2006/relationships/tags" Target="../tags/tag635.xml"/><Relationship Id="rId10" Type="http://schemas.openxmlformats.org/officeDocument/2006/relationships/tags" Target="../tags/tag622.xml"/><Relationship Id="rId19" Type="http://schemas.openxmlformats.org/officeDocument/2006/relationships/tags" Target="../tags/tag631.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 Id="rId22" Type="http://schemas.openxmlformats.org/officeDocument/2006/relationships/tags" Target="../tags/tag6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3" Type="http://schemas.openxmlformats.org/officeDocument/2006/relationships/slideLayout" Target="../slideLayouts/slideLayout277.xml"/><Relationship Id="rId21" Type="http://schemas.openxmlformats.org/officeDocument/2006/relationships/image" Target="../media/image38.png"/><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theme" Target="../theme/theme11.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image" Target="../media/image39.pn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slideLayout" Target="../slideLayouts/slideLayout332.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slideLayout" Target="../slideLayouts/slideLayout335.xml"/><Relationship Id="rId47" Type="http://schemas.openxmlformats.org/officeDocument/2006/relationships/slideLayout" Target="../slideLayouts/slideLayout340.xml"/><Relationship Id="rId50" Type="http://schemas.openxmlformats.org/officeDocument/2006/relationships/slideLayout" Target="../slideLayouts/slideLayout343.xml"/><Relationship Id="rId55" Type="http://schemas.openxmlformats.org/officeDocument/2006/relationships/slideLayout" Target="../slideLayouts/slideLayout348.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9" Type="http://schemas.openxmlformats.org/officeDocument/2006/relationships/slideLayout" Target="../slideLayouts/slideLayout322.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slideLayout" Target="../slideLayouts/slideLayout330.xml"/><Relationship Id="rId40" Type="http://schemas.openxmlformats.org/officeDocument/2006/relationships/slideLayout" Target="../slideLayouts/slideLayout333.xml"/><Relationship Id="rId45" Type="http://schemas.openxmlformats.org/officeDocument/2006/relationships/slideLayout" Target="../slideLayouts/slideLayout338.xml"/><Relationship Id="rId53" Type="http://schemas.openxmlformats.org/officeDocument/2006/relationships/slideLayout" Target="../slideLayouts/slideLayout346.xml"/><Relationship Id="rId58" Type="http://schemas.openxmlformats.org/officeDocument/2006/relationships/slideLayout" Target="../slideLayouts/slideLayout351.xml"/><Relationship Id="rId5" Type="http://schemas.openxmlformats.org/officeDocument/2006/relationships/slideLayout" Target="../slideLayouts/slideLayout298.xml"/><Relationship Id="rId61" Type="http://schemas.openxmlformats.org/officeDocument/2006/relationships/theme" Target="../theme/theme12.xml"/><Relationship Id="rId19" Type="http://schemas.openxmlformats.org/officeDocument/2006/relationships/slideLayout" Target="../slideLayouts/slideLayout31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slideLayout" Target="../slideLayouts/slideLayout328.xml"/><Relationship Id="rId43" Type="http://schemas.openxmlformats.org/officeDocument/2006/relationships/slideLayout" Target="../slideLayouts/slideLayout336.xml"/><Relationship Id="rId48" Type="http://schemas.openxmlformats.org/officeDocument/2006/relationships/slideLayout" Target="../slideLayouts/slideLayout341.xml"/><Relationship Id="rId56" Type="http://schemas.openxmlformats.org/officeDocument/2006/relationships/slideLayout" Target="../slideLayouts/slideLayout349.xml"/><Relationship Id="rId8" Type="http://schemas.openxmlformats.org/officeDocument/2006/relationships/slideLayout" Target="../slideLayouts/slideLayout301.xml"/><Relationship Id="rId51" Type="http://schemas.openxmlformats.org/officeDocument/2006/relationships/slideLayout" Target="../slideLayouts/slideLayout344.xml"/><Relationship Id="rId3" Type="http://schemas.openxmlformats.org/officeDocument/2006/relationships/slideLayout" Target="../slideLayouts/slideLayout296.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slideLayout" Target="../slideLayouts/slideLayout331.xml"/><Relationship Id="rId46" Type="http://schemas.openxmlformats.org/officeDocument/2006/relationships/slideLayout" Target="../slideLayouts/slideLayout339.xml"/><Relationship Id="rId59" Type="http://schemas.openxmlformats.org/officeDocument/2006/relationships/slideLayout" Target="../slideLayouts/slideLayout352.xml"/><Relationship Id="rId20" Type="http://schemas.openxmlformats.org/officeDocument/2006/relationships/slideLayout" Target="../slideLayouts/slideLayout313.xml"/><Relationship Id="rId41" Type="http://schemas.openxmlformats.org/officeDocument/2006/relationships/slideLayout" Target="../slideLayouts/slideLayout334.xml"/><Relationship Id="rId54" Type="http://schemas.openxmlformats.org/officeDocument/2006/relationships/slideLayout" Target="../slideLayouts/slideLayout347.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slideLayout" Target="../slideLayouts/slideLayout329.xml"/><Relationship Id="rId49" Type="http://schemas.openxmlformats.org/officeDocument/2006/relationships/slideLayout" Target="../slideLayouts/slideLayout342.xml"/><Relationship Id="rId57" Type="http://schemas.openxmlformats.org/officeDocument/2006/relationships/slideLayout" Target="../slideLayouts/slideLayout350.xml"/><Relationship Id="rId10" Type="http://schemas.openxmlformats.org/officeDocument/2006/relationships/slideLayout" Target="../slideLayouts/slideLayout303.xml"/><Relationship Id="rId31" Type="http://schemas.openxmlformats.org/officeDocument/2006/relationships/slideLayout" Target="../slideLayouts/slideLayout324.xml"/><Relationship Id="rId44" Type="http://schemas.openxmlformats.org/officeDocument/2006/relationships/slideLayout" Target="../slideLayouts/slideLayout337.xml"/><Relationship Id="rId52" Type="http://schemas.openxmlformats.org/officeDocument/2006/relationships/slideLayout" Target="../slideLayouts/slideLayout345.xml"/><Relationship Id="rId60" Type="http://schemas.openxmlformats.org/officeDocument/2006/relationships/slideLayout" Target="../slideLayouts/slideLayout35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18" Type="http://schemas.openxmlformats.org/officeDocument/2006/relationships/tags" Target="../tags/tag666.xml"/><Relationship Id="rId3" Type="http://schemas.openxmlformats.org/officeDocument/2006/relationships/tags" Target="../tags/tag651.xml"/><Relationship Id="rId21" Type="http://schemas.openxmlformats.org/officeDocument/2006/relationships/tags" Target="../tags/tag669.xml"/><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tags" Target="../tags/tag665.xml"/><Relationship Id="rId2" Type="http://schemas.openxmlformats.org/officeDocument/2006/relationships/theme" Target="../theme/theme13.xml"/><Relationship Id="rId16" Type="http://schemas.openxmlformats.org/officeDocument/2006/relationships/tags" Target="../tags/tag664.xml"/><Relationship Id="rId20" Type="http://schemas.openxmlformats.org/officeDocument/2006/relationships/tags" Target="../tags/tag668.xml"/><Relationship Id="rId1" Type="http://schemas.openxmlformats.org/officeDocument/2006/relationships/slideLayout" Target="../slideLayouts/slideLayout354.x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image" Target="../media/image24.emf"/><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oleObject" Target="../embeddings/oleObject92.bin"/><Relationship Id="rId10" Type="http://schemas.openxmlformats.org/officeDocument/2006/relationships/tags" Target="../tags/tag658.xml"/><Relationship Id="rId19" Type="http://schemas.openxmlformats.org/officeDocument/2006/relationships/tags" Target="../tags/tag667.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theme" Target="../theme/theme14.xml"/><Relationship Id="rId39" Type="http://schemas.openxmlformats.org/officeDocument/2006/relationships/tags" Target="../tags/tag691.xml"/><Relationship Id="rId21" Type="http://schemas.openxmlformats.org/officeDocument/2006/relationships/slideLayout" Target="../slideLayouts/slideLayout375.xml"/><Relationship Id="rId34" Type="http://schemas.openxmlformats.org/officeDocument/2006/relationships/tags" Target="../tags/tag686.xml"/><Relationship Id="rId42" Type="http://schemas.openxmlformats.org/officeDocument/2006/relationships/tags" Target="../tags/tag694.xml"/><Relationship Id="rId47" Type="http://schemas.openxmlformats.org/officeDocument/2006/relationships/oleObject" Target="../embeddings/oleObject94.bin"/><Relationship Id="rId7" Type="http://schemas.openxmlformats.org/officeDocument/2006/relationships/slideLayout" Target="../slideLayouts/slideLayout361.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9" Type="http://schemas.openxmlformats.org/officeDocument/2006/relationships/tags" Target="../tags/tag681.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tags" Target="../tags/tag684.xml"/><Relationship Id="rId37" Type="http://schemas.openxmlformats.org/officeDocument/2006/relationships/tags" Target="../tags/tag689.xml"/><Relationship Id="rId40" Type="http://schemas.openxmlformats.org/officeDocument/2006/relationships/tags" Target="../tags/tag692.xml"/><Relationship Id="rId45" Type="http://schemas.openxmlformats.org/officeDocument/2006/relationships/tags" Target="../tags/tag697.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tags" Target="../tags/tag680.xml"/><Relationship Id="rId36" Type="http://schemas.openxmlformats.org/officeDocument/2006/relationships/tags" Target="../tags/tag688.xml"/><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tags" Target="../tags/tag683.xml"/><Relationship Id="rId44" Type="http://schemas.openxmlformats.org/officeDocument/2006/relationships/tags" Target="../tags/tag696.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tags" Target="../tags/tag679.xml"/><Relationship Id="rId30" Type="http://schemas.openxmlformats.org/officeDocument/2006/relationships/tags" Target="../tags/tag682.xml"/><Relationship Id="rId35" Type="http://schemas.openxmlformats.org/officeDocument/2006/relationships/tags" Target="../tags/tag687.xml"/><Relationship Id="rId43" Type="http://schemas.openxmlformats.org/officeDocument/2006/relationships/tags" Target="../tags/tag695.xml"/><Relationship Id="rId48" Type="http://schemas.openxmlformats.org/officeDocument/2006/relationships/image" Target="../media/image24.emf"/><Relationship Id="rId8" Type="http://schemas.openxmlformats.org/officeDocument/2006/relationships/slideLayout" Target="../slideLayouts/slideLayout362.xml"/><Relationship Id="rId3" Type="http://schemas.openxmlformats.org/officeDocument/2006/relationships/slideLayout" Target="../slideLayouts/slideLayout357.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tags" Target="../tags/tag685.xml"/><Relationship Id="rId38" Type="http://schemas.openxmlformats.org/officeDocument/2006/relationships/tags" Target="../tags/tag690.xml"/><Relationship Id="rId46" Type="http://schemas.openxmlformats.org/officeDocument/2006/relationships/tags" Target="../tags/tag698.xml"/><Relationship Id="rId20" Type="http://schemas.openxmlformats.org/officeDocument/2006/relationships/slideLayout" Target="../slideLayouts/slideLayout374.xml"/><Relationship Id="rId41" Type="http://schemas.openxmlformats.org/officeDocument/2006/relationships/tags" Target="../tags/tag69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55" Type="http://schemas.openxmlformats.org/officeDocument/2006/relationships/slideLayout" Target="../slideLayouts/slideLayout105.xml"/><Relationship Id="rId63" Type="http://schemas.openxmlformats.org/officeDocument/2006/relationships/slideLayout" Target="../slideLayouts/slideLayout11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slideLayout" Target="../slideLayouts/slideLayout103.xml"/><Relationship Id="rId58" Type="http://schemas.openxmlformats.org/officeDocument/2006/relationships/slideLayout" Target="../slideLayouts/slideLayout108.xml"/><Relationship Id="rId5" Type="http://schemas.openxmlformats.org/officeDocument/2006/relationships/slideLayout" Target="../slideLayouts/slideLayout55.xml"/><Relationship Id="rId61" Type="http://schemas.openxmlformats.org/officeDocument/2006/relationships/slideLayout" Target="../slideLayouts/slideLayout111.xml"/><Relationship Id="rId19" Type="http://schemas.openxmlformats.org/officeDocument/2006/relationships/slideLayout" Target="../slideLayouts/slideLayout6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56" Type="http://schemas.openxmlformats.org/officeDocument/2006/relationships/slideLayout" Target="../slideLayouts/slideLayout106.xml"/><Relationship Id="rId64" Type="http://schemas.openxmlformats.org/officeDocument/2006/relationships/theme" Target="../theme/theme2.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59" Type="http://schemas.openxmlformats.org/officeDocument/2006/relationships/slideLayout" Target="../slideLayouts/slideLayout109.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54" Type="http://schemas.openxmlformats.org/officeDocument/2006/relationships/slideLayout" Target="../slideLayouts/slideLayout104.xml"/><Relationship Id="rId62" Type="http://schemas.openxmlformats.org/officeDocument/2006/relationships/slideLayout" Target="../slideLayouts/slideLayout11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57" Type="http://schemas.openxmlformats.org/officeDocument/2006/relationships/slideLayout" Target="../slideLayouts/slideLayout107.xml"/><Relationship Id="rId10" Type="http://schemas.openxmlformats.org/officeDocument/2006/relationships/slideLayout" Target="../slideLayouts/slideLayout60.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60" Type="http://schemas.openxmlformats.org/officeDocument/2006/relationships/slideLayout" Target="../slideLayouts/slideLayout11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3.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23.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22.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slideLayout" Target="../slideLayouts/slideLayout172.xml"/><Relationship Id="rId47" Type="http://schemas.openxmlformats.org/officeDocument/2006/relationships/slideLayout" Target="../slideLayouts/slideLayout177.xml"/><Relationship Id="rId50" Type="http://schemas.openxmlformats.org/officeDocument/2006/relationships/slideLayout" Target="../slideLayouts/slideLayout180.xml"/><Relationship Id="rId55" Type="http://schemas.openxmlformats.org/officeDocument/2006/relationships/slideLayout" Target="../slideLayouts/slideLayout185.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9" Type="http://schemas.openxmlformats.org/officeDocument/2006/relationships/slideLayout" Target="../slideLayouts/slideLayout159.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45" Type="http://schemas.openxmlformats.org/officeDocument/2006/relationships/slideLayout" Target="../slideLayouts/slideLayout175.xml"/><Relationship Id="rId53" Type="http://schemas.openxmlformats.org/officeDocument/2006/relationships/slideLayout" Target="../slideLayouts/slideLayout183.xml"/><Relationship Id="rId58" Type="http://schemas.openxmlformats.org/officeDocument/2006/relationships/slideLayout" Target="../slideLayouts/slideLayout188.xml"/><Relationship Id="rId5" Type="http://schemas.openxmlformats.org/officeDocument/2006/relationships/slideLayout" Target="../slideLayouts/slideLayout135.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43" Type="http://schemas.openxmlformats.org/officeDocument/2006/relationships/slideLayout" Target="../slideLayouts/slideLayout173.xml"/><Relationship Id="rId48" Type="http://schemas.openxmlformats.org/officeDocument/2006/relationships/slideLayout" Target="../slideLayouts/slideLayout178.xml"/><Relationship Id="rId56" Type="http://schemas.openxmlformats.org/officeDocument/2006/relationships/slideLayout" Target="../slideLayouts/slideLayout186.xml"/><Relationship Id="rId8" Type="http://schemas.openxmlformats.org/officeDocument/2006/relationships/slideLayout" Target="../slideLayouts/slideLayout138.xml"/><Relationship Id="rId51" Type="http://schemas.openxmlformats.org/officeDocument/2006/relationships/slideLayout" Target="../slideLayouts/slideLayout181.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 Id="rId46" Type="http://schemas.openxmlformats.org/officeDocument/2006/relationships/slideLayout" Target="../slideLayouts/slideLayout176.xml"/><Relationship Id="rId59" Type="http://schemas.openxmlformats.org/officeDocument/2006/relationships/theme" Target="../theme/theme4.xml"/><Relationship Id="rId20" Type="http://schemas.openxmlformats.org/officeDocument/2006/relationships/slideLayout" Target="../slideLayouts/slideLayout150.xml"/><Relationship Id="rId41" Type="http://schemas.openxmlformats.org/officeDocument/2006/relationships/slideLayout" Target="../slideLayouts/slideLayout171.xml"/><Relationship Id="rId54" Type="http://schemas.openxmlformats.org/officeDocument/2006/relationships/slideLayout" Target="../slideLayouts/slideLayout184.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49" Type="http://schemas.openxmlformats.org/officeDocument/2006/relationships/slideLayout" Target="../slideLayouts/slideLayout179.xml"/><Relationship Id="rId57" Type="http://schemas.openxmlformats.org/officeDocument/2006/relationships/slideLayout" Target="../slideLayouts/slideLayout187.xml"/><Relationship Id="rId10" Type="http://schemas.openxmlformats.org/officeDocument/2006/relationships/slideLayout" Target="../slideLayouts/slideLayout140.xml"/><Relationship Id="rId31" Type="http://schemas.openxmlformats.org/officeDocument/2006/relationships/slideLayout" Target="../slideLayouts/slideLayout161.xml"/><Relationship Id="rId44" Type="http://schemas.openxmlformats.org/officeDocument/2006/relationships/slideLayout" Target="../slideLayouts/slideLayout174.xml"/><Relationship Id="rId52" Type="http://schemas.openxmlformats.org/officeDocument/2006/relationships/slideLayout" Target="../slideLayouts/slideLayout1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24.emf"/><Relationship Id="rId7" Type="http://schemas.openxmlformats.org/officeDocument/2006/relationships/slideLayout" Target="../slideLayouts/slideLayout19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theme" Target="../theme/theme5.xml"/><Relationship Id="rId29" Type="http://schemas.openxmlformats.org/officeDocument/2006/relationships/tags" Target="../tags/tag11.xml"/><Relationship Id="rId41" Type="http://schemas.openxmlformats.org/officeDocument/2006/relationships/oleObject" Target="../embeddings/oleObject2.bin"/><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ags" Target="../tags/tag13.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8" Type="http://schemas.openxmlformats.org/officeDocument/2006/relationships/slideLayout" Target="../slideLayouts/slideLayout196.xml"/><Relationship Id="rId3" Type="http://schemas.openxmlformats.org/officeDocument/2006/relationships/slideLayout" Target="../slideLayouts/slideLayout191.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tags" Target="../tags/tag128.xml"/><Relationship Id="rId26" Type="http://schemas.openxmlformats.org/officeDocument/2006/relationships/tags" Target="../tags/tag136.xml"/><Relationship Id="rId21" Type="http://schemas.openxmlformats.org/officeDocument/2006/relationships/tags" Target="../tags/tag131.xml"/><Relationship Id="rId34" Type="http://schemas.openxmlformats.org/officeDocument/2006/relationships/tags" Target="../tags/tag144.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tags" Target="../tags/tag143.xml"/><Relationship Id="rId38" Type="http://schemas.openxmlformats.org/officeDocument/2006/relationships/image" Target="../media/image24.emf"/><Relationship Id="rId2" Type="http://schemas.openxmlformats.org/officeDocument/2006/relationships/slideLayout" Target="../slideLayouts/slideLayout209.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tags" Target="../tags/tag13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tags" Target="../tags/tag134.xml"/><Relationship Id="rId32" Type="http://schemas.openxmlformats.org/officeDocument/2006/relationships/tags" Target="../tags/tag142.xml"/><Relationship Id="rId37" Type="http://schemas.openxmlformats.org/officeDocument/2006/relationships/oleObject" Target="../embeddings/oleObject21.bin"/><Relationship Id="rId5" Type="http://schemas.openxmlformats.org/officeDocument/2006/relationships/slideLayout" Target="../slideLayouts/slideLayout212.xml"/><Relationship Id="rId15" Type="http://schemas.openxmlformats.org/officeDocument/2006/relationships/theme" Target="../theme/theme6.xml"/><Relationship Id="rId23" Type="http://schemas.openxmlformats.org/officeDocument/2006/relationships/tags" Target="../tags/tag133.xml"/><Relationship Id="rId28" Type="http://schemas.openxmlformats.org/officeDocument/2006/relationships/tags" Target="../tags/tag138.xml"/><Relationship Id="rId36" Type="http://schemas.openxmlformats.org/officeDocument/2006/relationships/tags" Target="../tags/tag146.xml"/><Relationship Id="rId10" Type="http://schemas.openxmlformats.org/officeDocument/2006/relationships/slideLayout" Target="../slideLayouts/slideLayout217.xml"/><Relationship Id="rId19" Type="http://schemas.openxmlformats.org/officeDocument/2006/relationships/tags" Target="../tags/tag129.xml"/><Relationship Id="rId31" Type="http://schemas.openxmlformats.org/officeDocument/2006/relationships/tags" Target="../tags/tag141.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tags" Target="../tags/tag132.xml"/><Relationship Id="rId27" Type="http://schemas.openxmlformats.org/officeDocument/2006/relationships/tags" Target="../tags/tag137.xml"/><Relationship Id="rId30" Type="http://schemas.openxmlformats.org/officeDocument/2006/relationships/tags" Target="../tags/tag140.xml"/><Relationship Id="rId35" Type="http://schemas.openxmlformats.org/officeDocument/2006/relationships/tags" Target="../tags/tag145.xml"/><Relationship Id="rId8" Type="http://schemas.openxmlformats.org/officeDocument/2006/relationships/slideLayout" Target="../slideLayouts/slideLayout215.xml"/><Relationship Id="rId3" Type="http://schemas.openxmlformats.org/officeDocument/2006/relationships/slideLayout" Target="../slideLayouts/slideLayout21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4.xml"/><Relationship Id="rId18" Type="http://schemas.openxmlformats.org/officeDocument/2006/relationships/tags" Target="../tags/tag236.xml"/><Relationship Id="rId26" Type="http://schemas.openxmlformats.org/officeDocument/2006/relationships/tags" Target="../tags/tag244.xml"/><Relationship Id="rId21" Type="http://schemas.openxmlformats.org/officeDocument/2006/relationships/tags" Target="../tags/tag239.xml"/><Relationship Id="rId34" Type="http://schemas.openxmlformats.org/officeDocument/2006/relationships/tags" Target="../tags/tag25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38" Type="http://schemas.openxmlformats.org/officeDocument/2006/relationships/image" Target="../media/image24.emf"/><Relationship Id="rId2" Type="http://schemas.openxmlformats.org/officeDocument/2006/relationships/slideLayout" Target="../slideLayouts/slideLayout223.xml"/><Relationship Id="rId16" Type="http://schemas.openxmlformats.org/officeDocument/2006/relationships/theme" Target="../theme/theme7.xml"/><Relationship Id="rId20" Type="http://schemas.openxmlformats.org/officeDocument/2006/relationships/tags" Target="../tags/tag238.xml"/><Relationship Id="rId29" Type="http://schemas.openxmlformats.org/officeDocument/2006/relationships/tags" Target="../tags/tag24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tags" Target="../tags/tag242.xml"/><Relationship Id="rId32" Type="http://schemas.openxmlformats.org/officeDocument/2006/relationships/tags" Target="../tags/tag250.xml"/><Relationship Id="rId37" Type="http://schemas.openxmlformats.org/officeDocument/2006/relationships/oleObject" Target="../embeddings/oleObject36.bin"/><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tags" Target="../tags/tag254.xml"/><Relationship Id="rId10" Type="http://schemas.openxmlformats.org/officeDocument/2006/relationships/slideLayout" Target="../slideLayouts/slideLayout231.xml"/><Relationship Id="rId19" Type="http://schemas.openxmlformats.org/officeDocument/2006/relationships/tags" Target="../tags/tag237.xml"/><Relationship Id="rId31" Type="http://schemas.openxmlformats.org/officeDocument/2006/relationships/tags" Target="../tags/tag249.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tags" Target="../tags/tag253.xml"/><Relationship Id="rId8" Type="http://schemas.openxmlformats.org/officeDocument/2006/relationships/slideLayout" Target="../slideLayouts/slideLayout229.xml"/><Relationship Id="rId3" Type="http://schemas.openxmlformats.org/officeDocument/2006/relationships/slideLayout" Target="../slideLayouts/slideLayout22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9.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image" Target="../media/image24.emf"/><Relationship Id="rId21" Type="http://schemas.openxmlformats.org/officeDocument/2006/relationships/tags" Target="../tags/tag353.xml"/><Relationship Id="rId34" Type="http://schemas.openxmlformats.org/officeDocument/2006/relationships/tags" Target="../tags/tag366.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theme" Target="../theme/theme8.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oleObject" Target="../embeddings/oleObject52.bin"/><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tags" Target="../tags/tag352.xml"/><Relationship Id="rId29" Type="http://schemas.openxmlformats.org/officeDocument/2006/relationships/tags" Target="../tags/tag361.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image" Target="../media/image33.wmf"/><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10" Type="http://schemas.openxmlformats.org/officeDocument/2006/relationships/slideLayout" Target="../slideLayouts/slideLayout246.xml"/><Relationship Id="rId19" Type="http://schemas.openxmlformats.org/officeDocument/2006/relationships/tags" Target="../tags/tag351.xml"/><Relationship Id="rId31" Type="http://schemas.openxmlformats.org/officeDocument/2006/relationships/tags" Target="../tags/tag363.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8" Type="http://schemas.openxmlformats.org/officeDocument/2006/relationships/slideLayout" Target="../slideLayouts/slideLayout244.xml"/><Relationship Id="rId3" Type="http://schemas.openxmlformats.org/officeDocument/2006/relationships/slideLayout" Target="../slideLayouts/slideLayout23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tags" Target="../tags/tag462.xml"/><Relationship Id="rId39" Type="http://schemas.openxmlformats.org/officeDocument/2006/relationships/tags" Target="../tags/tag475.xml"/><Relationship Id="rId21" Type="http://schemas.openxmlformats.org/officeDocument/2006/relationships/slideLayout" Target="../slideLayouts/slideLayout273.xml"/><Relationship Id="rId34" Type="http://schemas.openxmlformats.org/officeDocument/2006/relationships/tags" Target="../tags/tag470.xml"/><Relationship Id="rId42" Type="http://schemas.openxmlformats.org/officeDocument/2006/relationships/tags" Target="../tags/tag478.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9" Type="http://schemas.openxmlformats.org/officeDocument/2006/relationships/tags" Target="../tags/tag465.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tags" Target="../tags/tag460.xml"/><Relationship Id="rId32" Type="http://schemas.openxmlformats.org/officeDocument/2006/relationships/tags" Target="../tags/tag468.xml"/><Relationship Id="rId37" Type="http://schemas.openxmlformats.org/officeDocument/2006/relationships/tags" Target="../tags/tag473.xml"/><Relationship Id="rId40" Type="http://schemas.openxmlformats.org/officeDocument/2006/relationships/tags" Target="../tags/tag476.xml"/><Relationship Id="rId45" Type="http://schemas.openxmlformats.org/officeDocument/2006/relationships/image" Target="../media/image25.emf"/><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tags" Target="../tags/tag459.xml"/><Relationship Id="rId28" Type="http://schemas.openxmlformats.org/officeDocument/2006/relationships/tags" Target="../tags/tag464.xml"/><Relationship Id="rId36" Type="http://schemas.openxmlformats.org/officeDocument/2006/relationships/tags" Target="../tags/tag472.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tags" Target="../tags/tag467.xml"/><Relationship Id="rId44" Type="http://schemas.openxmlformats.org/officeDocument/2006/relationships/oleObject" Target="../embeddings/oleObject67.bin"/><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theme" Target="../theme/theme9.xml"/><Relationship Id="rId27" Type="http://schemas.openxmlformats.org/officeDocument/2006/relationships/tags" Target="../tags/tag463.xml"/><Relationship Id="rId30" Type="http://schemas.openxmlformats.org/officeDocument/2006/relationships/tags" Target="../tags/tag466.xml"/><Relationship Id="rId35" Type="http://schemas.openxmlformats.org/officeDocument/2006/relationships/tags" Target="../tags/tag471.xml"/><Relationship Id="rId43" Type="http://schemas.openxmlformats.org/officeDocument/2006/relationships/tags" Target="../tags/tag479.xml"/><Relationship Id="rId8" Type="http://schemas.openxmlformats.org/officeDocument/2006/relationships/slideLayout" Target="../slideLayouts/slideLayout260.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tags" Target="../tags/tag461.xml"/><Relationship Id="rId33" Type="http://schemas.openxmlformats.org/officeDocument/2006/relationships/tags" Target="../tags/tag469.xml"/><Relationship Id="rId38" Type="http://schemas.openxmlformats.org/officeDocument/2006/relationships/tags" Target="../tags/tag474.xml"/><Relationship Id="rId20" Type="http://schemas.openxmlformats.org/officeDocument/2006/relationships/slideLayout" Target="../slideLayouts/slideLayout272.xml"/><Relationship Id="rId41" Type="http://schemas.openxmlformats.org/officeDocument/2006/relationships/tags" Target="../tags/tag4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810030"/>
          </a:xfrm>
          <a:prstGeom prst="rect">
            <a:avLst/>
          </a:prstGeom>
        </p:spPr>
        <p:txBody>
          <a:bodyPr vert="horz" wrap="square" lIns="0" tIns="0" rIns="0" bIns="0" rtlCol="0" anchor="t" anchorCtr="0">
            <a:spAutoFit/>
          </a:bodyPr>
          <a:lstStyle/>
          <a:p>
            <a:r>
              <a:rPr lang="es-ES" dirty="0"/>
              <a:t>Haga clic para editar el estilo del título principal</a:t>
            </a:r>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s-ES" dirty="0"/>
              <a:t>Haga clic para editar los estilos de texto maestro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s-ES" spc="3" dirty="0"/>
              <a:t>Inmunización, vacunas y productos biológicos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s-ES" smtClean="0"/>
              <a:t>‹#›</a:t>
            </a:fld>
            <a:endParaRPr lang="es-ES" dirty="0"/>
          </a:p>
        </p:txBody>
      </p:sp>
    </p:spTree>
    <p:extLst>
      <p:ext uri="{BB962C8B-B14F-4D97-AF65-F5344CB8AC3E}">
        <p14:creationId xmlns:p14="http://schemas.microsoft.com/office/powerpoint/2010/main" val="46002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592" imgH="591" progId="TCLayout.ActiveDocument.1">
                  <p:embed/>
                </p:oleObj>
              </mc:Choice>
              <mc:Fallback>
                <p:oleObj name="think-cell Slide" r:id="rId24"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4"/>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5"/>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6"/>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7"/>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8"/>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9"/>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10"/>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21"/>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11"/>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1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12"/>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1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17"/>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13"/>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1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15"/>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BCF4BA2D-F0D6-4691-8AC0-B33DA9731B59}"/>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1096824095"/>
      </p:ext>
    </p:extLst>
  </p:cSld>
  <p:clrMap bg1="lt1" tx1="dk1" bg2="lt2" tx2="dk2" accent1="accent1" accent2="accent2" accent3="accent3" accent4="accent4" accent5="accent5" accent6="accent6" hlink="hlink" folHlink="folHlink"/>
  <p:sldLayoutIdLst>
    <p:sldLayoutId id="2147484071"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Haga clic para editar el estilo del título principal</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Editar estilos de texto maestro</a:t>
            </a:r>
          </a:p>
          <a:p>
            <a:pPr lvl="1"/>
            <a:r>
              <a:rPr lang="en-GB" noProof="0"/>
              <a:t>Segundo nivel</a:t>
            </a:r>
          </a:p>
          <a:p>
            <a:pPr lvl="2"/>
            <a:r>
              <a:rPr lang="en-GB" noProof="0"/>
              <a:t>Tercer nivel</a:t>
            </a:r>
          </a:p>
          <a:p>
            <a:pPr lvl="3"/>
            <a:r>
              <a:rPr lang="en-GB" noProof="0"/>
              <a:t>Cuarto nivel</a:t>
            </a:r>
          </a:p>
          <a:p>
            <a:pPr lvl="4"/>
            <a:r>
              <a:rPr lang="en-GB" noProof="0"/>
              <a:t>Quinto nivel</a:t>
            </a:r>
          </a:p>
          <a:p>
            <a:pPr lvl="5"/>
            <a:r>
              <a:rPr lang="en-GB" noProof="0"/>
              <a:t>Sexto nivel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t>4/14/2022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1141421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Haga clic para editar el estilo del título principal</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Inmunización, vacunas y productos biológicos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t>‹#›</a:t>
            </a:fld>
            <a:endParaRPr lang="en-GB"/>
          </a:p>
        </p:txBody>
      </p:sp>
    </p:spTree>
    <p:extLst>
      <p:ext uri="{BB962C8B-B14F-4D97-AF65-F5344CB8AC3E}">
        <p14:creationId xmlns:p14="http://schemas.microsoft.com/office/powerpoint/2010/main" val="146563746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 id="2147484044" r:id="rId36"/>
    <p:sldLayoutId id="2147484045" r:id="rId37"/>
    <p:sldLayoutId id="2147484046" r:id="rId38"/>
    <p:sldLayoutId id="2147484047" r:id="rId39"/>
    <p:sldLayoutId id="2147484048" r:id="rId40"/>
    <p:sldLayoutId id="2147484049" r:id="rId41"/>
    <p:sldLayoutId id="2147484050" r:id="rId42"/>
    <p:sldLayoutId id="2147484051" r:id="rId43"/>
    <p:sldLayoutId id="2147484052" r:id="rId44"/>
    <p:sldLayoutId id="2147484053" r:id="rId45"/>
    <p:sldLayoutId id="2147484054" r:id="rId46"/>
    <p:sldLayoutId id="2147484055" r:id="rId47"/>
    <p:sldLayoutId id="2147484056" r:id="rId48"/>
    <p:sldLayoutId id="2147484057" r:id="rId49"/>
    <p:sldLayoutId id="2147484058" r:id="rId50"/>
    <p:sldLayoutId id="2147484059" r:id="rId51"/>
    <p:sldLayoutId id="2147484060" r:id="rId52"/>
    <p:sldLayoutId id="2147484061" r:id="rId53"/>
    <p:sldLayoutId id="2147484062" r:id="rId54"/>
    <p:sldLayoutId id="2147484063" r:id="rId55"/>
    <p:sldLayoutId id="2147484064" r:id="rId56"/>
    <p:sldLayoutId id="2147484065" r:id="rId57"/>
    <p:sldLayoutId id="2147484066" r:id="rId58"/>
    <p:sldLayoutId id="2147484067" r:id="rId59"/>
    <p:sldLayoutId id="2147484068" r:id="rId60"/>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
            </p:custDataLst>
            <p:extLst>
              <p:ext uri="{D42A27DB-BD31-4B8C-83A1-F6EECF244321}">
                <p14:modId xmlns:p14="http://schemas.microsoft.com/office/powerpoint/2010/main" val="36747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13" imgH="416" progId="TCLayout.ActiveDocument.1">
                  <p:embed/>
                </p:oleObj>
              </mc:Choice>
              <mc:Fallback>
                <p:oleObj name="think-cell Slide" r:id="rId2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6"/>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7"/>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2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1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1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1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1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1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1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1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4691575"/>
      </p:ext>
    </p:extLst>
  </p:cSld>
  <p:clrMap bg1="lt1" tx1="dk1" bg2="lt2" tx2="dk2" accent1="accent1" accent2="accent2" accent3="accent3" accent4="accent4" accent5="accent5" accent6="accent6" hlink="hlink" folHlink="folHlink"/>
  <p:sldLayoutIdLst>
    <p:sldLayoutId id="2147484070"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7"/>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413" imgH="416" progId="TCLayout.ActiveDocument.1">
                  <p:embed/>
                </p:oleObj>
              </mc:Choice>
              <mc:Fallback>
                <p:oleObj name="think-cell Slide" r:id="rId4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0"/>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Haga clic para editar el estilo del título principal</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1"/>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4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19550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Haga clic para editar el estilo del título principal</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dirty="0" err="1"/>
              <a:t>Inmunización</a:t>
            </a:r>
            <a:r>
              <a:rPr lang="en-GB" spc="3" dirty="0"/>
              <a:t>, </a:t>
            </a:r>
            <a:r>
              <a:rPr lang="en-GB" spc="3" dirty="0" err="1"/>
              <a:t>vacunas</a:t>
            </a:r>
            <a:r>
              <a:rPr lang="en-GB" spc="3" dirty="0"/>
              <a:t> y </a:t>
            </a:r>
            <a:r>
              <a:rPr lang="en-GB" spc="3" dirty="0" err="1"/>
              <a:t>productos</a:t>
            </a:r>
            <a:r>
              <a:rPr lang="en-GB" spc="3" dirty="0"/>
              <a:t> </a:t>
            </a:r>
            <a:r>
              <a:rPr lang="en-GB" spc="3" dirty="0" err="1"/>
              <a:t>biológicos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901943" y="6445156"/>
            <a:ext cx="886606" cy="223963"/>
          </a:xfrm>
          <a:prstGeom prst="rect">
            <a:avLst/>
          </a:prstGeom>
        </p:spPr>
        <p:txBody>
          <a:bodyPr vert="horz" wrap="square" lIns="0" tIns="0" rIns="0" bIns="0" rtlCol="0" anchor="t" anchorCtr="0">
            <a:spAutoFit/>
          </a:bodyPr>
          <a:lstStyle>
            <a:lvl1pPr algn="r">
              <a:defRPr sz="1455">
                <a:solidFill>
                  <a:schemeClr val="tx1">
                    <a:tint val="75000"/>
                  </a:schemeClr>
                </a:solidFill>
                <a:latin typeface="Poppins" pitchFamily="2" charset="77"/>
                <a:cs typeface="Poppins" pitchFamily="2" charset="77"/>
              </a:defRPr>
            </a:lvl1pPr>
          </a:lstStyle>
          <a:p>
            <a:r>
              <a:rPr lang="en-GB"/>
              <a:t>Diapositiva</a:t>
            </a:r>
            <a:fld id="{E2E31AFC-DF42-41A5-B57C-06A83BBA6616}" type="slidenum">
              <a:rPr lang="en-GB" smtClean="0"/>
              <a:t>‹#›</a:t>
            </a:fld>
            <a:endParaRPr lang="en-GB"/>
          </a:p>
        </p:txBody>
      </p:sp>
    </p:spTree>
    <p:extLst>
      <p:ext uri="{BB962C8B-B14F-4D97-AF65-F5344CB8AC3E}">
        <p14:creationId xmlns:p14="http://schemas.microsoft.com/office/powerpoint/2010/main" val="231981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Haga clic para editar el estilo del título principal</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Editar estilos de texto maestro</a:t>
            </a:r>
          </a:p>
          <a:p>
            <a:pPr lvl="1"/>
            <a:r>
              <a:rPr lang="en-GB" noProof="0"/>
              <a:t>Segundo nivel</a:t>
            </a:r>
          </a:p>
          <a:p>
            <a:pPr lvl="2"/>
            <a:r>
              <a:rPr lang="en-GB" noProof="0"/>
              <a:t>Tercer nivel</a:t>
            </a:r>
          </a:p>
          <a:p>
            <a:pPr lvl="3"/>
            <a:r>
              <a:rPr lang="en-GB" noProof="0"/>
              <a:t>Cuarto nivel</a:t>
            </a:r>
          </a:p>
          <a:p>
            <a:pPr lvl="4"/>
            <a:r>
              <a:rPr lang="en-GB" noProof="0"/>
              <a:t>Quinto nivel</a:t>
            </a:r>
          </a:p>
          <a:p>
            <a:pPr lvl="5"/>
            <a:r>
              <a:rPr lang="en-GB" noProof="0"/>
              <a:t>Sexto nivel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t>4/14/2022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66703114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Haga clic para editar el estilo del título principal</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Inmunización, vacunas y productos biológicos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t>‹#›</a:t>
            </a:fld>
            <a:endParaRPr lang="en-GB"/>
          </a:p>
        </p:txBody>
      </p:sp>
    </p:spTree>
    <p:extLst>
      <p:ext uri="{BB962C8B-B14F-4D97-AF65-F5344CB8AC3E}">
        <p14:creationId xmlns:p14="http://schemas.microsoft.com/office/powerpoint/2010/main" val="29658132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3370337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09B809E2-C5CF-4E65-A30D-FB0DB4C31033}"/>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60629051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90418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Slide Number">
            <a:extLst>
              <a:ext uri="{FF2B5EF4-FFF2-40B4-BE49-F238E27FC236}">
                <a16:creationId xmlns:a16="http://schemas.microsoft.com/office/drawing/2014/main" id="{88505C36-493E-4238-BA7C-A0F365DD7B9D}"/>
              </a:ext>
            </a:extLst>
          </p:cNvPr>
          <p:cNvSpPr>
            <a:spLocks noChangeArrowheads="1"/>
          </p:cNvSpPr>
          <p:nvPr userDrawn="1">
            <p:custDataLst>
              <p:tags r:id="rId21"/>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t>‹#›</a:t>
            </a:fld>
            <a:endParaRPr lang="en-US" sz="900" b="0">
              <a:solidFill>
                <a:schemeClr val="tx1"/>
              </a:solidFill>
              <a:latin typeface="+mn-lt"/>
              <a:ea typeface="+mn-ea"/>
              <a:cs typeface="Arial" panose="020B0604020202020204" pitchFamily="34" charset="0"/>
            </a:endParaRPr>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35722499-6DF5-46DC-AB9C-1295F823152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206393498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63861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5FEC51C4-9AE4-42ED-85D7-1EBFA483280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81467587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214286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149" name="Rectangle 12">
            <a:extLst>
              <a:ext uri="{FF2B5EF4-FFF2-40B4-BE49-F238E27FC236}">
                <a16:creationId xmlns:a16="http://schemas.microsoft.com/office/drawing/2014/main" id="{995DEE4D-DE68-4D88-892E-A824D28BADE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52" name="Picture 17">
            <a:extLst>
              <a:ext uri="{FF2B5EF4-FFF2-40B4-BE49-F238E27FC236}">
                <a16:creationId xmlns:a16="http://schemas.microsoft.com/office/drawing/2014/main" id="{21E2EAA5-B57A-4298-86E2-F46FEDB28FDE}"/>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ctr" anchorCtr="0">
            <a:no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5023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exposición</a:t>
            </a:r>
          </a:p>
          <a:p>
            <a:pPr lvl="0"/>
            <a:r>
              <a:rPr lang="en-US"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53" name="LegendLines" hidden="1">
            <a:extLst>
              <a:ext uri="{FF2B5EF4-FFF2-40B4-BE49-F238E27FC236}">
                <a16:creationId xmlns:a16="http://schemas.microsoft.com/office/drawing/2014/main" id="{824664CA-9CBA-4BC2-AEEE-EB680CBAC853}"/>
              </a:ext>
            </a:extLst>
          </p:cNvPr>
          <p:cNvGrpSpPr/>
          <p:nvPr userDrawn="1"/>
        </p:nvGrpSpPr>
        <p:grpSpPr>
          <a:xfrm>
            <a:off x="10317304" y="3150223"/>
            <a:ext cx="1319960" cy="958286"/>
            <a:chOff x="10162879" y="3243772"/>
            <a:chExt cx="1319960" cy="958286"/>
          </a:xfrm>
        </p:grpSpPr>
        <p:sp>
          <p:nvSpPr>
            <p:cNvPr id="154" name="Legend1">
              <a:extLst>
                <a:ext uri="{FF2B5EF4-FFF2-40B4-BE49-F238E27FC236}">
                  <a16:creationId xmlns:a16="http://schemas.microsoft.com/office/drawing/2014/main" id="{50866770-7E78-4B98-AE5C-FC36613ACEE3}"/>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55" name="Legend2">
              <a:extLst>
                <a:ext uri="{FF2B5EF4-FFF2-40B4-BE49-F238E27FC236}">
                  <a16:creationId xmlns:a16="http://schemas.microsoft.com/office/drawing/2014/main" id="{60800198-ACA8-4569-B19F-EDC2AA395739}"/>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56" name="Legend3">
              <a:extLst>
                <a:ext uri="{FF2B5EF4-FFF2-40B4-BE49-F238E27FC236}">
                  <a16:creationId xmlns:a16="http://schemas.microsoft.com/office/drawing/2014/main" id="{1AD78493-2F46-4D78-B490-9CB3A59F0F25}"/>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57" name="LineLegend3">
              <a:extLst>
                <a:ext uri="{FF2B5EF4-FFF2-40B4-BE49-F238E27FC236}">
                  <a16:creationId xmlns:a16="http://schemas.microsoft.com/office/drawing/2014/main" id="{D78428E7-1031-4525-958D-2AEC82E576E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8" name="LineLegend2">
              <a:extLst>
                <a:ext uri="{FF2B5EF4-FFF2-40B4-BE49-F238E27FC236}">
                  <a16:creationId xmlns:a16="http://schemas.microsoft.com/office/drawing/2014/main" id="{32960FFE-A946-4DC5-A896-73EC6891F61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9" name="LineLegend1">
              <a:extLst>
                <a:ext uri="{FF2B5EF4-FFF2-40B4-BE49-F238E27FC236}">
                  <a16:creationId xmlns:a16="http://schemas.microsoft.com/office/drawing/2014/main" id="{2D89AC4B-3F7B-414E-BBC9-753E2DCD022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60" name="LegendMoons" hidden="1">
            <a:extLst>
              <a:ext uri="{FF2B5EF4-FFF2-40B4-BE49-F238E27FC236}">
                <a16:creationId xmlns:a16="http://schemas.microsoft.com/office/drawing/2014/main" id="{1C2C0F83-8077-434A-80BF-DC74551C0FEE}"/>
              </a:ext>
            </a:extLst>
          </p:cNvPr>
          <p:cNvGrpSpPr/>
          <p:nvPr userDrawn="1"/>
        </p:nvGrpSpPr>
        <p:grpSpPr>
          <a:xfrm>
            <a:off x="10688315" y="1145373"/>
            <a:ext cx="948949" cy="1731859"/>
            <a:chOff x="7723680" y="1702457"/>
            <a:chExt cx="948949" cy="1731859"/>
          </a:xfrm>
        </p:grpSpPr>
        <p:sp>
          <p:nvSpPr>
            <p:cNvPr id="161" name="Legend1">
              <a:extLst>
                <a:ext uri="{FF2B5EF4-FFF2-40B4-BE49-F238E27FC236}">
                  <a16:creationId xmlns:a16="http://schemas.microsoft.com/office/drawing/2014/main" id="{60EC90F2-C3D6-4A1E-A522-2B0084B9AE3B}"/>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2" name="Legend2">
              <a:extLst>
                <a:ext uri="{FF2B5EF4-FFF2-40B4-BE49-F238E27FC236}">
                  <a16:creationId xmlns:a16="http://schemas.microsoft.com/office/drawing/2014/main" id="{608623A6-B3C2-40FD-9974-313B9899F29B}"/>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3" name="Legend3">
              <a:extLst>
                <a:ext uri="{FF2B5EF4-FFF2-40B4-BE49-F238E27FC236}">
                  <a16:creationId xmlns:a16="http://schemas.microsoft.com/office/drawing/2014/main" id="{079CB4EB-D6E1-4D96-95B5-5BA83C6B2D10}"/>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4" name="Legend4">
              <a:extLst>
                <a:ext uri="{FF2B5EF4-FFF2-40B4-BE49-F238E27FC236}">
                  <a16:creationId xmlns:a16="http://schemas.microsoft.com/office/drawing/2014/main" id="{2D239807-0A7B-4680-A18C-E70D41EBB90E}"/>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5" name="Legend5">
              <a:extLst>
                <a:ext uri="{FF2B5EF4-FFF2-40B4-BE49-F238E27FC236}">
                  <a16:creationId xmlns:a16="http://schemas.microsoft.com/office/drawing/2014/main" id="{31B15AEC-CBEB-4DC7-8CBE-55C046CC45AC}"/>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166" name="MoonLegend1">
              <a:extLst>
                <a:ext uri="{FF2B5EF4-FFF2-40B4-BE49-F238E27FC236}">
                  <a16:creationId xmlns:a16="http://schemas.microsoft.com/office/drawing/2014/main" id="{AE632BB1-F875-4D92-8B2F-237708A0CA61}"/>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190" name="Oval 189">
                <a:extLst>
                  <a:ext uri="{FF2B5EF4-FFF2-40B4-BE49-F238E27FC236}">
                    <a16:creationId xmlns:a16="http://schemas.microsoft.com/office/drawing/2014/main" id="{E7BB0302-2398-47BF-BAA0-1F7D6CFFC74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91" name="Arc 190">
                <a:extLst>
                  <a:ext uri="{FF2B5EF4-FFF2-40B4-BE49-F238E27FC236}">
                    <a16:creationId xmlns:a16="http://schemas.microsoft.com/office/drawing/2014/main" id="{1EC76811-ECA2-4449-B4B1-696BEA5678D4}"/>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7" name="MoonLegend2">
              <a:extLst>
                <a:ext uri="{FF2B5EF4-FFF2-40B4-BE49-F238E27FC236}">
                  <a16:creationId xmlns:a16="http://schemas.microsoft.com/office/drawing/2014/main" id="{B3BB233A-1F5C-412E-96A0-C1B1668CF844}"/>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188" name="Oval 187">
                <a:extLst>
                  <a:ext uri="{FF2B5EF4-FFF2-40B4-BE49-F238E27FC236}">
                    <a16:creationId xmlns:a16="http://schemas.microsoft.com/office/drawing/2014/main" id="{677312EB-258E-4A3B-AF67-2E3390F5E0F9}"/>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9" name="Arc 188">
                <a:extLst>
                  <a:ext uri="{FF2B5EF4-FFF2-40B4-BE49-F238E27FC236}">
                    <a16:creationId xmlns:a16="http://schemas.microsoft.com/office/drawing/2014/main" id="{AE4A3AA3-1575-43DC-A2FC-75F17D4920A0}"/>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8" name="MoonLegend3">
              <a:extLst>
                <a:ext uri="{FF2B5EF4-FFF2-40B4-BE49-F238E27FC236}">
                  <a16:creationId xmlns:a16="http://schemas.microsoft.com/office/drawing/2014/main" id="{245259AB-784C-44BE-BC51-53B81C3C6047}"/>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185" name="Oval 184">
                <a:extLst>
                  <a:ext uri="{FF2B5EF4-FFF2-40B4-BE49-F238E27FC236}">
                    <a16:creationId xmlns:a16="http://schemas.microsoft.com/office/drawing/2014/main" id="{63530634-CB58-4B0E-8669-BD58DE6E7C8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7" name="Arc 186">
                <a:extLst>
                  <a:ext uri="{FF2B5EF4-FFF2-40B4-BE49-F238E27FC236}">
                    <a16:creationId xmlns:a16="http://schemas.microsoft.com/office/drawing/2014/main" id="{570FB72B-45DC-46A5-BB9A-8BDC5E58FACA}"/>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79" name="MoonLegend4">
              <a:extLst>
                <a:ext uri="{FF2B5EF4-FFF2-40B4-BE49-F238E27FC236}">
                  <a16:creationId xmlns:a16="http://schemas.microsoft.com/office/drawing/2014/main" id="{FBF435B8-807F-4D16-841C-6025441A19CE}"/>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83" name="Oval 182">
                <a:extLst>
                  <a:ext uri="{FF2B5EF4-FFF2-40B4-BE49-F238E27FC236}">
                    <a16:creationId xmlns:a16="http://schemas.microsoft.com/office/drawing/2014/main" id="{8DCCA69E-B122-4D78-8DCB-61D80D85E58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4" name="Arc 183">
                <a:extLst>
                  <a:ext uri="{FF2B5EF4-FFF2-40B4-BE49-F238E27FC236}">
                    <a16:creationId xmlns:a16="http://schemas.microsoft.com/office/drawing/2014/main" id="{EBD6A758-DCE6-4ECA-8A27-B8158F3FA9C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80" name="MoonLegend5">
              <a:extLst>
                <a:ext uri="{FF2B5EF4-FFF2-40B4-BE49-F238E27FC236}">
                  <a16:creationId xmlns:a16="http://schemas.microsoft.com/office/drawing/2014/main" id="{5495CBB2-1285-426E-A323-C51AA6A72569}"/>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81" name="Oval 180">
                <a:extLst>
                  <a:ext uri="{FF2B5EF4-FFF2-40B4-BE49-F238E27FC236}">
                    <a16:creationId xmlns:a16="http://schemas.microsoft.com/office/drawing/2014/main" id="{0CD67488-479D-480B-BA77-F62D0CD5292A}"/>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2" name="Arc 181">
                <a:extLst>
                  <a:ext uri="{FF2B5EF4-FFF2-40B4-BE49-F238E27FC236}">
                    <a16:creationId xmlns:a16="http://schemas.microsoft.com/office/drawing/2014/main" id="{6DE8F7C9-C68D-4169-8A18-D9ECEB28889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192" name="LegendBoxes" hidden="1">
            <a:extLst>
              <a:ext uri="{FF2B5EF4-FFF2-40B4-BE49-F238E27FC236}">
                <a16:creationId xmlns:a16="http://schemas.microsoft.com/office/drawing/2014/main" id="{B155AAC0-1705-4D70-B770-11BF11451495}"/>
              </a:ext>
            </a:extLst>
          </p:cNvPr>
          <p:cNvGrpSpPr/>
          <p:nvPr userDrawn="1"/>
        </p:nvGrpSpPr>
        <p:grpSpPr>
          <a:xfrm>
            <a:off x="10714801" y="4381500"/>
            <a:ext cx="922463" cy="1717282"/>
            <a:chOff x="10652400" y="4322824"/>
            <a:chExt cx="922463" cy="1717282"/>
          </a:xfrm>
        </p:grpSpPr>
        <p:sp>
          <p:nvSpPr>
            <p:cNvPr id="193" name="RectangleLegend1">
              <a:extLst>
                <a:ext uri="{FF2B5EF4-FFF2-40B4-BE49-F238E27FC236}">
                  <a16:creationId xmlns:a16="http://schemas.microsoft.com/office/drawing/2014/main" id="{86FC8069-537A-4597-9DA1-F1C857D7B76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4" name="RectangleLegend2">
              <a:extLst>
                <a:ext uri="{FF2B5EF4-FFF2-40B4-BE49-F238E27FC236}">
                  <a16:creationId xmlns:a16="http://schemas.microsoft.com/office/drawing/2014/main" id="{2502BF71-FDE8-4313-A13C-3FD87E6904DA}"/>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5" name="RectangleLegend3">
              <a:extLst>
                <a:ext uri="{FF2B5EF4-FFF2-40B4-BE49-F238E27FC236}">
                  <a16:creationId xmlns:a16="http://schemas.microsoft.com/office/drawing/2014/main" id="{AAAC8C7F-D65F-4555-A58C-AE9E3B6D701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6" name="RectangleLegend4">
              <a:extLst>
                <a:ext uri="{FF2B5EF4-FFF2-40B4-BE49-F238E27FC236}">
                  <a16:creationId xmlns:a16="http://schemas.microsoft.com/office/drawing/2014/main" id="{A3594C7D-CFDB-4980-848D-11EA3BFC98E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7" name="RectangleLegend5">
              <a:extLst>
                <a:ext uri="{FF2B5EF4-FFF2-40B4-BE49-F238E27FC236}">
                  <a16:creationId xmlns:a16="http://schemas.microsoft.com/office/drawing/2014/main" id="{27D659C1-FA2F-4455-88B1-C3AAAC688F1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7" name="Legend1">
              <a:extLst>
                <a:ext uri="{FF2B5EF4-FFF2-40B4-BE49-F238E27FC236}">
                  <a16:creationId xmlns:a16="http://schemas.microsoft.com/office/drawing/2014/main" id="{DD68C5FB-28D3-4635-BB70-CDC92FE3C38A}"/>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8" name="Legend2">
              <a:extLst>
                <a:ext uri="{FF2B5EF4-FFF2-40B4-BE49-F238E27FC236}">
                  <a16:creationId xmlns:a16="http://schemas.microsoft.com/office/drawing/2014/main" id="{0F1454F8-83B7-4593-9440-E5FFBC024CAB}"/>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9" name="Legend3">
              <a:extLst>
                <a:ext uri="{FF2B5EF4-FFF2-40B4-BE49-F238E27FC236}">
                  <a16:creationId xmlns:a16="http://schemas.microsoft.com/office/drawing/2014/main" id="{939A538E-F8F2-4DC4-AB07-DB4B55953C03}"/>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30" name="Legend4">
              <a:extLst>
                <a:ext uri="{FF2B5EF4-FFF2-40B4-BE49-F238E27FC236}">
                  <a16:creationId xmlns:a16="http://schemas.microsoft.com/office/drawing/2014/main" id="{8D10687F-B099-467B-8A36-F9E9168AE45D}"/>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31" name="Legend5">
              <a:extLst>
                <a:ext uri="{FF2B5EF4-FFF2-40B4-BE49-F238E27FC236}">
                  <a16:creationId xmlns:a16="http://schemas.microsoft.com/office/drawing/2014/main" id="{B548876E-830B-4B02-86BE-66E2E18A68BF}"/>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7" name="Straight Connector 6">
            <a:extLst>
              <a:ext uri="{FF2B5EF4-FFF2-40B4-BE49-F238E27FC236}">
                <a16:creationId xmlns:a16="http://schemas.microsoft.com/office/drawing/2014/main" id="{DF6FFE83-1A24-49A9-A905-1B582A31325C}"/>
              </a:ext>
            </a:extLst>
          </p:cNvPr>
          <p:cNvCxnSpPr/>
          <p:nvPr userDrawn="1"/>
        </p:nvCxnSpPr>
        <p:spPr>
          <a:xfrm>
            <a:off x="-7620" y="96011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7905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3"/>
            </p:custDataLst>
            <p:extLst>
              <p:ext uri="{D42A27DB-BD31-4B8C-83A1-F6EECF244321}">
                <p14:modId xmlns:p14="http://schemas.microsoft.com/office/powerpoint/2010/main" val="414538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592" imgH="591" progId="TCLayout.ActiveDocument.1">
                  <p:embed/>
                </p:oleObj>
              </mc:Choice>
              <mc:Fallback>
                <p:oleObj name="think-cell Slide" r:id="rId44"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4"/>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5"/>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6"/>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7"/>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8"/>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29"/>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30"/>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31"/>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32"/>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33"/>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MSIPCMContentMarking" descr="{&quot;HashCode&quot;:2027334168,&quot;Placement&quot;:&quot;Header&quot;,&quot;Top&quot;:0.0,&quot;Left&quot;:0.0,&quot;SlideWidth&quot;:960,&quot;SlideHeight&quot;:540}">
            <a:extLst>
              <a:ext uri="{FF2B5EF4-FFF2-40B4-BE49-F238E27FC236}">
                <a16:creationId xmlns:a16="http://schemas.microsoft.com/office/drawing/2014/main" id="{F326CA2E-E605-4697-ABB6-69B9C94997E2}"/>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21488207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15.xml"/><Relationship Id="rId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notesSlide" Target="../notesSlides/notesSlide15.xml"/><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slideLayout" Target="../slideLayouts/slideLayout115.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tags" Target="../tags/tag815.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sv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 TargetMode="External"/><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 TargetMode="External"/><Relationship Id="rId2" Type="http://schemas.openxmlformats.org/officeDocument/2006/relationships/notesSlide" Target="../notesSlides/notesSlide17.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47.jpeg"/></Relationships>
</file>

<file path=ppt/slides/_rels/slide20.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20.xml"/><Relationship Id="rId1" Type="http://schemas.openxmlformats.org/officeDocument/2006/relationships/slideLayout" Target="../slideLayouts/slideLayout128.xml"/><Relationship Id="rId6" Type="http://schemas.openxmlformats.org/officeDocument/2006/relationships/hyperlink" Target="https://www.who.int/publications/i/item/WHO-2019-nCoV-FAQ-Pregnancy-Vaccines-2022.1" TargetMode="Externa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21.xml"/><Relationship Id="rId1" Type="http://schemas.openxmlformats.org/officeDocument/2006/relationships/slideLayout" Target="../slideLayouts/slideLayout128.xm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23.xml"/><Relationship Id="rId1" Type="http://schemas.openxmlformats.org/officeDocument/2006/relationships/slideLayout" Target="../slideLayouts/slideLayout128.xm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6.xml"/></Relationships>
</file>

<file path=ppt/slides/_rels/slide25.xml.rels><?xml version="1.0" encoding="UTF-8" standalone="yes"?>
<Relationships xmlns="http://schemas.openxmlformats.org/package/2006/relationships"><Relationship Id="rId8" Type="http://schemas.openxmlformats.org/officeDocument/2006/relationships/tags" Target="../tags/tag823.xml"/><Relationship Id="rId13" Type="http://schemas.openxmlformats.org/officeDocument/2006/relationships/tags" Target="../tags/tag828.xml"/><Relationship Id="rId3" Type="http://schemas.openxmlformats.org/officeDocument/2006/relationships/tags" Target="../tags/tag818.xml"/><Relationship Id="rId7" Type="http://schemas.openxmlformats.org/officeDocument/2006/relationships/tags" Target="../tags/tag822.xml"/><Relationship Id="rId12" Type="http://schemas.openxmlformats.org/officeDocument/2006/relationships/tags" Target="../tags/tag827.xml"/><Relationship Id="rId17" Type="http://schemas.openxmlformats.org/officeDocument/2006/relationships/image" Target="../media/image69.emf"/><Relationship Id="rId2" Type="http://schemas.openxmlformats.org/officeDocument/2006/relationships/tags" Target="../tags/tag817.xml"/><Relationship Id="rId16" Type="http://schemas.openxmlformats.org/officeDocument/2006/relationships/oleObject" Target="../embeddings/oleObject118.bin"/><Relationship Id="rId1" Type="http://schemas.openxmlformats.org/officeDocument/2006/relationships/tags" Target="../tags/tag816.xml"/><Relationship Id="rId6" Type="http://schemas.openxmlformats.org/officeDocument/2006/relationships/tags" Target="../tags/tag821.xml"/><Relationship Id="rId11" Type="http://schemas.openxmlformats.org/officeDocument/2006/relationships/tags" Target="../tags/tag826.xml"/><Relationship Id="rId5" Type="http://schemas.openxmlformats.org/officeDocument/2006/relationships/tags" Target="../tags/tag820.xml"/><Relationship Id="rId15" Type="http://schemas.openxmlformats.org/officeDocument/2006/relationships/notesSlide" Target="../notesSlides/notesSlide25.xml"/><Relationship Id="rId10" Type="http://schemas.openxmlformats.org/officeDocument/2006/relationships/tags" Target="../tags/tag825.xml"/><Relationship Id="rId4" Type="http://schemas.openxmlformats.org/officeDocument/2006/relationships/tags" Target="../tags/tag819.xml"/><Relationship Id="rId9" Type="http://schemas.openxmlformats.org/officeDocument/2006/relationships/tags" Target="../tags/tag824.xml"/><Relationship Id="rId14" Type="http://schemas.openxmlformats.org/officeDocument/2006/relationships/slideLayout" Target="../slideLayouts/slideLayout2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hyperlink" Target="mailto:cphhq-sd.dpf@unicef.org" TargetMode="External"/><Relationship Id="rId2" Type="http://schemas.openxmlformats.org/officeDocument/2006/relationships/notesSlide" Target="../notesSlides/notesSlide37.xml"/><Relationship Id="rId1" Type="http://schemas.openxmlformats.org/officeDocument/2006/relationships/slideLayout" Target="../slideLayouts/slideLayout22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8" Type="http://schemas.openxmlformats.org/officeDocument/2006/relationships/hyperlink" Target="https://www.who.int/publications/i/item/WHO-2019-nCoV-vaccines-SAGE-recommendation-Ad26.COV2.S-2021.1" TargetMode="External"/><Relationship Id="rId13" Type="http://schemas.openxmlformats.org/officeDocument/2006/relationships/hyperlink" Target="https://www.who.int/docs/default-source/coronaviruse/act-accelerator/covax/21221_sinovac-vaccine-explainer.pdf?sfvrsn=69283a08_3&amp;download=true" TargetMode="External"/><Relationship Id="rId3" Type="http://schemas.openxmlformats.org/officeDocument/2006/relationships/hyperlink" Target="https://www.who.int/publications/i/item/WHO-2019-nCoV-vaccines-SAGE_recommendation-BNT162b2-2021.1" TargetMode="External"/><Relationship Id="rId7" Type="http://schemas.openxmlformats.org/officeDocument/2006/relationships/hyperlink" Target="https://www.who.int/publications/m/item/chadox1-s-recombinant-covid-19-vaccine" TargetMode="External"/><Relationship Id="rId12" Type="http://schemas.openxmlformats.org/officeDocument/2006/relationships/hyperlink" Target="https://www.who.int/publications/i/item/WHO-2019-nCoV-vaccines-SAGE_recommendation-Sinovac-CoronaVac-2021.1" TargetMode="External"/><Relationship Id="rId17" Type="http://schemas.openxmlformats.org/officeDocument/2006/relationships/hyperlink" Target="https://www.who.int/docs/default-source/coronaviruse/4-feb_22015_novavax_vaccine-explainer_for_web.pdf?sfvrsn=4d6570ac_1&amp;download=true" TargetMode="External"/><Relationship Id="rId2" Type="http://schemas.openxmlformats.org/officeDocument/2006/relationships/notesSlide" Target="../notesSlides/notesSlide7.xml"/><Relationship Id="rId16" Type="http://schemas.openxmlformats.org/officeDocument/2006/relationships/hyperlink" Target="https://apps.who.int/iris/handle/10665/351143" TargetMode="External"/><Relationship Id="rId1" Type="http://schemas.openxmlformats.org/officeDocument/2006/relationships/slideLayout" Target="../slideLayouts/slideLayout128.xml"/><Relationship Id="rId6" Type="http://schemas.openxmlformats.org/officeDocument/2006/relationships/hyperlink" Target="https://www.who.int/publications/i/item/WHO-2019-nCoV-vaccines-SAGE_recommendation-AZD1222-2021.1" TargetMode="External"/><Relationship Id="rId11" Type="http://schemas.openxmlformats.org/officeDocument/2006/relationships/hyperlink" Target="https://www.who.int/es/publications/m/item/sinopharm-vero-cell---inactivated-covid-19-vaccine" TargetMode="External"/><Relationship Id="rId5" Type="http://schemas.openxmlformats.org/officeDocument/2006/relationships/hyperlink" Target="https://www.who.int/publications/m/item/moderna-covid-19-vaccine-(mrna-1273)" TargetMode="External"/><Relationship Id="rId15" Type="http://schemas.openxmlformats.org/officeDocument/2006/relationships/hyperlink" Target="https://www.who.int/publications/m/item/covaxin-(bbv152)-inactivated-covid-19-vaccine" TargetMode="External"/><Relationship Id="rId10" Type="http://schemas.openxmlformats.org/officeDocument/2006/relationships/hyperlink" Target="https://www.who.int/publications/i/item/WHO-2019-nCoV-vaccines-SAGE-recommendation-BIBP" TargetMode="External"/><Relationship Id="rId4" Type="http://schemas.openxmlformats.org/officeDocument/2006/relationships/hyperlink" Target="https://www.who.int/publications/i/item/interim-recommendations-for-use-of-the-moderna-mrna-1273-vaccine-against-covid-19" TargetMode="External"/><Relationship Id="rId9" Type="http://schemas.openxmlformats.org/officeDocument/2006/relationships/hyperlink" Target="https://www.who.int/docs/default-source/coronaviruse/act-accelerator/covax/14h30_26-mar_21078_janssen.pdf?sfvrsn=79a4915a_9&amp;download=true" TargetMode="External"/><Relationship Id="rId14" Type="http://schemas.openxmlformats.org/officeDocument/2006/relationships/hyperlink" Target="https://www.who.int/publications/i/item/WHO-2019-nCoV-vaccines-SAGE-recommendation-bbv152-covax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s.who.int/iris/bitstream/handle/10665/340283/WHO-2019-nCoV-NDVP-country-plans-2021.1-spa.pdf?sequence=1&amp;isAllowed=y" TargetMode="External"/><Relationship Id="rId2" Type="http://schemas.openxmlformats.org/officeDocument/2006/relationships/notesSlide" Target="../notesSlides/notesSlide8.xml"/><Relationship Id="rId1" Type="http://schemas.openxmlformats.org/officeDocument/2006/relationships/slideLayout" Target="../slideLayouts/slideLayout128.xml"/><Relationship Id="rId6" Type="http://schemas.openxmlformats.org/officeDocument/2006/relationships/image" Target="../media/image49.jpg"/><Relationship Id="rId5" Type="http://schemas.openxmlformats.org/officeDocument/2006/relationships/hyperlink" Target="https://cdn.who.int/media/docs/default-source/immunization/covid-19/strategy-to-achieve-global-covid-19-vaccination-by-mid-2022.pdf" TargetMode="Externa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rtnersplatform.who.int/en/finance-dashboard" TargetMode="External"/><Relationship Id="rId3" Type="http://schemas.openxmlformats.org/officeDocument/2006/relationships/image" Target="../media/image49.jpg"/><Relationship Id="rId7" Type="http://schemas.openxmlformats.org/officeDocument/2006/relationships/hyperlink" Target="https://www.who.int/publications/i/item/who-2019-ncov-vaccine_deployment_tool-2021.1" TargetMode="External"/><Relationship Id="rId2" Type="http://schemas.openxmlformats.org/officeDocument/2006/relationships/notesSlide" Target="../notesSlides/notesSlide9.xml"/><Relationship Id="rId1" Type="http://schemas.openxmlformats.org/officeDocument/2006/relationships/slideLayout" Target="../slideLayouts/slideLayout128.xml"/><Relationship Id="rId6" Type="http://schemas.openxmlformats.org/officeDocument/2006/relationships/hyperlink" Target="https://app.powerbi.com/view?r=eyJrIjoiMWNjNzZkNjctZTNiNy00YmMzLTkxZjQtNmJiZDM2MTYxNzEwIiwidCI6ImY2MTBjMGI3LWJkMjQtNGIzOS04MTBiLTNkYzI4MGFmYjU5MCIsImMiOjh9" TargetMode="External"/><Relationship Id="rId5" Type="http://schemas.openxmlformats.org/officeDocument/2006/relationships/hyperlink" Target="https://www.imf.org/en/Topics/imf-and-covid19/IMF-WHO-COVID-19-Vaccine-Tracker" TargetMode="External"/><Relationship Id="rId4" Type="http://schemas.openxmlformats.org/officeDocument/2006/relationships/hyperlink" Target="https://www.who.int/publications/m/item/covax-global-supply-forec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descr="Line of vials">
            <a:extLst>
              <a:ext uri="{FF2B5EF4-FFF2-40B4-BE49-F238E27FC236}">
                <a16:creationId xmlns:a16="http://schemas.microsoft.com/office/drawing/2014/main" id="{1DC2AABD-D9A5-4949-94B9-D747B55E1D1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7870" b="7870"/>
          <a:stretch/>
        </p:blipFill>
        <p:spPr>
          <a:xfrm flipV="1">
            <a:off x="4994204" y="3302704"/>
            <a:ext cx="212796" cy="119698"/>
          </a:xfrm>
        </p:spPr>
      </p:pic>
      <p:sp>
        <p:nvSpPr>
          <p:cNvPr id="3" name="Subtítulo 2">
            <a:extLst>
              <a:ext uri="{FF2B5EF4-FFF2-40B4-BE49-F238E27FC236}">
                <a16:creationId xmlns:a16="http://schemas.microsoft.com/office/drawing/2014/main" id="{425873CA-7063-4D0F-BE91-827CF1E08A41}"/>
              </a:ext>
            </a:extLst>
          </p:cNvPr>
          <p:cNvSpPr>
            <a:spLocks noGrp="1"/>
          </p:cNvSpPr>
          <p:nvPr>
            <p:ph type="subTitle" idx="1"/>
          </p:nvPr>
        </p:nvSpPr>
        <p:spPr/>
        <p:txBody>
          <a:bodyPr/>
          <a:lstStyle/>
          <a:p>
            <a:r>
              <a:rPr lang="es-ES" sz="2750" dirty="0"/>
              <a:t>Consideraciones para elegir productos vacunales contra la COVID-19</a:t>
            </a:r>
          </a:p>
        </p:txBody>
      </p:sp>
      <p:sp>
        <p:nvSpPr>
          <p:cNvPr id="5" name="Marcador de texto 4">
            <a:extLst>
              <a:ext uri="{FF2B5EF4-FFF2-40B4-BE49-F238E27FC236}">
                <a16:creationId xmlns:a16="http://schemas.microsoft.com/office/drawing/2014/main" id="{D72A1ADF-B32F-4C3E-B31B-0AFDF1AA0839}"/>
              </a:ext>
            </a:extLst>
          </p:cNvPr>
          <p:cNvSpPr>
            <a:spLocks noGrp="1"/>
          </p:cNvSpPr>
          <p:nvPr>
            <p:ph type="body" sz="quarter" idx="10"/>
          </p:nvPr>
        </p:nvSpPr>
        <p:spPr/>
        <p:txBody>
          <a:bodyPr/>
          <a:lstStyle/>
          <a:p>
            <a:r>
              <a:rPr lang="es-ES" dirty="0"/>
              <a:t>SEDE DE LA OMS | IVB</a:t>
            </a:r>
          </a:p>
        </p:txBody>
      </p:sp>
      <p:sp>
        <p:nvSpPr>
          <p:cNvPr id="6" name="Marcador de texto 5">
            <a:extLst>
              <a:ext uri="{FF2B5EF4-FFF2-40B4-BE49-F238E27FC236}">
                <a16:creationId xmlns:a16="http://schemas.microsoft.com/office/drawing/2014/main" id="{03C6FD6D-3CBD-4786-BCFD-500477F1737F}"/>
              </a:ext>
            </a:extLst>
          </p:cNvPr>
          <p:cNvSpPr>
            <a:spLocks noGrp="1"/>
          </p:cNvSpPr>
          <p:nvPr>
            <p:ph type="body" sz="quarter" idx="16"/>
          </p:nvPr>
        </p:nvSpPr>
        <p:spPr/>
        <p:txBody>
          <a:bodyPr/>
          <a:lstStyle/>
          <a:p>
            <a:endParaRPr lang="es-ES" dirty="0"/>
          </a:p>
        </p:txBody>
      </p:sp>
      <p:sp>
        <p:nvSpPr>
          <p:cNvPr id="7" name="Marcador de texto 6">
            <a:extLst>
              <a:ext uri="{FF2B5EF4-FFF2-40B4-BE49-F238E27FC236}">
                <a16:creationId xmlns:a16="http://schemas.microsoft.com/office/drawing/2014/main" id="{5ABF5FE8-1466-4DBA-AEFE-4EECAC3A21F2}"/>
              </a:ext>
            </a:extLst>
          </p:cNvPr>
          <p:cNvSpPr>
            <a:spLocks noGrp="1"/>
          </p:cNvSpPr>
          <p:nvPr>
            <p:ph type="body" sz="quarter" idx="15"/>
          </p:nvPr>
        </p:nvSpPr>
        <p:spPr>
          <a:xfrm>
            <a:off x="490414" y="5613414"/>
            <a:ext cx="11211172" cy="288000"/>
          </a:xfrm>
        </p:spPr>
        <p:txBody>
          <a:bodyPr/>
          <a:lstStyle/>
          <a:p>
            <a:r>
              <a:rPr lang="es-ES" dirty="0"/>
              <a:t>Versión del 18 de marzo del 2022</a:t>
            </a:r>
          </a:p>
        </p:txBody>
      </p:sp>
      <p:sp>
        <p:nvSpPr>
          <p:cNvPr id="8" name="Marcador de posición de imagen 7">
            <a:extLst>
              <a:ext uri="{FF2B5EF4-FFF2-40B4-BE49-F238E27FC236}">
                <a16:creationId xmlns:a16="http://schemas.microsoft.com/office/drawing/2014/main" id="{E3A2B514-E1FD-4B6D-ABC2-4A41FF711742}"/>
              </a:ext>
            </a:extLst>
          </p:cNvPr>
          <p:cNvSpPr>
            <a:spLocks noGrp="1"/>
          </p:cNvSpPr>
          <p:nvPr>
            <p:ph type="pic" sz="quarter" idx="22"/>
          </p:nvPr>
        </p:nvSpPr>
        <p:spPr>
          <a:xfrm>
            <a:off x="8518300" y="657462"/>
            <a:ext cx="3172871" cy="1112400"/>
          </a:xfrm>
        </p:spPr>
      </p:sp>
      <p:pic>
        <p:nvPicPr>
          <p:cNvPr id="10" name="Picture 8" descr="A picture containing person, indoor&#10;&#10;Description automatically generated">
            <a:extLst>
              <a:ext uri="{FF2B5EF4-FFF2-40B4-BE49-F238E27FC236}">
                <a16:creationId xmlns:a16="http://schemas.microsoft.com/office/drawing/2014/main" id="{20636D3B-EFBC-46B5-9A49-AEB16010A917}"/>
              </a:ext>
            </a:extLst>
          </p:cNvPr>
          <p:cNvPicPr>
            <a:picLocks noChangeAspect="1"/>
          </p:cNvPicPr>
          <p:nvPr/>
        </p:nvPicPr>
        <p:blipFill rotWithShape="1">
          <a:blip r:embed="rId4">
            <a:extLst>
              <a:ext uri="{28A0092B-C50C-407E-A947-70E740481C1C}">
                <a14:useLocalDpi xmlns:a14="http://schemas.microsoft.com/office/drawing/2010/main" val="0"/>
              </a:ext>
            </a:extLst>
          </a:blip>
          <a:srcRect l="15857" r="15857"/>
          <a:stretch/>
        </p:blipFill>
        <p:spPr bwMode="auto">
          <a:xfrm>
            <a:off x="1846123" y="0"/>
            <a:ext cx="4592777" cy="44894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8EC2603-CBEF-41BE-BF5D-F05FAD389C7A}"/>
              </a:ext>
            </a:extLst>
          </p:cNvPr>
          <p:cNvPicPr>
            <a:picLocks noChangeAspect="1"/>
          </p:cNvPicPr>
          <p:nvPr/>
        </p:nvPicPr>
        <p:blipFill>
          <a:blip r:embed="rId5"/>
          <a:stretch>
            <a:fillRect/>
          </a:stretch>
        </p:blipFill>
        <p:spPr>
          <a:xfrm>
            <a:off x="10440397" y="1966132"/>
            <a:ext cx="1261189" cy="863331"/>
          </a:xfrm>
          <a:prstGeom prst="rect">
            <a:avLst/>
          </a:prstGeom>
        </p:spPr>
      </p:pic>
      <p:pic>
        <p:nvPicPr>
          <p:cNvPr id="1026" name="Imagen 3">
            <a:extLst>
              <a:ext uri="{FF2B5EF4-FFF2-40B4-BE49-F238E27FC236}">
                <a16:creationId xmlns:a16="http://schemas.microsoft.com/office/drawing/2014/main" id="{47E6FE90-08BC-458F-AFA3-C0CD6C3FAD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2122" y="1966132"/>
            <a:ext cx="1703755" cy="104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1FC42F-9616-4641-B4D7-0ECFA41E9BC9}"/>
              </a:ext>
            </a:extLst>
          </p:cNvPr>
          <p:cNvSpPr txBox="1"/>
          <p:nvPr/>
        </p:nvSpPr>
        <p:spPr>
          <a:xfrm>
            <a:off x="7150310" y="73667"/>
            <a:ext cx="5041690" cy="646331"/>
          </a:xfrm>
          <a:prstGeom prst="rect">
            <a:avLst/>
          </a:prstGeom>
          <a:noFill/>
        </p:spPr>
        <p:txBody>
          <a:bodyPr wrap="square" rtlCol="0">
            <a:spAutoFit/>
          </a:bodyPr>
          <a:lstStyle/>
          <a:p>
            <a:r>
              <a:rPr lang="es-ES" b="1" dirty="0">
                <a:solidFill>
                  <a:schemeClr val="accent2"/>
                </a:solidFill>
              </a:rPr>
              <a:t>ALIANZA PARA LA ENTREGA DE VACUNAS CONTRA LA COVID-19</a:t>
            </a:r>
          </a:p>
        </p:txBody>
      </p:sp>
    </p:spTree>
    <p:extLst>
      <p:ext uri="{BB962C8B-B14F-4D97-AF65-F5344CB8AC3E}">
        <p14:creationId xmlns:p14="http://schemas.microsoft.com/office/powerpoint/2010/main" val="342567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7C5BB02-7860-45F0-96F3-AD39B357226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10</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5E70D59D-C3C0-4D31-A841-CEEA1293BFE7}"/>
              </a:ext>
            </a:extLst>
          </p:cNvPr>
          <p:cNvSpPr>
            <a:spLocks noGrp="1"/>
          </p:cNvSpPr>
          <p:nvPr>
            <p:ph type="body" sz="quarter" idx="21"/>
          </p:nvPr>
        </p:nvSpPr>
        <p:spPr>
          <a:xfrm>
            <a:off x="479998" y="6078157"/>
            <a:ext cx="10771998" cy="523710"/>
          </a:xfrm>
          <a:solidFill>
            <a:srgbClr val="FFFFFF"/>
          </a:solidFill>
        </p:spPr>
        <p:txBody>
          <a:bodyPr>
            <a:noAutofit/>
          </a:bodyPr>
          <a:lstStyle/>
          <a:p>
            <a:pPr>
              <a:lnSpc>
                <a:spcPct val="100000"/>
              </a:lnSpc>
              <a:spcBef>
                <a:spcPts val="0"/>
              </a:spcBef>
              <a:spcAft>
                <a:spcPts val="0"/>
              </a:spcAft>
            </a:pPr>
            <a:r>
              <a:rPr lang="es-ES" dirty="0">
                <a:latin typeface="Ebrima" panose="02000000000000000000" pitchFamily="2" charset="0"/>
                <a:ea typeface="Ebrima" panose="02000000000000000000" pitchFamily="2" charset="0"/>
                <a:cs typeface="Ebrima" panose="02000000000000000000" pitchFamily="2" charset="0"/>
              </a:rPr>
              <a:t>1. SAGE de la OMS. </a:t>
            </a:r>
            <a:r>
              <a:rPr lang="es-ES" b="1" dirty="0">
                <a:latin typeface="Ebrima" panose="02000000000000000000" pitchFamily="2" charset="0"/>
                <a:ea typeface="Ebrima" panose="02000000000000000000" pitchFamily="2" charset="0"/>
                <a:cs typeface="Ebrima" panose="02000000000000000000" pitchFamily="2" charset="0"/>
              </a:rPr>
              <a:t>Interim recommendations for heterologous COVID-19 vaccine schedules</a:t>
            </a:r>
            <a:r>
              <a:rPr lang="es-ES" dirty="0">
                <a:latin typeface="Ebrima" panose="02000000000000000000" pitchFamily="2" charset="0"/>
                <a:ea typeface="Ebrima" panose="02000000000000000000" pitchFamily="2" charset="0"/>
                <a:cs typeface="Ebrima" panose="02000000000000000000" pitchFamily="2" charset="0"/>
              </a:rPr>
              <a:t>. 16 de diciembre del 2021. https://www.who.int/publications/i/item/WHO-2019-nCoV-vaccines-SAGE-recommendation-heterologous-schedules.</a:t>
            </a:r>
          </a:p>
          <a:p>
            <a:pPr>
              <a:lnSpc>
                <a:spcPct val="100000"/>
              </a:lnSpc>
              <a:spcBef>
                <a:spcPts val="0"/>
              </a:spcBef>
              <a:spcAft>
                <a:spcPts val="0"/>
              </a:spcAft>
            </a:pPr>
            <a:r>
              <a:rPr lang="es-ES" dirty="0">
                <a:latin typeface="Ebrima" panose="02000000000000000000" pitchFamily="2" charset="0"/>
                <a:ea typeface="Ebrima" panose="02000000000000000000" pitchFamily="2" charset="0"/>
                <a:cs typeface="Ebrima" panose="02000000000000000000" pitchFamily="2" charset="0"/>
              </a:rPr>
              <a:t>2. Con los esquemas heterólogos, el orden de las vacunas administradas puede afectar a la respuesta inmunitaria. 3. Las dosis posteriores para finalizar la serie básica podrían ser la segunda dosis, o la tercera dosis en las personas inmunodeprimidas y los adultos ≥60 años que hayan recibido 2 dosis de Sinovac o Sinopharm. 4. Se refiere únicamente a las vacunas de virus inactivado BIBP/Sinopharm y </a:t>
            </a:r>
            <a:r>
              <a:rPr lang="es-ES" dirty="0" err="1">
                <a:latin typeface="Ebrima" panose="02000000000000000000" pitchFamily="2" charset="0"/>
                <a:ea typeface="Ebrima" panose="02000000000000000000" pitchFamily="2" charset="0"/>
                <a:cs typeface="Ebrima" panose="02000000000000000000" pitchFamily="2" charset="0"/>
              </a:rPr>
              <a:t>Coronavac</a:t>
            </a:r>
            <a:r>
              <a:rPr lang="es-ES" dirty="0">
                <a:latin typeface="Ebrima" panose="02000000000000000000" pitchFamily="2" charset="0"/>
                <a:ea typeface="Ebrima" panose="02000000000000000000" pitchFamily="2" charset="0"/>
                <a:cs typeface="Ebrima" panose="02000000000000000000" pitchFamily="2" charset="0"/>
              </a:rPr>
              <a:t> COVID-19. 5. Evidencia limitada a un estudio en el que se evaluó el uso de Novavax en la vacunación heteróloga básica, y a un estudio en el que se evaluó el uso de Novavax como dosis de refuerzo. 6. Parker EPK, et al. </a:t>
            </a:r>
            <a:r>
              <a:rPr lang="es-ES" dirty="0" err="1">
                <a:latin typeface="Ebrima" panose="02000000000000000000" pitchFamily="2" charset="0"/>
                <a:ea typeface="Ebrima" panose="02000000000000000000" pitchFamily="2" charset="0"/>
                <a:cs typeface="Ebrima" panose="02000000000000000000" pitchFamily="2" charset="0"/>
              </a:rPr>
              <a:t>Emerging</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evidence</a:t>
            </a:r>
            <a:r>
              <a:rPr lang="es-ES" dirty="0">
                <a:latin typeface="Ebrima" panose="02000000000000000000" pitchFamily="2" charset="0"/>
                <a:ea typeface="Ebrima" panose="02000000000000000000" pitchFamily="2" charset="0"/>
                <a:cs typeface="Ebrima" panose="02000000000000000000" pitchFamily="2" charset="0"/>
              </a:rPr>
              <a:t> on heterologous COVID-19 vaccine schedules-</a:t>
            </a:r>
            <a:r>
              <a:rPr lang="es-ES" dirty="0" err="1">
                <a:latin typeface="Ebrima" panose="02000000000000000000" pitchFamily="2" charset="0"/>
                <a:ea typeface="Ebrima" panose="02000000000000000000" pitchFamily="2" charset="0"/>
                <a:cs typeface="Ebrima" panose="02000000000000000000" pitchFamily="2" charset="0"/>
              </a:rPr>
              <a:t>To</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mix</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or</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not</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to</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mix</a:t>
            </a:r>
            <a:r>
              <a:rPr lang="es-ES" dirty="0">
                <a:latin typeface="Ebrima" panose="02000000000000000000" pitchFamily="2" charset="0"/>
                <a:ea typeface="Ebrima" panose="02000000000000000000" pitchFamily="2" charset="0"/>
                <a:cs typeface="Ebrima" panose="02000000000000000000" pitchFamily="2" charset="0"/>
              </a:rPr>
              <a:t>? Lancet </a:t>
            </a:r>
            <a:r>
              <a:rPr lang="es-ES" dirty="0" err="1">
                <a:latin typeface="Ebrima" panose="02000000000000000000" pitchFamily="2" charset="0"/>
                <a:ea typeface="Ebrima" panose="02000000000000000000" pitchFamily="2" charset="0"/>
                <a:cs typeface="Ebrima" panose="02000000000000000000" pitchFamily="2" charset="0"/>
              </a:rPr>
              <a:t>Infect</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Dis</a:t>
            </a:r>
            <a:r>
              <a:rPr lang="es-ES" dirty="0">
                <a:latin typeface="Ebrima" panose="02000000000000000000" pitchFamily="2" charset="0"/>
                <a:ea typeface="Ebrima" panose="02000000000000000000" pitchFamily="2" charset="0"/>
                <a:cs typeface="Ebrima" panose="02000000000000000000" pitchFamily="2" charset="0"/>
              </a:rPr>
              <a:t>. 2022 Mar 9:S1473-3099(22)00178-5. </a:t>
            </a:r>
            <a:r>
              <a:rPr lang="es-ES" dirty="0" err="1">
                <a:latin typeface="Ebrima" panose="02000000000000000000" pitchFamily="2" charset="0"/>
                <a:ea typeface="Ebrima" panose="02000000000000000000" pitchFamily="2" charset="0"/>
                <a:cs typeface="Ebrima" panose="02000000000000000000" pitchFamily="2" charset="0"/>
              </a:rPr>
              <a:t>doi</a:t>
            </a:r>
            <a:r>
              <a:rPr lang="es-ES" dirty="0">
                <a:latin typeface="Ebrima" panose="02000000000000000000" pitchFamily="2" charset="0"/>
                <a:ea typeface="Ebrima" panose="02000000000000000000" pitchFamily="2" charset="0"/>
                <a:cs typeface="Ebrima" panose="02000000000000000000" pitchFamily="2" charset="0"/>
              </a:rPr>
              <a:t>: 10.1016/S1473-3099(22)00178-5.</a:t>
            </a:r>
          </a:p>
        </p:txBody>
      </p:sp>
      <p:sp>
        <p:nvSpPr>
          <p:cNvPr id="7" name="Título 6">
            <a:extLst>
              <a:ext uri="{FF2B5EF4-FFF2-40B4-BE49-F238E27FC236}">
                <a16:creationId xmlns:a16="http://schemas.microsoft.com/office/drawing/2014/main" id="{2EFADA89-7DD2-4212-BBD1-170130D30615}"/>
              </a:ext>
            </a:extLst>
          </p:cNvPr>
          <p:cNvSpPr>
            <a:spLocks noGrp="1"/>
          </p:cNvSpPr>
          <p:nvPr>
            <p:ph type="title"/>
          </p:nvPr>
        </p:nvSpPr>
        <p:spPr>
          <a:xfrm>
            <a:off x="479998" y="359999"/>
            <a:ext cx="10356823" cy="720000"/>
          </a:xfrm>
        </p:spPr>
        <p:txBody>
          <a:bodyPr/>
          <a:lstStyle/>
          <a:p>
            <a:r>
              <a:rPr lang="es-ES" sz="2200" dirty="0"/>
              <a:t>Esquemas heterólogos (uso de diferentes vacunas) </a:t>
            </a:r>
            <a:br>
              <a:rPr lang="es-ES" sz="2200" dirty="0"/>
            </a:br>
            <a:r>
              <a:rPr lang="es-ES" sz="2200" dirty="0"/>
              <a:t>para la serie básica y las dosis de refuerzo</a:t>
            </a:r>
          </a:p>
        </p:txBody>
      </p:sp>
      <p:graphicFrame>
        <p:nvGraphicFramePr>
          <p:cNvPr id="8" name="Table 13">
            <a:extLst>
              <a:ext uri="{FF2B5EF4-FFF2-40B4-BE49-F238E27FC236}">
                <a16:creationId xmlns:a16="http://schemas.microsoft.com/office/drawing/2014/main" id="{8CD35EA4-2701-47E6-9AA1-AFECB5118241}"/>
              </a:ext>
            </a:extLst>
          </p:cNvPr>
          <p:cNvGraphicFramePr>
            <a:graphicFrameLocks noGrp="1"/>
          </p:cNvGraphicFramePr>
          <p:nvPr>
            <p:extLst>
              <p:ext uri="{D42A27DB-BD31-4B8C-83A1-F6EECF244321}">
                <p14:modId xmlns:p14="http://schemas.microsoft.com/office/powerpoint/2010/main" val="2794875294"/>
              </p:ext>
            </p:extLst>
          </p:nvPr>
        </p:nvGraphicFramePr>
        <p:xfrm>
          <a:off x="479998" y="2599667"/>
          <a:ext cx="10678332" cy="3386056"/>
        </p:xfrm>
        <a:graphic>
          <a:graphicData uri="http://schemas.openxmlformats.org/drawingml/2006/table">
            <a:tbl>
              <a:tblPr firstRow="1" firstCol="1" bandRow="1">
                <a:tableStyleId>{5C22544A-7EE6-4342-B048-85BDC9FD1C3A}</a:tableStyleId>
              </a:tblPr>
              <a:tblGrid>
                <a:gridCol w="2669583">
                  <a:extLst>
                    <a:ext uri="{9D8B030D-6E8A-4147-A177-3AD203B41FA5}">
                      <a16:colId xmlns:a16="http://schemas.microsoft.com/office/drawing/2014/main" val="502971429"/>
                    </a:ext>
                  </a:extLst>
                </a:gridCol>
                <a:gridCol w="2669583">
                  <a:extLst>
                    <a:ext uri="{9D8B030D-6E8A-4147-A177-3AD203B41FA5}">
                      <a16:colId xmlns:a16="http://schemas.microsoft.com/office/drawing/2014/main" val="682634804"/>
                    </a:ext>
                  </a:extLst>
                </a:gridCol>
                <a:gridCol w="4499574">
                  <a:extLst>
                    <a:ext uri="{9D8B030D-6E8A-4147-A177-3AD203B41FA5}">
                      <a16:colId xmlns:a16="http://schemas.microsoft.com/office/drawing/2014/main" val="3045281562"/>
                    </a:ext>
                  </a:extLst>
                </a:gridCol>
                <a:gridCol w="839592">
                  <a:extLst>
                    <a:ext uri="{9D8B030D-6E8A-4147-A177-3AD203B41FA5}">
                      <a16:colId xmlns:a16="http://schemas.microsoft.com/office/drawing/2014/main" val="2321240577"/>
                    </a:ext>
                  </a:extLst>
                </a:gridCol>
              </a:tblGrid>
              <a:tr h="405083">
                <a:tc>
                  <a:txBody>
                    <a:bodyPr/>
                    <a:lstStyle/>
                    <a:p>
                      <a:pPr marL="0" marR="0" algn="ctr">
                        <a:lnSpc>
                          <a:spcPct val="115000"/>
                        </a:lnSpc>
                        <a:spcBef>
                          <a:spcPts val="0"/>
                        </a:spcBef>
                        <a:spcAft>
                          <a:spcPts val="0"/>
                        </a:spcAft>
                      </a:pP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Dosis inicial o segunda dosis</a:t>
                      </a:r>
                      <a:r>
                        <a:rPr lang="es-ES" sz="950" baseline="3000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 </a:t>
                      </a:r>
                      <a:b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b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de la serie básica</a:t>
                      </a:r>
                      <a:endPar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a:txBody>
                    <a:bodyPr/>
                    <a:lstStyle/>
                    <a:p>
                      <a:pPr marL="0" marR="0" algn="ctr">
                        <a:lnSpc>
                          <a:spcPct val="115000"/>
                        </a:lnSpc>
                        <a:spcBef>
                          <a:spcPts val="0"/>
                        </a:spcBef>
                        <a:spcAft>
                          <a:spcPts val="0"/>
                        </a:spcAft>
                      </a:pP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Dosis posteriores </a:t>
                      </a:r>
                      <a: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(para finalizar </a:t>
                      </a:r>
                      <a:b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br>
                      <a: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la serie básica</a:t>
                      </a:r>
                      <a:r>
                        <a:rPr lang="es-ES" sz="950" b="0" strike="noStrike" baseline="3000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 ) o </a:t>
                      </a:r>
                      <a:r>
                        <a:rPr lang="es-ES" sz="950" b="1" kern="120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refuerzo</a:t>
                      </a:r>
                    </a:p>
                  </a:txBody>
                  <a:tcPr marL="17137" marR="17137" marT="0" marB="0" anchor="ctr">
                    <a:solidFill>
                      <a:schemeClr val="accent4"/>
                    </a:solidFill>
                  </a:tcPr>
                </a:tc>
                <a:tc gridSpan="2">
                  <a:txBody>
                    <a:bodyPr/>
                    <a:lstStyle/>
                    <a:p>
                      <a:pPr marL="0" marR="0" algn="ctr">
                        <a:lnSpc>
                          <a:spcPct val="115000"/>
                        </a:lnSpc>
                        <a:spcBef>
                          <a:spcPts val="0"/>
                        </a:spcBef>
                        <a:spcAft>
                          <a:spcPts val="0"/>
                        </a:spcAft>
                      </a:pP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Recomendaciones</a:t>
                      </a:r>
                    </a:p>
                  </a:txBody>
                  <a:tcPr marL="17137" marR="17137" marT="0" marB="0" anchor="ctr">
                    <a:solidFill>
                      <a:schemeClr val="accent4"/>
                    </a:solidFill>
                  </a:tcPr>
                </a:tc>
                <a:tc hMerge="1">
                  <a:txBody>
                    <a:bodyPr/>
                    <a:lstStyle/>
                    <a:p>
                      <a:pPr marL="0" marR="0" algn="ctr">
                        <a:lnSpc>
                          <a:spcPct val="115000"/>
                        </a:lnSpc>
                        <a:spcBef>
                          <a:spcPts val="0"/>
                        </a:spcBef>
                        <a:spcAft>
                          <a:spcPts val="0"/>
                        </a:spcAft>
                      </a:pP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chemeClr val="accent4"/>
                    </a:solidFill>
                  </a:tcPr>
                </a:tc>
                <a:extLst>
                  <a:ext uri="{0D108BD9-81ED-4DB2-BD59-A6C34878D82A}">
                    <a16:rowId xmlns:a16="http://schemas.microsoft.com/office/drawing/2014/main" val="2551836212"/>
                  </a:ext>
                </a:extLst>
              </a:tr>
              <a:tr h="462610">
                <a:tc rowSpan="2">
                  <a:txBody>
                    <a:bodyPr/>
                    <a:lstStyle/>
                    <a:p>
                      <a:pPr marL="0" marR="0" algn="ctr">
                        <a:lnSpc>
                          <a:spcPct val="115000"/>
                        </a:lnSpc>
                        <a:spcBef>
                          <a:spcPts val="0"/>
                        </a:spcBef>
                        <a:spcAft>
                          <a:spcPts val="0"/>
                        </a:spcAft>
                      </a:pPr>
                      <a:r>
                        <a:rPr lang="es-ES" sz="950" b="1"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Vacuna de virus inactivado</a:t>
                      </a:r>
                      <a:r>
                        <a:rPr lang="es-ES" sz="950" b="0" i="0" baseline="3000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4</a:t>
                      </a: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 </a:t>
                      </a:r>
                      <a:b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(Sinopharm BBIP, Sinovac)</a:t>
                      </a:r>
                    </a:p>
                  </a:txBody>
                  <a:tcPr marL="17137" marR="17137" marT="0" marB="0" anchor="ctr">
                    <a:solidFill>
                      <a:srgbClr val="CCFFCC"/>
                    </a:solidFill>
                  </a:tcPr>
                </a:tc>
                <a:tc>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 Vacuna con vector viral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s-ES" sz="950" b="1" noProof="0" dirty="0">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Las vacunas de virus inactivado no se consideran para una segunda dosis salvo si se han administrado como primera dosis. </a:t>
                      </a:r>
                    </a:p>
                    <a:p>
                      <a:pPr marL="7524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Las vacunas de virus inactivado no se consideran para una dosis de refuerzo (salvo si se han usado para la serie básica).</a:t>
                      </a:r>
                    </a:p>
                    <a:p>
                      <a:pPr marL="295275" lvl="0" indent="-171450" algn="l" defTabSz="914400" rtl="0" eaLnBrk="1" latinLnBrk="0" hangingPunct="1">
                        <a:buFont typeface="Arial" panose="020B0604020202020204" pitchFamily="34" charset="0"/>
                        <a:buChar cha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Los países que aplican vacunas de virus inactivado para las dosis iniciales pueden considerar el uso de vacunas con vector viral o de ARNm para las dosis posteriores.</a:t>
                      </a: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47889916"/>
                  </a:ext>
                </a:extLst>
              </a:tr>
              <a:tr h="461318">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CCFFCC"/>
                    </a:solidFill>
                  </a:tcPr>
                </a:tc>
                <a:tc>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de ARNm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effectLst/>
                          <a:latin typeface="Ebrima" panose="02000000000000000000" pitchFamily="2" charset="0"/>
                          <a:ea typeface="Ebrima" panose="02000000000000000000" pitchFamily="2" charset="0"/>
                          <a:cs typeface="Ebrima" panose="02000000000000000000" pitchFamily="2" charset="0"/>
                        </a:rPr>
                        <a:t>(Pfizer, Moderna)</a:t>
                      </a:r>
                    </a:p>
                  </a:txBody>
                  <a:tcPr marL="17137" marR="17137" marT="0" marB="0" anchor="ctr">
                    <a:solidFill>
                      <a:srgbClr val="FFCC66"/>
                    </a:solidFill>
                  </a:tcPr>
                </a:tc>
                <a:tc vMerge="1">
                  <a:txBody>
                    <a:bodyPr/>
                    <a:lstStyle/>
                    <a:p>
                      <a:pPr marL="655637" lvl="1" indent="-171450" algn="l" defTabSz="914400" rtl="0" eaLnBrk="1" latinLnBrk="0" hangingPunct="1">
                        <a:buFont typeface="Arial" panose="020B0604020202020204" pitchFamily="34" charset="0"/>
                        <a:buChar char="•"/>
                      </a:pPr>
                      <a:endParaRPr lang="en-US" sz="1050" kern="120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3630257224"/>
                  </a:ext>
                </a:extLst>
              </a:tr>
              <a:tr h="524885">
                <a:tc rowSpan="2">
                  <a:txBody>
                    <a:bodyPr/>
                    <a:lstStyle/>
                    <a:p>
                      <a:pPr marL="0" marR="0" algn="ctr">
                        <a:lnSpc>
                          <a:spcPct val="115000"/>
                        </a:lnSpc>
                        <a:spcBef>
                          <a:spcPts val="0"/>
                        </a:spcBef>
                        <a:spcAft>
                          <a:spcPts val="0"/>
                        </a:spcAft>
                      </a:pPr>
                      <a: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Vacuna con vector viral </a:t>
                      </a:r>
                      <a:r>
                        <a:rPr lang="es-ES" sz="950" b="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t>
                      </a:r>
                      <a:r>
                        <a:rPr lang="es-ES" sz="950" i="0" noProof="0" dirty="0" err="1">
                          <a:solidFill>
                            <a:schemeClr val="tx1"/>
                          </a:solidFill>
                          <a:effectLst/>
                          <a:latin typeface="Ebrima" panose="02000000000000000000" pitchFamily="2" charset="0"/>
                          <a:ea typeface="Ebrima" panose="02000000000000000000" pitchFamily="2" charset="0"/>
                          <a:cs typeface="Ebrima" panose="02000000000000000000" pitchFamily="2" charset="0"/>
                        </a:rPr>
                        <a:t>Vv</a:t>
                      </a:r>
                      <a: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 </a:t>
                      </a:r>
                      <a:b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p>
                  </a:txBody>
                  <a:tcPr marL="17137" marR="17137" marT="0" marB="0" anchor="ctr">
                    <a:solidFill>
                      <a:srgbClr val="FFCCCC"/>
                    </a:solidFill>
                  </a:tcPr>
                </a:tc>
                <a:tc>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de ARNm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effectLst/>
                          <a:latin typeface="Ebrima" panose="02000000000000000000" pitchFamily="2" charset="0"/>
                          <a:ea typeface="Ebrima" panose="02000000000000000000" pitchFamily="2" charset="0"/>
                          <a:cs typeface="Ebrima" panose="02000000000000000000" pitchFamily="2" charset="0"/>
                        </a:rPr>
                        <a:t>(Pfizer, Moderna)</a:t>
                      </a:r>
                    </a:p>
                  </a:txBody>
                  <a:tcPr marL="17137" marR="17137" marT="0" marB="0" anchor="ctr">
                    <a:solidFill>
                      <a:srgbClr val="FFCC66"/>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Los países que aplican vacunas con vector viral para las dosis iniciales pueden considerar el uso de vacunas de ARNm o de subunidades proteínicas para las dosis posteriores.</a:t>
                      </a: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794794850"/>
                  </a:ext>
                </a:extLst>
              </a:tr>
              <a:tr h="499864">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de subunidades proteínicas</a:t>
                      </a:r>
                      <a:r>
                        <a:rPr lang="es-ES" sz="950" b="0" baseline="30000" noProof="0" dirty="0">
                          <a:effectLst/>
                          <a:latin typeface="Ebrima" panose="02000000000000000000" pitchFamily="2" charset="0"/>
                          <a:ea typeface="Ebrima" panose="02000000000000000000" pitchFamily="2" charset="0"/>
                          <a:cs typeface="Ebrima" panose="02000000000000000000" pitchFamily="2" charset="0"/>
                        </a:rPr>
                        <a:t>5</a:t>
                      </a:r>
                      <a:r>
                        <a:rPr lang="es-ES" sz="950" b="0" i="1" noProof="0" dirty="0">
                          <a:effectLst/>
                          <a:latin typeface="Ebrima" panose="02000000000000000000" pitchFamily="2" charset="0"/>
                          <a:ea typeface="Ebrima" panose="02000000000000000000" pitchFamily="2" charset="0"/>
                          <a:cs typeface="Ebrima" panose="02000000000000000000" pitchFamily="2" charset="0"/>
                        </a:rPr>
                        <a:t> </a:t>
                      </a:r>
                      <a:br>
                        <a:rPr lang="es-ES" sz="950" b="0" i="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827087" lvl="1" indent="-171450" algn="l" defTabSz="914400" rtl="0" eaLnBrk="1" latinLnBrk="0" hangingPunct="1">
                        <a:buFont typeface="Arial" panose="020B0604020202020204" pitchFamily="34" charset="0"/>
                        <a:buChar char="•"/>
                      </a:pPr>
                      <a:endParaRPr lang="en-US" sz="36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12480253"/>
                  </a:ext>
                </a:extLst>
              </a:tr>
              <a:tr h="392686">
                <a:tc rowSpan="3">
                  <a:txBody>
                    <a:bodyPr/>
                    <a:lstStyle/>
                    <a:p>
                      <a:pPr marL="0" marR="0" algn="ctr">
                        <a:lnSpc>
                          <a:spcPct val="115000"/>
                        </a:lnSpc>
                        <a:spcBef>
                          <a:spcPts val="0"/>
                        </a:spcBef>
                        <a:spcAft>
                          <a:spcPts val="0"/>
                        </a:spcAft>
                      </a:pPr>
                      <a: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Vacuna de ARNm </a:t>
                      </a:r>
                      <a:b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(Pfizer, Moderna)</a:t>
                      </a:r>
                    </a:p>
                  </a:txBody>
                  <a:tcPr marL="17137" marR="17137" marT="0" marB="0" anchor="ctr">
                    <a:solidFill>
                      <a:srgbClr val="FFCC66"/>
                    </a:solidFill>
                  </a:tcPr>
                </a:tc>
                <a:tc rowSpan="2">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con vector viral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s-ES" sz="950" b="1" noProof="0" dirty="0">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3">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Las vacunas de ARNm pueden considerarse en todos los casos </a:t>
                      </a:r>
                      <a:b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b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para completar la serie básica o para las dosis de refuerzo.</a:t>
                      </a: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Los países que aplican vacunas de ARNm para las dosis iniciales pueden considerar el uso de vacunas con vector viral o de subunidades proteínicas* para las dosis posteriores.</a:t>
                      </a: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1725338324"/>
                  </a:ext>
                </a:extLst>
              </a:tr>
              <a:tr h="123408">
                <a:tc vMerge="1">
                  <a:txBody>
                    <a:bodyPr/>
                    <a:lstStyle/>
                    <a:p>
                      <a:pPr marL="0" marR="0" algn="ctr">
                        <a:lnSpc>
                          <a:spcPct val="115000"/>
                        </a:lnSpc>
                        <a:spcBef>
                          <a:spcPts val="0"/>
                        </a:spcBef>
                        <a:spcAft>
                          <a:spcPts val="0"/>
                        </a:spcAft>
                      </a:pP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rgbClr val="FFCC66"/>
                    </a:solidFill>
                  </a:tcPr>
                </a:tc>
                <a:tc vMerge="1">
                  <a:txBody>
                    <a:bodyPr/>
                    <a:lstStyle/>
                    <a:p>
                      <a:pPr marL="0" marR="0" algn="ctr">
                        <a:lnSpc>
                          <a:spcPct val="115000"/>
                        </a:lnSpc>
                        <a:spcBef>
                          <a:spcPts val="0"/>
                        </a:spcBef>
                        <a:spcAft>
                          <a:spcPts val="0"/>
                        </a:spcAft>
                      </a:pPr>
                      <a:r>
                        <a:rPr lang="en-US" sz="900" b="1">
                          <a:effectLst/>
                          <a:latin typeface="+mn-lt"/>
                          <a:ea typeface="Calibri" panose="020F0502020204030204" pitchFamily="34" charset="0"/>
                          <a:cs typeface="Times New Roman" panose="02020603050405020304" pitchFamily="18" charset="0"/>
                        </a:rPr>
                        <a:t>Vacuna de subunidad de proteína recombinante*.</a:t>
                      </a:r>
                    </a:p>
                  </a:txBody>
                  <a:tcPr marL="17137" marR="17137" marT="0" marB="0" anchor="ctr">
                    <a:solidFill>
                      <a:schemeClr val="accent2">
                        <a:lumMod val="60000"/>
                        <a:lumOff val="40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rowSpan="2">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867919542"/>
                  </a:ext>
                </a:extLst>
              </a:tr>
              <a:tr h="426670">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66"/>
                    </a:solidFill>
                  </a:tcPr>
                </a:tc>
                <a:tc>
                  <a:txBody>
                    <a:bodyPr/>
                    <a:lstStyle/>
                    <a:p>
                      <a:pPr marL="0" marR="0" algn="ctr">
                        <a:lnSpc>
                          <a:spcPct val="115000"/>
                        </a:lnSpc>
                        <a:spcBef>
                          <a:spcPts val="0"/>
                        </a:spcBef>
                        <a:spcAft>
                          <a:spcPts val="0"/>
                        </a:spcAft>
                      </a:pPr>
                      <a:r>
                        <a:rPr lang="es-ES" sz="950" b="1" dirty="0">
                          <a:effectLst/>
                          <a:latin typeface="Ebrima" panose="02000000000000000000" pitchFamily="2" charset="0"/>
                          <a:ea typeface="Ebrima" panose="02000000000000000000" pitchFamily="2" charset="0"/>
                          <a:cs typeface="Ebrima" panose="02000000000000000000" pitchFamily="2" charset="0"/>
                        </a:rPr>
                        <a:t>Vacuna de subunidades proteínicas</a:t>
                      </a:r>
                      <a:r>
                        <a:rPr lang="es-ES" sz="950" b="0" baseline="30000" dirty="0">
                          <a:effectLst/>
                          <a:latin typeface="Ebrima" panose="02000000000000000000" pitchFamily="2" charset="0"/>
                          <a:ea typeface="Ebrima" panose="02000000000000000000" pitchFamily="2" charset="0"/>
                          <a:cs typeface="Ebrima" panose="02000000000000000000" pitchFamily="2" charset="0"/>
                        </a:rPr>
                        <a:t>5</a:t>
                      </a:r>
                      <a:r>
                        <a:rPr lang="es-ES" sz="950" b="0" i="1" dirty="0">
                          <a:effectLst/>
                          <a:latin typeface="Ebrima" panose="02000000000000000000" pitchFamily="2" charset="0"/>
                          <a:ea typeface="Ebrima" panose="02000000000000000000" pitchFamily="2" charset="0"/>
                          <a:cs typeface="Ebrima" panose="02000000000000000000" pitchFamily="2" charset="0"/>
                        </a:rPr>
                        <a:t> </a:t>
                      </a:r>
                      <a:br>
                        <a:rPr lang="es-ES" sz="950" b="0" i="1" dirty="0">
                          <a:effectLst/>
                          <a:latin typeface="Ebrima" panose="02000000000000000000" pitchFamily="2" charset="0"/>
                          <a:ea typeface="Ebrima" panose="02000000000000000000" pitchFamily="2" charset="0"/>
                          <a:cs typeface="Ebrima" panose="02000000000000000000" pitchFamily="2" charset="0"/>
                        </a:rPr>
                      </a:br>
                      <a:r>
                        <a:rPr lang="es-ES" sz="950" b="0" i="1" dirty="0">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extLst>
                  <a:ext uri="{0D108BD9-81ED-4DB2-BD59-A6C34878D82A}">
                    <a16:rowId xmlns:a16="http://schemas.microsoft.com/office/drawing/2014/main" val="924069127"/>
                  </a:ext>
                </a:extLst>
              </a:tr>
            </a:tbl>
          </a:graphicData>
        </a:graphic>
      </p:graphicFrame>
      <p:pic>
        <p:nvPicPr>
          <p:cNvPr id="16" name="Gráfico 15" descr="Marca de verificación con relleno sólido">
            <a:extLst>
              <a:ext uri="{FF2B5EF4-FFF2-40B4-BE49-F238E27FC236}">
                <a16:creationId xmlns:a16="http://schemas.microsoft.com/office/drawing/2014/main" id="{7974E3EF-EA3A-463A-A92C-F5C6FDC5E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3059205"/>
            <a:ext cx="327969" cy="327969"/>
          </a:xfrm>
          <a:prstGeom prst="rect">
            <a:avLst/>
          </a:prstGeom>
        </p:spPr>
      </p:pic>
      <p:pic>
        <p:nvPicPr>
          <p:cNvPr id="10" name="Gráfico 9" descr="Marca de verificación con relleno sólido">
            <a:extLst>
              <a:ext uri="{FF2B5EF4-FFF2-40B4-BE49-F238E27FC236}">
                <a16:creationId xmlns:a16="http://schemas.microsoft.com/office/drawing/2014/main" id="{09DDAF16-B494-4D99-A402-03EA966F2D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3430128"/>
            <a:ext cx="327969" cy="327969"/>
          </a:xfrm>
          <a:prstGeom prst="rect">
            <a:avLst/>
          </a:prstGeom>
        </p:spPr>
      </p:pic>
      <p:pic>
        <p:nvPicPr>
          <p:cNvPr id="11" name="Gráfico 10" descr="Marca de verificación con relleno sólido">
            <a:extLst>
              <a:ext uri="{FF2B5EF4-FFF2-40B4-BE49-F238E27FC236}">
                <a16:creationId xmlns:a16="http://schemas.microsoft.com/office/drawing/2014/main" id="{AC03482A-87C0-4D40-A7F1-C0B63B8E3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3984310"/>
            <a:ext cx="327969" cy="327969"/>
          </a:xfrm>
          <a:prstGeom prst="rect">
            <a:avLst/>
          </a:prstGeom>
        </p:spPr>
      </p:pic>
      <p:pic>
        <p:nvPicPr>
          <p:cNvPr id="12" name="Gráfico 11" descr="Marca de verificación con relleno sólido">
            <a:extLst>
              <a:ext uri="{FF2B5EF4-FFF2-40B4-BE49-F238E27FC236}">
                <a16:creationId xmlns:a16="http://schemas.microsoft.com/office/drawing/2014/main" id="{24DA63AB-8EC3-49A7-8B02-55EF13A2F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4485515"/>
            <a:ext cx="327969" cy="327969"/>
          </a:xfrm>
          <a:prstGeom prst="rect">
            <a:avLst/>
          </a:prstGeom>
        </p:spPr>
      </p:pic>
      <p:pic>
        <p:nvPicPr>
          <p:cNvPr id="13" name="Gráfico 12" descr="Marca de verificación con relleno sólido">
            <a:extLst>
              <a:ext uri="{FF2B5EF4-FFF2-40B4-BE49-F238E27FC236}">
                <a16:creationId xmlns:a16="http://schemas.microsoft.com/office/drawing/2014/main" id="{EE704186-DBCE-4449-9BA1-83B55BADC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7" y="5043424"/>
            <a:ext cx="327969" cy="327969"/>
          </a:xfrm>
          <a:prstGeom prst="rect">
            <a:avLst/>
          </a:prstGeom>
        </p:spPr>
      </p:pic>
      <p:pic>
        <p:nvPicPr>
          <p:cNvPr id="17" name="Gráfico 16" descr="Marca de verificación con relleno sólido">
            <a:extLst>
              <a:ext uri="{FF2B5EF4-FFF2-40B4-BE49-F238E27FC236}">
                <a16:creationId xmlns:a16="http://schemas.microsoft.com/office/drawing/2014/main" id="{3FCC22EF-1E4D-4FB5-A617-766D9ABC6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4" y="5560471"/>
            <a:ext cx="327969" cy="327969"/>
          </a:xfrm>
          <a:prstGeom prst="rect">
            <a:avLst/>
          </a:prstGeom>
        </p:spPr>
      </p:pic>
      <p:sp>
        <p:nvSpPr>
          <p:cNvPr id="14" name="CuadroTexto 13">
            <a:extLst>
              <a:ext uri="{FF2B5EF4-FFF2-40B4-BE49-F238E27FC236}">
                <a16:creationId xmlns:a16="http://schemas.microsoft.com/office/drawing/2014/main" id="{2F7CDE44-91D7-4DA1-AD89-99C54F7CC510}"/>
              </a:ext>
            </a:extLst>
          </p:cNvPr>
          <p:cNvSpPr txBox="1"/>
          <p:nvPr/>
        </p:nvSpPr>
        <p:spPr>
          <a:xfrm>
            <a:off x="386332" y="1179304"/>
            <a:ext cx="10771998" cy="1461106"/>
          </a:xfrm>
          <a:prstGeom prst="rect">
            <a:avLst/>
          </a:prstGeom>
          <a:noFill/>
          <a:ln>
            <a:noFill/>
            <a:prstDash val="dash"/>
          </a:ln>
        </p:spPr>
        <p:txBody>
          <a:bodyPr wrap="square">
            <a:spAutoFit/>
          </a:bodyPr>
          <a:lstStyle/>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lang="es-ES" sz="1200" b="1" dirty="0">
                <a:solidFill>
                  <a:srgbClr val="000000"/>
                </a:solidFill>
                <a:latin typeface="+mj-lt"/>
              </a:rPr>
              <a:t>La OMS considera que dos dosis de CUALQUIER vacuna de la lista para uso de emergencia, homólogas o heterólogas, constituyen una serie básica completa. </a:t>
            </a:r>
            <a:r>
              <a:rPr lang="es-ES" sz="1200" dirty="0">
                <a:solidFill>
                  <a:srgbClr val="000000"/>
                </a:solidFill>
                <a:latin typeface="+mj-lt"/>
              </a:rPr>
              <a:t>Asimismo, </a:t>
            </a:r>
            <a:r>
              <a:rPr lang="es-ES" sz="1200" b="1" dirty="0">
                <a:solidFill>
                  <a:srgbClr val="000000"/>
                </a:solidFill>
                <a:latin typeface="+mj-lt"/>
              </a:rPr>
              <a:t>para la dosis de refuerzo se puede utilizar cualquier vacuna de la lista para uso de emergencia, </a:t>
            </a:r>
            <a:r>
              <a:rPr lang="es-ES" sz="1200" dirty="0">
                <a:solidFill>
                  <a:srgbClr val="000000"/>
                </a:solidFill>
                <a:latin typeface="+mj-lt"/>
              </a:rPr>
              <a:t>independientemente de si se ha utilizado para las dosis básicas, con una excepción relativa a las vacunas de virus inactivado.</a:t>
            </a:r>
          </a:p>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Se ha demostrado que algunos esquemas heterólogos se asocian a </a:t>
            </a:r>
            <a:r>
              <a:rPr kumimoji="0" lang="es-ES" sz="1200" b="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una respuesta inmunitaria y una efectividad superiores a las de los </a:t>
            </a:r>
            <a:r>
              <a:rPr lang="es-ES" sz="1200" u="sng" dirty="0">
                <a:solidFill>
                  <a:srgbClr val="000000"/>
                </a:solidFill>
                <a:latin typeface="+mj-lt"/>
                <a:ea typeface="Times New Roman" panose="02020603050405020304" pitchFamily="18" charset="0"/>
                <a:cs typeface="Calibri" panose="020F0502020204030204" pitchFamily="34" charset="0"/>
              </a:rPr>
              <a:t>esquemas </a:t>
            </a:r>
            <a:r>
              <a:rPr kumimoji="0" lang="es-ES" sz="1200" b="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homólogos </a:t>
            </a:r>
            <a:r>
              <a:rPr kumimoji="0" lang="es-ES" sz="1200" b="0"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(es </a:t>
            </a:r>
            <a:r>
              <a:rPr lang="es-ES" sz="1200" dirty="0">
                <a:solidFill>
                  <a:srgbClr val="000000"/>
                </a:solidFill>
                <a:latin typeface="+mj-lt"/>
                <a:ea typeface="Times New Roman" panose="02020603050405020304" pitchFamily="18" charset="0"/>
                <a:cs typeface="Calibri" panose="020F0502020204030204" pitchFamily="34" charset="0"/>
              </a:rPr>
              <a:t>decir, cuando se utiliza la misma vacuna para todas las dosis).</a:t>
            </a:r>
            <a:r>
              <a:rPr lang="es-ES" sz="1200" baseline="30000" dirty="0">
                <a:solidFill>
                  <a:srgbClr val="000000"/>
                </a:solidFill>
                <a:latin typeface="+mj-lt"/>
                <a:ea typeface="Times New Roman" panose="02020603050405020304" pitchFamily="18" charset="0"/>
                <a:cs typeface="Calibri" panose="020F0502020204030204" pitchFamily="34" charset="0"/>
              </a:rPr>
              <a:t>6</a:t>
            </a: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 </a:t>
            </a:r>
          </a:p>
          <a:p>
            <a:pPr marL="171450" indent="-171450">
              <a:lnSpc>
                <a:spcPct val="107000"/>
              </a:lnSpc>
              <a:buFont typeface="Arial" panose="020B0604020202020204" pitchFamily="34" charset="0"/>
              <a:buChar char="•"/>
              <a:defRPr/>
            </a:pP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Los esquemas heterólogos también tienen un </a:t>
            </a:r>
            <a:r>
              <a:rPr kumimoji="0" lang="es-ES" sz="1200" b="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nivel aceptable de reacciones locales</a:t>
            </a:r>
            <a:r>
              <a:rPr kumimoji="0" lang="es-ES" sz="1200" b="0"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 </a:t>
            </a: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y hasta ahora no se han notificado eventos adversos graves.</a:t>
            </a:r>
            <a:r>
              <a:rPr lang="es-ES" sz="1200" baseline="30000" dirty="0">
                <a:solidFill>
                  <a:srgbClr val="000000"/>
                </a:solidFill>
                <a:latin typeface="+mj-lt"/>
                <a:ea typeface="Times New Roman" panose="02020603050405020304" pitchFamily="18" charset="0"/>
                <a:cs typeface="Calibri" panose="020F0502020204030204" pitchFamily="34" charset="0"/>
              </a:rPr>
              <a:t>6</a:t>
            </a:r>
            <a:endPar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defRPr/>
            </a:pPr>
            <a:r>
              <a:rPr lang="es-ES" sz="1200" dirty="0">
                <a:solidFill>
                  <a:srgbClr val="000000"/>
                </a:solidFill>
                <a:latin typeface="+mj-lt"/>
                <a:cs typeface="Calibri" panose="020F0502020204030204" pitchFamily="34" charset="0"/>
              </a:rPr>
              <a:t>Si se considera usar un esquema heterólogo, </a:t>
            </a:r>
            <a:r>
              <a:rPr lang="es-ES" sz="1200" dirty="0">
                <a:latin typeface="+mj-lt"/>
              </a:rPr>
              <a:t>la OMS recomienda</a:t>
            </a:r>
            <a:r>
              <a:rPr lang="es-ES" sz="1200" baseline="30000" dirty="0">
                <a:latin typeface="+mj-lt"/>
              </a:rPr>
              <a:t>1</a:t>
            </a:r>
            <a:r>
              <a:rPr lang="es-ES" sz="1200" dirty="0">
                <a:latin typeface="+mj-lt"/>
              </a:rPr>
              <a:t> la </a:t>
            </a:r>
            <a:r>
              <a:rPr lang="es-ES" sz="1200" u="sng" dirty="0">
                <a:latin typeface="+mj-lt"/>
              </a:rPr>
              <a:t>siguiente secuencia:</a:t>
            </a:r>
            <a:r>
              <a:rPr lang="es-ES" sz="1200" baseline="30000" dirty="0">
                <a:latin typeface="+mj-lt"/>
              </a:rPr>
              <a:t>2</a:t>
            </a:r>
            <a:endPar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6549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fld id="{A74CE0EA-F3B5-4684-BA10-C594598FDB9C}" type="slidenum">
              <a:rPr lang="es-ES" smtClean="0"/>
              <a:t>11</a:t>
            </a:fld>
            <a:endParaRPr lang="es-ES" dirty="0"/>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a:xfrm>
            <a:off x="479999" y="133174"/>
            <a:ext cx="9939908" cy="720000"/>
          </a:xfrm>
        </p:spPr>
        <p:txBody>
          <a:bodyPr/>
          <a:lstStyle/>
          <a:p>
            <a:r>
              <a:rPr lang="es-ES" sz="2400" dirty="0"/>
              <a:t>Consideraciones para optimizar la cartera de los países de vacunas contra la COVID-19 (3/4)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7405" y="1903557"/>
            <a:ext cx="4086923" cy="4238853"/>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12155" y="1209675"/>
            <a:ext cx="4177897" cy="799125"/>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rPr>
              <a:t>Proceso de ocho pasos </a:t>
            </a:r>
            <a:br>
              <a:rPr lang="es-ES" b="1" dirty="0">
                <a:solidFill>
                  <a:schemeClr val="accent1"/>
                </a:solidFill>
              </a:rPr>
            </a:br>
            <a:r>
              <a:rPr lang="es-ES" b="1" dirty="0">
                <a:solidFill>
                  <a:schemeClr val="accent1"/>
                </a:solidFill>
              </a:rPr>
              <a:t>en la </a:t>
            </a:r>
            <a:r>
              <a:rPr lang="es-ES" b="1" dirty="0" err="1">
                <a:solidFill>
                  <a:schemeClr val="accent1"/>
                </a:solidFill>
              </a:rPr>
              <a:t>microplanificación</a:t>
            </a:r>
            <a:r>
              <a:rPr lang="es-ES" b="1" dirty="0">
                <a:solidFill>
                  <a:schemeClr val="accent1"/>
                </a:solidFill>
              </a:rPr>
              <a:t> operativa </a:t>
            </a:r>
            <a:br>
              <a:rPr lang="es-ES" b="1" dirty="0">
                <a:solidFill>
                  <a:schemeClr val="accent1"/>
                </a:solidFill>
              </a:rPr>
            </a:br>
            <a:r>
              <a:rPr lang="es-ES" b="1" dirty="0">
                <a:solidFill>
                  <a:schemeClr val="accent1"/>
                </a:solidFill>
              </a:rPr>
              <a:t>para la inmunización contra la COVID-19</a:t>
            </a:r>
            <a:r>
              <a:rPr lang="es-ES" b="1" baseline="30000" dirty="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p:cNvCxnSpPr>
          <p:nvPr/>
        </p:nvCxnSpPr>
        <p:spPr>
          <a:xfrm flipV="1">
            <a:off x="3154426" y="2653823"/>
            <a:ext cx="2427994" cy="1573445"/>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82420" y="853174"/>
            <a:ext cx="6357118" cy="5351914"/>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nSpc>
                <a:spcPct val="150000"/>
              </a:lnSpc>
              <a:buClr>
                <a:schemeClr val="tx1"/>
              </a:buClr>
              <a:buSzPct val="80000"/>
            </a:pPr>
            <a:r>
              <a:rPr lang="es-ES" sz="1000" b="1" i="1" dirty="0">
                <a:latin typeface="Ebrima"/>
                <a:ea typeface="Ebrima"/>
                <a:cs typeface="Ebrima"/>
              </a:rPr>
              <a:t>Planificar la prestación de servicios, generar demanda y asegurar las comunicaciones, y hacer el seguimiento de la implementación</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ESTRATEGIAS DE PRESTACIÓN DEL SERVICIO: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Las características específicas de las vacunas, como la posología y los requisitos de la cadena de frío, </a:t>
            </a:r>
            <a:br>
              <a:rPr lang="es-ES" sz="950" dirty="0">
                <a:latin typeface="Ebrima"/>
                <a:ea typeface="Ebrima"/>
                <a:cs typeface="Ebrima"/>
              </a:rPr>
            </a:br>
            <a:r>
              <a:rPr lang="es-ES" sz="950" dirty="0">
                <a:latin typeface="Ebrima"/>
                <a:ea typeface="Ebrima"/>
                <a:cs typeface="Ebrima"/>
              </a:rPr>
              <a:t>deben tenerse en cuenta a la hora de definir las estrategias Para llegar a los adultos </a:t>
            </a:r>
            <a:br>
              <a:rPr lang="es-ES" sz="950" dirty="0">
                <a:latin typeface="Ebrima"/>
                <a:ea typeface="Ebrima"/>
                <a:cs typeface="Ebrima"/>
              </a:rPr>
            </a:br>
            <a:r>
              <a:rPr lang="es-ES" sz="950" dirty="0">
                <a:latin typeface="Ebrima"/>
                <a:ea typeface="Ebrima"/>
                <a:cs typeface="Ebrima"/>
              </a:rPr>
              <a:t>(centros de salud, centros de divulgación comunitarios, equipos móviles, vacunación masiva).</a:t>
            </a: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En la medida de lo posible, se debería estudiar la integración con la vacunación sistemática </a:t>
            </a:r>
            <a:br>
              <a:rPr lang="es-ES" sz="950" dirty="0">
                <a:latin typeface="Ebrima"/>
                <a:ea typeface="Ebrima"/>
                <a:cs typeface="Ebrima"/>
              </a:rPr>
            </a:br>
            <a:r>
              <a:rPr lang="es-ES" sz="950" dirty="0">
                <a:latin typeface="Ebrima"/>
                <a:ea typeface="Ebrima"/>
                <a:cs typeface="Ebrima"/>
              </a:rPr>
              <a:t>y con otros servicios de atención primaria (por ejemplo, el centro de atención prenatal </a:t>
            </a:r>
            <a:br>
              <a:rPr lang="es-ES" sz="950" dirty="0">
                <a:latin typeface="Ebrima"/>
                <a:ea typeface="Ebrima"/>
                <a:cs typeface="Ebrima"/>
              </a:rPr>
            </a:br>
            <a:r>
              <a:rPr lang="es-ES" sz="950" dirty="0">
                <a:latin typeface="Ebrima"/>
                <a:ea typeface="Ebrima"/>
                <a:cs typeface="Ebrima"/>
              </a:rPr>
              <a:t>para la vacunación de las embarazadas).</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CAPACITACIÓN DE LOS TRABAJADORES DE SALUD: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Capacitación sobre el uso de múltiples vacunas y esquemas heterólogos</a:t>
            </a: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Guías de ayuda y preguntas frecuentes para evitar errores programáticos debidos al uso de múltiples vacunas y abordar las dudas de la población sobre el uso de múltiples vacunas</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COSTO Y PRESUPUESTO: </a:t>
            </a:r>
            <a:r>
              <a:rPr lang="es-ES" sz="950" dirty="0">
                <a:latin typeface="Ebrima"/>
                <a:ea typeface="Ebrima"/>
                <a:cs typeface="Ebrima"/>
              </a:rPr>
              <a:t>garantizar la disponibilidad y la accesibilidad puntual para las estrategias de prestación del servicio y la capacitación.</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ACEPTACIÓN: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Estudiar si la comunidad tiene dudas o preferencias por una vacuna específica (por ejemplo, nuevos productos que utilizan plataformas de otras vacunas sistemáticas existentes: Novavax).</a:t>
            </a:r>
          </a:p>
          <a:p>
            <a:pPr marL="171450" lvl="1" indent="-171450">
              <a:lnSpc>
                <a:spcPct val="150000"/>
              </a:lnSpc>
              <a:buClr>
                <a:srgbClr val="000000"/>
              </a:buClr>
              <a:buSzPct val="80000"/>
              <a:buFont typeface="Arial" panose="020B0604020202020204" pitchFamily="34" charset="0"/>
              <a:buChar char="•"/>
            </a:pPr>
            <a:r>
              <a:rPr lang="es-ES" sz="950" b="1" dirty="0">
                <a:latin typeface="Ebrima"/>
                <a:ea typeface="Ebrima"/>
                <a:cs typeface="Ebrima"/>
              </a:rPr>
              <a:t>SEGUIMIENTO:</a:t>
            </a:r>
            <a:endParaRPr lang="es-ES" sz="950" dirty="0">
              <a:latin typeface="Ebrima"/>
              <a:ea typeface="Ebrima"/>
              <a:cs typeface="Ebrima"/>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Definir de qué manera los vacunadores registrarán los nuevos productos vacunales contra la COVID-19 y los sistemas de recordatorio para futuras dosis (con el fin de evitar retrasos en la administración </a:t>
            </a:r>
            <a:br>
              <a:rPr lang="es-ES" sz="950" dirty="0">
                <a:latin typeface="Ebrima"/>
                <a:ea typeface="Ebrima"/>
                <a:cs typeface="Ebrima"/>
              </a:rPr>
            </a:br>
            <a:r>
              <a:rPr lang="es-ES" sz="950" dirty="0">
                <a:latin typeface="Ebrima"/>
                <a:ea typeface="Ebrima"/>
                <a:cs typeface="Ebrima"/>
              </a:rPr>
              <a:t>de las dosis posteriores y los refuerzos).</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VIGILANCIA DE LOS ESAVI: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Determinar cómo se hará el seguimiento de los ESAVI, notificados por producto y casos evaluados.</a:t>
            </a:r>
            <a:endParaRPr lang="es-ES" sz="950" b="1" dirty="0">
              <a:latin typeface="Ebrima"/>
              <a:ea typeface="Ebrima"/>
              <a:cs typeface="Ebrima"/>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712156" y="3721396"/>
            <a:ext cx="2427994" cy="2180748"/>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432209"/>
            <a:ext cx="9614452"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OMS</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16 de noviembre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r>
              <a:rPr lang="es-ES" sz="800" u="sng" dirty="0">
                <a:solidFill>
                  <a:srgbClr val="0000FF"/>
                </a:solidFill>
                <a:latin typeface="Ebrima" panose="02000000000000000000" pitchFamily="2" charset="0"/>
                <a:ea typeface="Ebrima" panose="02000000000000000000" pitchFamily="2" charset="0"/>
                <a:cs typeface="Ebrima" panose="02000000000000000000" pitchFamily="2" charset="0"/>
              </a:rPr>
              <a:t>.</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6116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fld id="{A74CE0EA-F3B5-4684-BA10-C594598FDB9C}" type="slidenum">
              <a:rPr lang="es-ES" smtClean="0"/>
              <a:t>12</a:t>
            </a:fld>
            <a:endParaRPr lang="es-ES" dirty="0"/>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a:xfrm>
            <a:off x="479998" y="133174"/>
            <a:ext cx="9961173" cy="720000"/>
          </a:xfrm>
        </p:spPr>
        <p:txBody>
          <a:bodyPr/>
          <a:lstStyle/>
          <a:p>
            <a:r>
              <a:rPr lang="es-ES" sz="2400" dirty="0"/>
              <a:t>Consideraciones para optimizar la cartera de los países de vacunas contra la COVID-19 (4/4)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400" y="2131899"/>
            <a:ext cx="3736747" cy="3875660"/>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53824" y="1436033"/>
            <a:ext cx="4177897" cy="453714"/>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rPr>
              <a:t>Proceso de ocho pasos </a:t>
            </a:r>
            <a:br>
              <a:rPr lang="es-ES" b="1" dirty="0">
                <a:solidFill>
                  <a:schemeClr val="accent1"/>
                </a:solidFill>
              </a:rPr>
            </a:br>
            <a:r>
              <a:rPr lang="es-ES" b="1" dirty="0">
                <a:solidFill>
                  <a:schemeClr val="accent1"/>
                </a:solidFill>
              </a:rPr>
              <a:t>en la </a:t>
            </a:r>
            <a:r>
              <a:rPr lang="es-ES" b="1" dirty="0" err="1">
                <a:solidFill>
                  <a:schemeClr val="accent1"/>
                </a:solidFill>
              </a:rPr>
              <a:t>microplanificación</a:t>
            </a:r>
            <a:r>
              <a:rPr lang="es-ES" b="1" dirty="0">
                <a:solidFill>
                  <a:schemeClr val="accent1"/>
                </a:solidFill>
              </a:rPr>
              <a:t> operativa </a:t>
            </a:r>
            <a:br>
              <a:rPr lang="es-ES" b="1" dirty="0">
                <a:solidFill>
                  <a:schemeClr val="accent1"/>
                </a:solidFill>
              </a:rPr>
            </a:br>
            <a:r>
              <a:rPr lang="es-ES" b="1" dirty="0">
                <a:solidFill>
                  <a:schemeClr val="accent1"/>
                </a:solidFill>
              </a:rPr>
              <a:t>para la inmunización contra la COVID-19</a:t>
            </a:r>
            <a:r>
              <a:rPr lang="es-ES" b="1" baseline="30000" dirty="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a:stCxn id="10" idx="3"/>
          </p:cNvCxnSpPr>
          <p:nvPr/>
        </p:nvCxnSpPr>
        <p:spPr>
          <a:xfrm flipV="1">
            <a:off x="2305878" y="2653823"/>
            <a:ext cx="3276542" cy="402884"/>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82420" y="1944522"/>
            <a:ext cx="5549406" cy="1597232"/>
          </a:xfrm>
          <a:prstGeom prst="rect">
            <a:avLst/>
          </a:prstGeom>
          <a:solidFill>
            <a:schemeClr val="bg1">
              <a:lumMod val="95000"/>
            </a:schemeClr>
          </a:solidFill>
          <a:ln w="19050">
            <a:solidFill>
              <a:srgbClr val="FA9A00"/>
            </a:solidFill>
          </a:ln>
        </p:spPr>
        <p:txBody>
          <a:bodyPr wrap="square">
            <a:spAutoFit/>
          </a:bodyPr>
          <a:lstStyle/>
          <a:p>
            <a:pPr marL="0" lvl="1">
              <a:lnSpc>
                <a:spcPct val="150000"/>
              </a:lnSpc>
              <a:buClr>
                <a:schemeClr val="tx1"/>
              </a:buClr>
              <a:buSzPct val="80000"/>
            </a:pPr>
            <a:r>
              <a:rPr lang="es-ES" sz="1400" b="1" i="1" dirty="0">
                <a:latin typeface="Ebrima" panose="02000000000000000000" pitchFamily="2" charset="0"/>
                <a:ea typeface="Ebrima" panose="02000000000000000000" pitchFamily="2" charset="0"/>
                <a:cs typeface="Ebrima" panose="02000000000000000000" pitchFamily="2" charset="0"/>
              </a:rPr>
              <a:t>Reevaluar el plan:</a:t>
            </a:r>
          </a:p>
          <a:p>
            <a:pPr marL="171450" lvl="1" indent="-171450">
              <a:lnSpc>
                <a:spcPct val="150000"/>
              </a:lnSpc>
              <a:buClr>
                <a:schemeClr val="tx1"/>
              </a:buClr>
              <a:buSzPct val="80000"/>
              <a:buFont typeface="Arial" panose="020B0604020202020204" pitchFamily="34" charset="0"/>
              <a:buChar char="•"/>
            </a:pPr>
            <a:r>
              <a:rPr lang="es-ES" sz="1050" dirty="0">
                <a:latin typeface="Ebrima" panose="02000000000000000000" pitchFamily="2" charset="0"/>
                <a:ea typeface="Ebrima" panose="02000000000000000000" pitchFamily="2" charset="0"/>
                <a:cs typeface="Ebrima" panose="02000000000000000000" pitchFamily="2" charset="0"/>
              </a:rPr>
              <a:t>si no se alcanzan las metas de vacunación o si en el seguimiento se detectan necesidades adicionales de suministro de recursos y de mejora de la aceptación </a:t>
            </a:r>
            <a:br>
              <a:rPr lang="es-ES" sz="1050" dirty="0">
                <a:latin typeface="Ebrima" panose="02000000000000000000" pitchFamily="2" charset="0"/>
                <a:ea typeface="Ebrima" panose="02000000000000000000" pitchFamily="2" charset="0"/>
                <a:cs typeface="Ebrima" panose="02000000000000000000" pitchFamily="2" charset="0"/>
              </a:rPr>
            </a:br>
            <a:r>
              <a:rPr lang="es-ES" sz="1050" dirty="0">
                <a:latin typeface="Ebrima" panose="02000000000000000000" pitchFamily="2" charset="0"/>
                <a:ea typeface="Ebrima" panose="02000000000000000000" pitchFamily="2" charset="0"/>
                <a:cs typeface="Ebrima" panose="02000000000000000000" pitchFamily="2" charset="0"/>
              </a:rPr>
              <a:t>de las vacunas en los grupos de alto riesgo y las personas vulnerables;</a:t>
            </a:r>
          </a:p>
          <a:p>
            <a:pPr marL="171450" lvl="1" indent="-171450">
              <a:lnSpc>
                <a:spcPct val="150000"/>
              </a:lnSpc>
              <a:buClr>
                <a:schemeClr val="tx1"/>
              </a:buClr>
              <a:buSzPct val="80000"/>
              <a:buFont typeface="Arial" panose="020B0604020202020204" pitchFamily="34" charset="0"/>
              <a:buChar char="•"/>
            </a:pPr>
            <a:r>
              <a:rPr lang="es-ES" sz="1050" dirty="0">
                <a:latin typeface="Ebrima" panose="02000000000000000000" pitchFamily="2" charset="0"/>
                <a:ea typeface="Ebrima" panose="02000000000000000000" pitchFamily="2" charset="0"/>
                <a:cs typeface="Ebrima" panose="02000000000000000000" pitchFamily="2" charset="0"/>
              </a:rPr>
              <a:t>si surgen nuevos productos vacunales contra la COVID-19.</a:t>
            </a:r>
          </a:p>
          <a:p>
            <a:pPr marL="0" lvl="1">
              <a:lnSpc>
                <a:spcPct val="150000"/>
              </a:lnSpc>
              <a:buClr>
                <a:schemeClr val="tx1"/>
              </a:buClr>
              <a:buSzPct val="80000"/>
            </a:pPr>
            <a:endParaRPr lang="es-ES" sz="1050" dirty="0">
              <a:latin typeface="Ebrima" panose="02000000000000000000" pitchFamily="2" charset="0"/>
              <a:ea typeface="Ebrima" panose="02000000000000000000" pitchFamily="2" charset="0"/>
              <a:cs typeface="Ebrima" panose="02000000000000000000" pitchFamily="2" charset="0"/>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1212574" y="2684413"/>
            <a:ext cx="1093304" cy="744587"/>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382677"/>
            <a:ext cx="9614452"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OMS</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16 de noviembre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r>
              <a:rPr lang="es-ES" sz="800" u="sng" dirty="0">
                <a:solidFill>
                  <a:srgbClr val="0000FF"/>
                </a:solidFill>
                <a:latin typeface="Ebrima" panose="02000000000000000000" pitchFamily="2" charset="0"/>
                <a:ea typeface="Ebrima" panose="02000000000000000000" pitchFamily="2" charset="0"/>
                <a:cs typeface="Ebrima" panose="02000000000000000000" pitchFamily="2" charset="0"/>
              </a:rPr>
              <a:t>.</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0750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s-ES" sz="2000" dirty="0"/>
              <a:t>3. </a:t>
            </a:r>
            <a:r>
              <a:rPr lang="es-ES" sz="2000" b="1" dirty="0">
                <a:latin typeface="Ebrima" panose="02000000000000000000" pitchFamily="2" charset="0"/>
                <a:ea typeface="Ebrima" panose="02000000000000000000" pitchFamily="2" charset="0"/>
                <a:cs typeface="Ebrima" panose="02000000000000000000" pitchFamily="2" charset="0"/>
              </a:rPr>
              <a:t>Información adicional para apoyar la elección </a:t>
            </a:r>
            <a:br>
              <a:rPr lang="es-ES" sz="2000" b="1" dirty="0">
                <a:latin typeface="Ebrima" panose="02000000000000000000" pitchFamily="2" charset="0"/>
                <a:ea typeface="Ebrima" panose="02000000000000000000" pitchFamily="2" charset="0"/>
                <a:cs typeface="Ebrima" panose="02000000000000000000" pitchFamily="2" charset="0"/>
              </a:rPr>
            </a:br>
            <a:r>
              <a:rPr lang="es-ES" sz="2000" b="1" dirty="0">
                <a:latin typeface="Ebrima" panose="02000000000000000000" pitchFamily="2" charset="0"/>
                <a:ea typeface="Ebrima" panose="02000000000000000000" pitchFamily="2" charset="0"/>
                <a:cs typeface="Ebrima" panose="02000000000000000000" pitchFamily="2" charset="0"/>
              </a:rPr>
              <a:t>de productos vacunales contra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s-ES" smtClean="0"/>
              <a:t>13</a:t>
            </a:fld>
            <a:endParaRPr lang="es-ES" dirty="0"/>
          </a:p>
        </p:txBody>
      </p:sp>
      <p:sp>
        <p:nvSpPr>
          <p:cNvPr id="9" name="Marcador de texto 8">
            <a:extLst>
              <a:ext uri="{FF2B5EF4-FFF2-40B4-BE49-F238E27FC236}">
                <a16:creationId xmlns:a16="http://schemas.microsoft.com/office/drawing/2014/main" id="{D47FB38F-6980-4EF3-B154-03112E49B92F}"/>
              </a:ext>
            </a:extLst>
          </p:cNvPr>
          <p:cNvSpPr>
            <a:spLocks noGrp="1"/>
          </p:cNvSpPr>
          <p:nvPr>
            <p:ph type="body" sz="quarter" idx="22"/>
          </p:nvPr>
        </p:nvSpPr>
        <p:spPr>
          <a:xfrm>
            <a:off x="487798" y="3564098"/>
            <a:ext cx="11226365" cy="2796923"/>
          </a:xfrm>
        </p:spPr>
        <p:txBody>
          <a:bodyPr numCol="2">
            <a:normAutofit fontScale="70000" lnSpcReduction="20000"/>
          </a:bodyPr>
          <a:lstStyle/>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Glosario</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Efectividad de la vacuna contra la variante ómicron e impacto </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Descripción de las plataformas de los productos vacunales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contra la COVID-19</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Resumen de las recomendaciones provisionales del SAGE de la OMS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por vacuna contra la COVID-19 </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Número de dosis de la serie básica de la vacuna contra la COVID-19 Ad26.COV 2-S (Janssen)</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Resumen de los atributos clave de la cadena de frío y de la conservación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por vacuna contra la COVID-19</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Hoja de ruta actualizada del SAGE de la OMS para priorizar los usos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de las vacunas contra la COVID-19</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Vacunación contra la COVID-19 para las personas inmunodeprimidas</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Vacunación contra la COVID-19 para las embarazadas</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Vacunación contra la COVID-19 para la población infantil y adolescente</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Coadministración de las vacunas contra la COVID-19 con otras vacunas </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Personas con infección anterior por el SARS-CoV-2 o con COVID-19 actual</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Panorama de los modelos y las herramientas de cálculo de los costos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de la vacunación contra la COVID-19</a:t>
            </a:r>
            <a:endParaRPr lang="es-ES"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291950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49B10062-7DF8-412A-B0CA-C7CC34B42308}"/>
              </a:ext>
            </a:extLst>
          </p:cNvPr>
          <p:cNvSpPr>
            <a:spLocks noGrp="1"/>
          </p:cNvSpPr>
          <p:nvPr>
            <p:ph idx="1"/>
          </p:nvPr>
        </p:nvSpPr>
        <p:spPr>
          <a:xfrm>
            <a:off x="477181" y="1462122"/>
            <a:ext cx="11232001" cy="4385881"/>
          </a:xfrm>
          <a:noFill/>
          <a:ln w="12700">
            <a:solidFill>
              <a:schemeClr val="accent1"/>
            </a:solidFill>
            <a:prstDash val="dash"/>
          </a:ln>
        </p:spPr>
        <p:txBody>
          <a:bodyPr/>
          <a:lstStyle/>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Serie de vacunación básica: </a:t>
            </a:r>
            <a:r>
              <a:rPr lang="es-ES" dirty="0">
                <a:latin typeface="Ebrima" panose="02000000000000000000" pitchFamily="2" charset="0"/>
                <a:ea typeface="Ebrima" panose="02000000000000000000" pitchFamily="2" charset="0"/>
                <a:cs typeface="Ebrima" panose="02000000000000000000" pitchFamily="2" charset="0"/>
              </a:rPr>
              <a:t>Vacunación convencional que consiste en el número de dosis y el esquema según se definen en la lista para uso de emergencia específica del producto (en el caso de la mayoría de las vacunas de la lista de la OMS para uso de emergencia, se trata de un esquema de dos dosis).</a:t>
            </a:r>
            <a:endParaRPr lang="es-ES" dirty="0">
              <a:highlight>
                <a:srgbClr val="FFFF00"/>
              </a:highlight>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Serie de vacunación básica ampliada: </a:t>
            </a:r>
            <a:r>
              <a:rPr lang="es-ES" dirty="0">
                <a:latin typeface="Ebrima" panose="02000000000000000000" pitchFamily="2" charset="0"/>
                <a:ea typeface="Ebrima" panose="02000000000000000000" pitchFamily="2" charset="0"/>
                <a:cs typeface="Ebrima" panose="02000000000000000000" pitchFamily="2" charset="0"/>
              </a:rPr>
              <a:t>Dosis adicionales de una vacuna necesarias como parte de una serie básica ampliada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para grupos específicos en los que la tasa de respuesta inmunitaria tras la serie básica convencional se considera insuficiente (como las personas moderada o gravemente inmunodeprimidas o las personas mayores).</a:t>
            </a: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Dosis de refuerzo: </a:t>
            </a:r>
            <a:r>
              <a:rPr lang="es-ES" dirty="0">
                <a:latin typeface="Ebrima" panose="02000000000000000000" pitchFamily="2" charset="0"/>
                <a:ea typeface="Ebrima" panose="02000000000000000000" pitchFamily="2" charset="0"/>
                <a:cs typeface="Ebrima" panose="02000000000000000000" pitchFamily="2" charset="0"/>
              </a:rPr>
              <a:t>Dosis administrada a una persona o un grupo vacunado que ha completado una serie de vacunación básica cuando,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con el tiempo, la inmunidad y la protección clínica han caído por debajo de una tasa considerada suficiente. El objetivo de una dosis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de refuerzo es restaurar la efectividad de la vacuna.</a:t>
            </a: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Esquema homólogo: </a:t>
            </a:r>
            <a:r>
              <a:rPr lang="es-ES" dirty="0">
                <a:latin typeface="Ebrima" panose="02000000000000000000" pitchFamily="2" charset="0"/>
                <a:ea typeface="Ebrima" panose="02000000000000000000" pitchFamily="2" charset="0"/>
                <a:cs typeface="Ebrima" panose="02000000000000000000" pitchFamily="2" charset="0"/>
              </a:rPr>
              <a:t>Uso de la misma vacuna para todas las dosis.</a:t>
            </a: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Esquema heterólogo: </a:t>
            </a:r>
            <a:r>
              <a:rPr lang="es-ES" dirty="0">
                <a:latin typeface="Ebrima" panose="02000000000000000000" pitchFamily="2" charset="0"/>
                <a:ea typeface="Ebrima" panose="02000000000000000000" pitchFamily="2" charset="0"/>
                <a:cs typeface="Ebrima" panose="02000000000000000000" pitchFamily="2" charset="0"/>
              </a:rPr>
              <a:t>Uso de diferentes vacunas para distintas dosis.</a:t>
            </a:r>
          </a:p>
          <a:p>
            <a:pPr marL="752475" lvl="1"/>
            <a:r>
              <a:rPr lang="es-ES" b="1" dirty="0">
                <a:latin typeface="Ebrima" panose="02000000000000000000" pitchFamily="2" charset="0"/>
                <a:ea typeface="Ebrima" panose="02000000000000000000" pitchFamily="2" charset="0"/>
                <a:cs typeface="Ebrima" panose="02000000000000000000" pitchFamily="2" charset="0"/>
              </a:rPr>
              <a:t>Vacunación básica heteróloga: </a:t>
            </a:r>
            <a:r>
              <a:rPr lang="es-ES" dirty="0">
                <a:latin typeface="Ebrima" panose="02000000000000000000" pitchFamily="2" charset="0"/>
                <a:ea typeface="Ebrima" panose="02000000000000000000" pitchFamily="2" charset="0"/>
                <a:cs typeface="Ebrima" panose="02000000000000000000" pitchFamily="2" charset="0"/>
              </a:rPr>
              <a:t>Uso de productos vacunales contra la COVID-19 diferentes de los utilizados para la primera dosis,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en una serie de vacunación básica (para la segunda dosis) o en la vacunación básica ampliada (para la tercera dosis).</a:t>
            </a:r>
          </a:p>
          <a:p>
            <a:pPr marL="752475" lvl="1"/>
            <a:r>
              <a:rPr lang="es-ES" b="1" dirty="0">
                <a:latin typeface="Ebrima" panose="02000000000000000000" pitchFamily="2" charset="0"/>
                <a:ea typeface="Ebrima" panose="02000000000000000000" pitchFamily="2" charset="0"/>
                <a:cs typeface="Ebrima" panose="02000000000000000000" pitchFamily="2" charset="0"/>
              </a:rPr>
              <a:t>Refuerzo heterólogo: </a:t>
            </a:r>
            <a:r>
              <a:rPr lang="es-ES" dirty="0">
                <a:latin typeface="Ebrima" panose="02000000000000000000" pitchFamily="2" charset="0"/>
                <a:ea typeface="Ebrima" panose="02000000000000000000" pitchFamily="2" charset="0"/>
                <a:cs typeface="Ebrima" panose="02000000000000000000" pitchFamily="2" charset="0"/>
              </a:rPr>
              <a:t>Uso de uno o varios productos vacunales contra la COVID-19 diferentes al utilizado con anterioridad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para una serie de vacunación básica homóloga o heteróloga o una serie de vacunación ampliada contra la COVID-19. </a:t>
            </a:r>
          </a:p>
          <a:p>
            <a:pPr marL="285750" indent="-285750">
              <a:buFont typeface="Arial" panose="020B0604020202020204" pitchFamily="34" charset="0"/>
              <a:buChar char="•"/>
            </a:pPr>
            <a:endParaRPr lang="es-ES" dirty="0"/>
          </a:p>
          <a:p>
            <a:endParaRPr lang="es-ES" dirty="0"/>
          </a:p>
        </p:txBody>
      </p:sp>
      <p:sp>
        <p:nvSpPr>
          <p:cNvPr id="5" name="Marcador de número de diapositiva 4">
            <a:extLst>
              <a:ext uri="{FF2B5EF4-FFF2-40B4-BE49-F238E27FC236}">
                <a16:creationId xmlns:a16="http://schemas.microsoft.com/office/drawing/2014/main" id="{302A49CE-CD6B-4A27-9E25-B8133FEDEE74}"/>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14</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12" name="Marcador de texto 11">
            <a:extLst>
              <a:ext uri="{FF2B5EF4-FFF2-40B4-BE49-F238E27FC236}">
                <a16:creationId xmlns:a16="http://schemas.microsoft.com/office/drawing/2014/main" id="{E6C7E077-8C77-4629-8965-A6F367BFC4D9}"/>
              </a:ext>
            </a:extLst>
          </p:cNvPr>
          <p:cNvSpPr>
            <a:spLocks noGrp="1"/>
          </p:cNvSpPr>
          <p:nvPr>
            <p:ph type="body" sz="quarter" idx="21"/>
          </p:nvPr>
        </p:nvSpPr>
        <p:spPr/>
        <p:txBody>
          <a:bodyPr>
            <a:noAutofit/>
          </a:bodyPr>
          <a:lstStyle/>
          <a:p>
            <a:r>
              <a:rPr lang="es-ES" dirty="0">
                <a:latin typeface="Ebrima" panose="02000000000000000000" pitchFamily="2" charset="0"/>
                <a:ea typeface="Ebrima" panose="02000000000000000000" pitchFamily="2" charset="0"/>
                <a:cs typeface="Ebrima" panose="02000000000000000000" pitchFamily="2" charset="0"/>
              </a:rPr>
              <a:t>Fuente: SAGE de la OMS: </a:t>
            </a:r>
            <a:r>
              <a:rPr lang="es-ES" b="1" dirty="0">
                <a:latin typeface="Ebrima" panose="02000000000000000000" pitchFamily="2" charset="0"/>
                <a:ea typeface="Ebrima" panose="02000000000000000000" pitchFamily="2" charset="0"/>
                <a:cs typeface="Ebrima" panose="02000000000000000000" pitchFamily="2" charset="0"/>
              </a:rPr>
              <a:t>COVID-19 vaccine </a:t>
            </a:r>
            <a:r>
              <a:rPr lang="es-ES" b="1" dirty="0" err="1">
                <a:latin typeface="Ebrima" panose="02000000000000000000" pitchFamily="2" charset="0"/>
                <a:ea typeface="Ebrima" panose="02000000000000000000" pitchFamily="2" charset="0"/>
                <a:cs typeface="Ebrima" panose="02000000000000000000" pitchFamily="2" charset="0"/>
              </a:rPr>
              <a:t>technical</a:t>
            </a:r>
            <a:r>
              <a:rPr lang="es-ES" b="1" dirty="0">
                <a:latin typeface="Ebrima" panose="02000000000000000000" pitchFamily="2" charset="0"/>
                <a:ea typeface="Ebrima" panose="02000000000000000000" pitchFamily="2" charset="0"/>
                <a:cs typeface="Ebrima" panose="02000000000000000000" pitchFamily="2" charset="0"/>
              </a:rPr>
              <a:t> </a:t>
            </a:r>
            <a:r>
              <a:rPr lang="es-ES" b="1" dirty="0" err="1">
                <a:latin typeface="Ebrima" panose="02000000000000000000" pitchFamily="2" charset="0"/>
                <a:ea typeface="Ebrima" panose="02000000000000000000" pitchFamily="2" charset="0"/>
                <a:cs typeface="Ebrima" panose="02000000000000000000" pitchFamily="2" charset="0"/>
              </a:rPr>
              <a:t>documents</a:t>
            </a:r>
            <a:r>
              <a:rPr lang="es-ES" b="1" dirty="0">
                <a:latin typeface="Ebrima" panose="02000000000000000000" pitchFamily="2" charset="0"/>
                <a:ea typeface="Ebrima" panose="02000000000000000000" pitchFamily="2" charset="0"/>
                <a:cs typeface="Ebrima" panose="02000000000000000000" pitchFamily="2" charset="0"/>
              </a:rPr>
              <a:t>. </a:t>
            </a:r>
            <a:r>
              <a:rPr lang="es-ES" dirty="0">
                <a:latin typeface="Ebrima" panose="02000000000000000000" pitchFamily="2" charset="0"/>
                <a:ea typeface="Ebrima" panose="02000000000000000000" pitchFamily="2" charset="0"/>
                <a:cs typeface="Ebrima" panose="02000000000000000000" pitchFamily="2" charset="0"/>
              </a:rPr>
              <a:t>https://www.who.int/groups/strategic-advisory-group-of-experts-on-immunization/covid-19-materials, SAGE de la OMS. </a:t>
            </a:r>
            <a:r>
              <a:rPr lang="es-ES" b="1" dirty="0">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s-ES" dirty="0">
                <a:latin typeface="Ebrima" panose="02000000000000000000" pitchFamily="2" charset="0"/>
                <a:ea typeface="Ebrima" panose="02000000000000000000" pitchFamily="2" charset="0"/>
                <a:cs typeface="Ebrima" panose="02000000000000000000" pitchFamily="2" charset="0"/>
              </a:rPr>
              <a:t>26 de octubre del 2021: https://www.who.int/publications/i/item/WHO-2019-nCoV-vaccines-SAGE_recommendation-immunocompromised-persons. </a:t>
            </a:r>
          </a:p>
        </p:txBody>
      </p:sp>
      <p:sp>
        <p:nvSpPr>
          <p:cNvPr id="9" name="Título 8">
            <a:extLst>
              <a:ext uri="{FF2B5EF4-FFF2-40B4-BE49-F238E27FC236}">
                <a16:creationId xmlns:a16="http://schemas.microsoft.com/office/drawing/2014/main" id="{387E21A7-F5C0-45FB-9D4A-759F3329F3B4}"/>
              </a:ext>
            </a:extLst>
          </p:cNvPr>
          <p:cNvSpPr>
            <a:spLocks noGrp="1"/>
          </p:cNvSpPr>
          <p:nvPr>
            <p:ph type="title"/>
          </p:nvPr>
        </p:nvSpPr>
        <p:spPr/>
        <p:txBody>
          <a:bodyPr/>
          <a:lstStyle/>
          <a:p>
            <a:r>
              <a:rPr lang="es-ES" dirty="0"/>
              <a:t>Glosario</a:t>
            </a:r>
          </a:p>
        </p:txBody>
      </p:sp>
      <p:sp>
        <p:nvSpPr>
          <p:cNvPr id="2" name="Elipse 1">
            <a:extLst>
              <a:ext uri="{FF2B5EF4-FFF2-40B4-BE49-F238E27FC236}">
                <a16:creationId xmlns:a16="http://schemas.microsoft.com/office/drawing/2014/main" id="{5262E16D-371F-4890-AA6B-788A8D9CEA96}"/>
              </a:ext>
            </a:extLst>
          </p:cNvPr>
          <p:cNvSpPr/>
          <p:nvPr/>
        </p:nvSpPr>
        <p:spPr>
          <a:xfrm>
            <a:off x="162937" y="742122"/>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A</a:t>
            </a:r>
          </a:p>
        </p:txBody>
      </p:sp>
    </p:spTree>
    <p:extLst>
      <p:ext uri="{BB962C8B-B14F-4D97-AF65-F5344CB8AC3E}">
        <p14:creationId xmlns:p14="http://schemas.microsoft.com/office/powerpoint/2010/main" val="303823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4EA021-0149-4596-9392-2DEEA7BBCAA6}"/>
              </a:ext>
            </a:extLst>
          </p:cNvPr>
          <p:cNvSpPr>
            <a:spLocks noGrp="1"/>
          </p:cNvSpPr>
          <p:nvPr>
            <p:ph type="sldNum" sz="quarter" idx="16"/>
          </p:nvPr>
        </p:nvSpPr>
        <p:spPr/>
        <p:txBody>
          <a:bodyPr/>
          <a:lstStyle/>
          <a:p>
            <a:fld id="{A74CE0EA-F3B5-4684-BA10-C594598FDB9C}" type="slidenum">
              <a:rPr lang="es-ES" noProof="0" smtClean="0"/>
              <a:t>15</a:t>
            </a:fld>
            <a:endParaRPr lang="es-ES" noProof="0" dirty="0"/>
          </a:p>
        </p:txBody>
      </p:sp>
      <p:sp>
        <p:nvSpPr>
          <p:cNvPr id="6" name="Título 5">
            <a:extLst>
              <a:ext uri="{FF2B5EF4-FFF2-40B4-BE49-F238E27FC236}">
                <a16:creationId xmlns:a16="http://schemas.microsoft.com/office/drawing/2014/main" id="{C5B374A9-6C23-4902-ACBB-5214546F39D1}"/>
              </a:ext>
            </a:extLst>
          </p:cNvPr>
          <p:cNvSpPr>
            <a:spLocks noGrp="1"/>
          </p:cNvSpPr>
          <p:nvPr>
            <p:ph type="title"/>
          </p:nvPr>
        </p:nvSpPr>
        <p:spPr>
          <a:xfrm>
            <a:off x="479999" y="359999"/>
            <a:ext cx="9934748" cy="577510"/>
          </a:xfrm>
        </p:spPr>
        <p:txBody>
          <a:bodyPr/>
          <a:lstStyle/>
          <a:p>
            <a:r>
              <a:rPr lang="es-ES" sz="2000" dirty="0"/>
              <a:t>En el contexto de la variante ómicron, las vacunas contra la COVID-19 siguen proporcionando una gran protección frente a la enfermedad grave (1/3)</a:t>
            </a:r>
          </a:p>
        </p:txBody>
      </p:sp>
      <p:sp>
        <p:nvSpPr>
          <p:cNvPr id="7" name="Text Placeholder 6">
            <a:extLst>
              <a:ext uri="{FF2B5EF4-FFF2-40B4-BE49-F238E27FC236}">
                <a16:creationId xmlns:a16="http://schemas.microsoft.com/office/drawing/2014/main" id="{83D34392-7F10-4267-8F0F-A6543D93A148}"/>
              </a:ext>
            </a:extLst>
          </p:cNvPr>
          <p:cNvSpPr txBox="1">
            <a:spLocks noGrp="1"/>
          </p:cNvSpPr>
          <p:nvPr>
            <p:ph type="body" sz="quarter" idx="21"/>
          </p:nvPr>
        </p:nvSpPr>
        <p:spPr>
          <a:xfrm>
            <a:off x="393286" y="6456450"/>
            <a:ext cx="112268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rgbClr val="009CDE"/>
                </a:solidFill>
                <a:latin typeface="Ebrima" panose="02000000000000000000" pitchFamily="2" charset="0"/>
                <a:ea typeface="Ebrima" panose="02000000000000000000" pitchFamily="2" charset="0"/>
                <a:cs typeface="Ebrima" panose="02000000000000000000" pitchFamily="2" charset="0"/>
              </a:rPr>
              <a:t>https://www.who.int/publications/m/item/weekly-epidemiological-update-on-covid-19</a:t>
            </a:r>
            <a:r>
              <a:rPr kumimoji="0" lang="es-ES" sz="800" b="0" i="0" u="none" strike="noStrike" kern="1200" cap="none" spc="0" normalizeH="0" baseline="0" noProof="0" dirty="0">
                <a:ln>
                  <a:noFill/>
                </a:ln>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22 de febrero del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Ebrima" panose="02000000000000000000" pitchFamily="2" charset="0"/>
                <a:ea typeface="Ebrima" panose="02000000000000000000" pitchFamily="2" charset="0"/>
                <a:cs typeface="Ebrima" panose="02000000000000000000" pitchFamily="2" charset="0"/>
              </a:rPr>
              <a:t>Datos de la COVID-19. </a:t>
            </a:r>
            <a:r>
              <a:rPr lang="es-ES" dirty="0">
                <a:latin typeface="Ebrima" panose="02000000000000000000" pitchFamily="2" charset="0"/>
                <a:ea typeface="Ebrima" panose="02000000000000000000" pitchFamily="2" charset="0"/>
                <a:cs typeface="Ebrima" panose="02000000000000000000" pitchFamily="2" charset="0"/>
              </a:rPr>
              <a:t>VIEW-</a:t>
            </a:r>
            <a:r>
              <a:rPr lang="es-ES" dirty="0" err="1">
                <a:latin typeface="Ebrima" panose="02000000000000000000" pitchFamily="2" charset="0"/>
                <a:ea typeface="Ebrima" panose="02000000000000000000" pitchFamily="2" charset="0"/>
                <a:cs typeface="Ebrima" panose="02000000000000000000" pitchFamily="2" charset="0"/>
              </a:rPr>
              <a:t>hub</a:t>
            </a:r>
            <a:r>
              <a:rPr lang="es-ES" dirty="0">
                <a:latin typeface="Ebrima" panose="02000000000000000000" pitchFamily="2" charset="0"/>
                <a:ea typeface="Ebrima" panose="02000000000000000000" pitchFamily="2" charset="0"/>
                <a:cs typeface="Ebrima" panose="02000000000000000000" pitchFamily="2" charset="0"/>
              </a:rPr>
              <a:t> del IVAC</a:t>
            </a:r>
            <a:r>
              <a:rPr lang="es-ES" b="1" dirty="0">
                <a:latin typeface="Ebrima" panose="02000000000000000000" pitchFamily="2" charset="0"/>
                <a:ea typeface="Ebrima" panose="02000000000000000000" pitchFamily="2" charset="0"/>
                <a:cs typeface="Ebrima" panose="02000000000000000000" pitchFamily="2" charset="0"/>
              </a:rPr>
              <a:t>. </a:t>
            </a:r>
            <a:r>
              <a:rPr lang="es-ES" dirty="0">
                <a:latin typeface="Ebrima" panose="02000000000000000000" pitchFamily="2" charset="0"/>
                <a:ea typeface="Ebrima" panose="02000000000000000000" pitchFamily="2" charset="0"/>
                <a:cs typeface="Ebrima" panose="02000000000000000000" pitchFamily="2" charset="0"/>
              </a:rPr>
              <a:t>https://view-hub.org/covid-19/effectiveness-studies.</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8" name="Elipse 7">
            <a:extLst>
              <a:ext uri="{FF2B5EF4-FFF2-40B4-BE49-F238E27FC236}">
                <a16:creationId xmlns:a16="http://schemas.microsoft.com/office/drawing/2014/main" id="{81F0D767-2CE3-4A9D-B5B6-64F5D5A796D0}"/>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white"/>
                </a:solidFill>
                <a:latin typeface="Arial"/>
              </a:rPr>
              <a:t>B</a:t>
            </a: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52">
            <a:extLst>
              <a:ext uri="{FF2B5EF4-FFF2-40B4-BE49-F238E27FC236}">
                <a16:creationId xmlns:a16="http://schemas.microsoft.com/office/drawing/2014/main" id="{087679C4-E7E6-4279-B949-C7E59B929277}"/>
              </a:ext>
            </a:extLst>
          </p:cNvPr>
          <p:cNvSpPr txBox="1">
            <a:spLocks/>
          </p:cNvSpPr>
          <p:nvPr/>
        </p:nvSpPr>
        <p:spPr>
          <a:xfrm>
            <a:off x="554735" y="1200984"/>
            <a:ext cx="5265039" cy="61555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32 estudios </a:t>
            </a:r>
            <a:r>
              <a:rPr kumimoji="0" lang="es-ES" sz="18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aportan información </a:t>
            </a:r>
            <a:br>
              <a:rPr kumimoji="0" lang="es-ES" sz="18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br>
            <a:r>
              <a:rPr kumimoji="0" lang="es-ES" sz="18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sobre </a:t>
            </a: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los resultados de las vacunas </a:t>
            </a:r>
            <a:b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b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contra la variante ómicron</a:t>
            </a:r>
          </a:p>
        </p:txBody>
      </p:sp>
      <p:cxnSp>
        <p:nvCxnSpPr>
          <p:cNvPr id="10" name="Straight Connector 57">
            <a:extLst>
              <a:ext uri="{FF2B5EF4-FFF2-40B4-BE49-F238E27FC236}">
                <a16:creationId xmlns:a16="http://schemas.microsoft.com/office/drawing/2014/main" id="{AB37670F-B8B3-4A3D-9FEF-55C528AF56CA}"/>
              </a:ext>
            </a:extLst>
          </p:cNvPr>
          <p:cNvCxnSpPr>
            <a:cxnSpLocks/>
          </p:cNvCxnSpPr>
          <p:nvPr/>
        </p:nvCxnSpPr>
        <p:spPr>
          <a:xfrm>
            <a:off x="554735" y="1854637"/>
            <a:ext cx="5007865"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94">
            <a:extLst>
              <a:ext uri="{FF2B5EF4-FFF2-40B4-BE49-F238E27FC236}">
                <a16:creationId xmlns:a16="http://schemas.microsoft.com/office/drawing/2014/main" id="{570A660D-EC21-4D9E-AE05-0E75AB64D6C4}"/>
              </a:ext>
            </a:extLst>
          </p:cNvPr>
          <p:cNvSpPr txBox="1">
            <a:spLocks/>
          </p:cNvSpPr>
          <p:nvPr/>
        </p:nvSpPr>
        <p:spPr>
          <a:xfrm>
            <a:off x="5819774" y="1236474"/>
            <a:ext cx="5886590"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Resultados</a:t>
            </a:r>
          </a:p>
        </p:txBody>
      </p:sp>
      <p:cxnSp>
        <p:nvCxnSpPr>
          <p:cNvPr id="12" name="Straight Connector 100">
            <a:extLst>
              <a:ext uri="{FF2B5EF4-FFF2-40B4-BE49-F238E27FC236}">
                <a16:creationId xmlns:a16="http://schemas.microsoft.com/office/drawing/2014/main" id="{4743C0FD-22B9-457E-AAC8-042D0F4CB513}"/>
              </a:ext>
            </a:extLst>
          </p:cNvPr>
          <p:cNvCxnSpPr>
            <a:cxnSpLocks/>
          </p:cNvCxnSpPr>
          <p:nvPr/>
        </p:nvCxnSpPr>
        <p:spPr>
          <a:xfrm>
            <a:off x="5819774" y="1854637"/>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3" name="Group 32">
            <a:extLst>
              <a:ext uri="{FF2B5EF4-FFF2-40B4-BE49-F238E27FC236}">
                <a16:creationId xmlns:a16="http://schemas.microsoft.com/office/drawing/2014/main" id="{36E25A2A-8063-47A9-8CEC-876E70A427E6}"/>
              </a:ext>
            </a:extLst>
          </p:cNvPr>
          <p:cNvGrpSpPr/>
          <p:nvPr/>
        </p:nvGrpSpPr>
        <p:grpSpPr>
          <a:xfrm>
            <a:off x="554735" y="1996027"/>
            <a:ext cx="5007865" cy="412494"/>
            <a:chOff x="554735" y="1843627"/>
            <a:chExt cx="5007865" cy="412494"/>
          </a:xfrm>
        </p:grpSpPr>
        <p:pic>
          <p:nvPicPr>
            <p:cNvPr id="14" name="CustomIcon">
              <a:extLst>
                <a:ext uri="{FF2B5EF4-FFF2-40B4-BE49-F238E27FC236}">
                  <a16:creationId xmlns:a16="http://schemas.microsoft.com/office/drawing/2014/main" id="{51C6A786-C414-4867-83F7-817EE39EED1C}"/>
                </a:ext>
              </a:extLst>
            </p:cNvPr>
            <p:cNvPicPr>
              <a:picLocks/>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554735" y="1843627"/>
              <a:ext cx="412494" cy="412494"/>
            </a:xfrm>
            <a:prstGeom prst="rect">
              <a:avLst/>
            </a:prstGeom>
          </p:spPr>
        </p:pic>
        <p:sp>
          <p:nvSpPr>
            <p:cNvPr id="15" name="TextBox 54">
              <a:extLst>
                <a:ext uri="{FF2B5EF4-FFF2-40B4-BE49-F238E27FC236}">
                  <a16:creationId xmlns:a16="http://schemas.microsoft.com/office/drawing/2014/main" id="{67D6A0E3-8ADA-4322-AB5E-C2C6EDB6FCDE}"/>
                </a:ext>
              </a:extLst>
            </p:cNvPr>
            <p:cNvSpPr txBox="1">
              <a:spLocks/>
            </p:cNvSpPr>
            <p:nvPr/>
          </p:nvSpPr>
          <p:spPr>
            <a:xfrm>
              <a:off x="1049839" y="1926764"/>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1" i="0" u="none" strike="noStrike" kern="1200" cap="none" spc="0" normalizeH="0" baseline="0" noProof="0" dirty="0">
                  <a:ln>
                    <a:noFill/>
                  </a:ln>
                  <a:solidFill>
                    <a:srgbClr val="082F3B"/>
                  </a:solidFill>
                  <a:effectLst/>
                  <a:uLnTx/>
                  <a:uFillTx/>
                  <a:latin typeface="Arial"/>
                  <a:ea typeface="+mn-ea"/>
                  <a:cs typeface="Arial" panose="020B0604020202020204" pitchFamily="34" charset="0"/>
                </a:rPr>
                <a:t>Realizados en 13 países</a:t>
              </a:r>
            </a:p>
          </p:txBody>
        </p:sp>
      </p:grpSp>
      <p:pic>
        <p:nvPicPr>
          <p:cNvPr id="16" name="Graphic 51">
            <a:extLst>
              <a:ext uri="{FF2B5EF4-FFF2-40B4-BE49-F238E27FC236}">
                <a16:creationId xmlns:a16="http://schemas.microsoft.com/office/drawing/2014/main" id="{C9A40BC7-FABA-4360-88CB-BE9C351B690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54735" y="4754466"/>
            <a:ext cx="412494" cy="412494"/>
          </a:xfrm>
          <a:prstGeom prst="rect">
            <a:avLst/>
          </a:prstGeom>
        </p:spPr>
      </p:pic>
      <p:sp>
        <p:nvSpPr>
          <p:cNvPr id="17" name="TextBox 55">
            <a:extLst>
              <a:ext uri="{FF2B5EF4-FFF2-40B4-BE49-F238E27FC236}">
                <a16:creationId xmlns:a16="http://schemas.microsoft.com/office/drawing/2014/main" id="{6C680C29-A417-44C8-A699-151023E5AC15}"/>
              </a:ext>
            </a:extLst>
          </p:cNvPr>
          <p:cNvSpPr txBox="1">
            <a:spLocks/>
          </p:cNvSpPr>
          <p:nvPr/>
        </p:nvSpPr>
        <p:spPr>
          <a:xfrm>
            <a:off x="1049839" y="4837603"/>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1" i="0" u="none" strike="noStrike" kern="1200" cap="none" spc="0" normalizeH="0" baseline="0" noProof="0" dirty="0">
                <a:ln>
                  <a:noFill/>
                </a:ln>
                <a:solidFill>
                  <a:srgbClr val="082F3B"/>
                </a:solidFill>
                <a:effectLst/>
                <a:uLnTx/>
                <a:uFillTx/>
                <a:latin typeface="Arial"/>
                <a:ea typeface="+mn-ea"/>
                <a:cs typeface="Arial" panose="020B0604020202020204" pitchFamily="34" charset="0"/>
              </a:rPr>
              <a:t>Con cuatro vacunas consideradas</a:t>
            </a:r>
          </a:p>
        </p:txBody>
      </p:sp>
      <p:sp>
        <p:nvSpPr>
          <p:cNvPr id="18" name="TextBox 56">
            <a:extLst>
              <a:ext uri="{FF2B5EF4-FFF2-40B4-BE49-F238E27FC236}">
                <a16:creationId xmlns:a16="http://schemas.microsoft.com/office/drawing/2014/main" id="{A0ED710C-8858-4145-84B9-71A048736214}"/>
              </a:ext>
            </a:extLst>
          </p:cNvPr>
          <p:cNvSpPr txBox="1">
            <a:spLocks/>
          </p:cNvSpPr>
          <p:nvPr/>
        </p:nvSpPr>
        <p:spPr>
          <a:xfrm>
            <a:off x="1049839" y="5318168"/>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Roboto"/>
                <a:cs typeface="Poppins"/>
              </a:rPr>
              <a:t>Pfizer, Moderna, AstraZeneca y Janssen</a:t>
            </a:r>
            <a:endParaRPr kumimoji="0" lang="es-ES" sz="1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9" name="Group 35">
            <a:extLst>
              <a:ext uri="{FF2B5EF4-FFF2-40B4-BE49-F238E27FC236}">
                <a16:creationId xmlns:a16="http://schemas.microsoft.com/office/drawing/2014/main" id="{A6AFD1EF-0C6D-4CE3-9D39-FFB1AE5D160D}"/>
              </a:ext>
            </a:extLst>
          </p:cNvPr>
          <p:cNvGrpSpPr/>
          <p:nvPr/>
        </p:nvGrpSpPr>
        <p:grpSpPr>
          <a:xfrm>
            <a:off x="1049839" y="2957158"/>
            <a:ext cx="4512761" cy="246221"/>
            <a:chOff x="1049839" y="2813518"/>
            <a:chExt cx="4512761" cy="246221"/>
          </a:xfrm>
        </p:grpSpPr>
        <p:sp>
          <p:nvSpPr>
            <p:cNvPr id="20" name="TextBox 64">
              <a:extLst>
                <a:ext uri="{FF2B5EF4-FFF2-40B4-BE49-F238E27FC236}">
                  <a16:creationId xmlns:a16="http://schemas.microsoft.com/office/drawing/2014/main" id="{9F8C32F0-993A-4CCE-B86D-24E106B3AE85}"/>
                </a:ext>
              </a:extLst>
            </p:cNvPr>
            <p:cNvSpPr txBox="1">
              <a:spLocks/>
            </p:cNvSpPr>
            <p:nvPr/>
          </p:nvSpPr>
          <p:spPr>
            <a:xfrm>
              <a:off x="4450305" y="2813518"/>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Noruega</a:t>
              </a:r>
            </a:p>
          </p:txBody>
        </p:sp>
        <p:pic>
          <p:nvPicPr>
            <p:cNvPr id="21" name="Picture 77">
              <a:extLst>
                <a:ext uri="{FF2B5EF4-FFF2-40B4-BE49-F238E27FC236}">
                  <a16:creationId xmlns:a16="http://schemas.microsoft.com/office/drawing/2014/main" id="{03D379AD-6F91-458E-B04E-50D1884B6FFC}"/>
                </a:ext>
              </a:extLst>
            </p:cNvPr>
            <p:cNvPicPr>
              <a:picLocks/>
            </p:cNvPicPr>
            <p:nvPr/>
          </p:nvPicPr>
          <p:blipFill>
            <a:blip r:embed="rId8"/>
            <a:stretch>
              <a:fillRect/>
            </a:stretch>
          </p:blipFill>
          <p:spPr>
            <a:xfrm>
              <a:off x="4125577" y="2842648"/>
              <a:ext cx="274320" cy="187960"/>
            </a:xfrm>
            <a:prstGeom prst="rect">
              <a:avLst/>
            </a:prstGeom>
            <a:ln w="6350">
              <a:solidFill>
                <a:srgbClr val="D0D0D0"/>
              </a:solidFill>
            </a:ln>
          </p:spPr>
        </p:pic>
        <p:sp>
          <p:nvSpPr>
            <p:cNvPr id="22" name="TextBox 60">
              <a:extLst>
                <a:ext uri="{FF2B5EF4-FFF2-40B4-BE49-F238E27FC236}">
                  <a16:creationId xmlns:a16="http://schemas.microsoft.com/office/drawing/2014/main" id="{DACB4EE5-1218-4120-AABC-A3708BE20478}"/>
                </a:ext>
              </a:extLst>
            </p:cNvPr>
            <p:cNvSpPr txBox="1">
              <a:spLocks/>
            </p:cNvSpPr>
            <p:nvPr/>
          </p:nvSpPr>
          <p:spPr>
            <a:xfrm>
              <a:off x="2582113" y="2813518"/>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Países Bajos</a:t>
              </a:r>
            </a:p>
          </p:txBody>
        </p:sp>
        <p:pic>
          <p:nvPicPr>
            <p:cNvPr id="23" name="Picture 73">
              <a:extLst>
                <a:ext uri="{FF2B5EF4-FFF2-40B4-BE49-F238E27FC236}">
                  <a16:creationId xmlns:a16="http://schemas.microsoft.com/office/drawing/2014/main" id="{476F831E-F6E7-42F8-ACAB-2E102B0128F3}"/>
                </a:ext>
              </a:extLst>
            </p:cNvPr>
            <p:cNvPicPr>
              <a:picLocks/>
            </p:cNvPicPr>
            <p:nvPr/>
          </p:nvPicPr>
          <p:blipFill>
            <a:blip r:embed="rId9"/>
            <a:stretch>
              <a:fillRect/>
            </a:stretch>
          </p:blipFill>
          <p:spPr>
            <a:xfrm>
              <a:off x="2257387" y="2842648"/>
              <a:ext cx="274320" cy="187960"/>
            </a:xfrm>
            <a:prstGeom prst="rect">
              <a:avLst/>
            </a:prstGeom>
            <a:ln w="6350">
              <a:solidFill>
                <a:srgbClr val="D0D0D0"/>
              </a:solidFill>
            </a:ln>
          </p:spPr>
        </p:pic>
        <p:sp>
          <p:nvSpPr>
            <p:cNvPr id="24" name="TextBox 59">
              <a:extLst>
                <a:ext uri="{FF2B5EF4-FFF2-40B4-BE49-F238E27FC236}">
                  <a16:creationId xmlns:a16="http://schemas.microsoft.com/office/drawing/2014/main" id="{C35FCBD4-5591-43D2-95B6-FD4D32ED3329}"/>
                </a:ext>
              </a:extLst>
            </p:cNvPr>
            <p:cNvSpPr txBox="1">
              <a:spLocks/>
            </p:cNvSpPr>
            <p:nvPr/>
          </p:nvSpPr>
          <p:spPr>
            <a:xfrm>
              <a:off x="1374565" y="2813518"/>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Israel</a:t>
              </a:r>
            </a:p>
          </p:txBody>
        </p:sp>
        <p:pic>
          <p:nvPicPr>
            <p:cNvPr id="25" name="Picture 72">
              <a:extLst>
                <a:ext uri="{FF2B5EF4-FFF2-40B4-BE49-F238E27FC236}">
                  <a16:creationId xmlns:a16="http://schemas.microsoft.com/office/drawing/2014/main" id="{ED1E6C80-C2BD-489F-8955-CADE1A79ABC1}"/>
                </a:ext>
              </a:extLst>
            </p:cNvPr>
            <p:cNvPicPr>
              <a:picLocks/>
            </p:cNvPicPr>
            <p:nvPr/>
          </p:nvPicPr>
          <p:blipFill>
            <a:blip r:embed="rId10"/>
            <a:stretch>
              <a:fillRect/>
            </a:stretch>
          </p:blipFill>
          <p:spPr>
            <a:xfrm>
              <a:off x="1049839" y="2842648"/>
              <a:ext cx="274320" cy="187960"/>
            </a:xfrm>
            <a:prstGeom prst="rect">
              <a:avLst/>
            </a:prstGeom>
            <a:ln w="6350">
              <a:solidFill>
                <a:srgbClr val="D0D0D0"/>
              </a:solidFill>
            </a:ln>
          </p:spPr>
        </p:pic>
      </p:grpSp>
      <p:grpSp>
        <p:nvGrpSpPr>
          <p:cNvPr id="26" name="Group 37">
            <a:extLst>
              <a:ext uri="{FF2B5EF4-FFF2-40B4-BE49-F238E27FC236}">
                <a16:creationId xmlns:a16="http://schemas.microsoft.com/office/drawing/2014/main" id="{506024F3-EE57-452A-8295-487CB1229751}"/>
              </a:ext>
            </a:extLst>
          </p:cNvPr>
          <p:cNvGrpSpPr/>
          <p:nvPr/>
        </p:nvGrpSpPr>
        <p:grpSpPr>
          <a:xfrm>
            <a:off x="1049839" y="3752016"/>
            <a:ext cx="4512761" cy="246221"/>
            <a:chOff x="1049839" y="3605782"/>
            <a:chExt cx="4512761" cy="246221"/>
          </a:xfrm>
        </p:grpSpPr>
        <p:sp>
          <p:nvSpPr>
            <p:cNvPr id="27" name="TextBox 68">
              <a:extLst>
                <a:ext uri="{FF2B5EF4-FFF2-40B4-BE49-F238E27FC236}">
                  <a16:creationId xmlns:a16="http://schemas.microsoft.com/office/drawing/2014/main" id="{7AD41601-3D5A-43D8-BC94-91F27E6C08F3}"/>
                </a:ext>
              </a:extLst>
            </p:cNvPr>
            <p:cNvSpPr txBox="1">
              <a:spLocks/>
            </p:cNvSpPr>
            <p:nvPr/>
          </p:nvSpPr>
          <p:spPr>
            <a:xfrm>
              <a:off x="4450305" y="3605782"/>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Reino Unido</a:t>
              </a:r>
            </a:p>
          </p:txBody>
        </p:sp>
        <p:pic>
          <p:nvPicPr>
            <p:cNvPr id="28" name="Picture 81">
              <a:extLst>
                <a:ext uri="{FF2B5EF4-FFF2-40B4-BE49-F238E27FC236}">
                  <a16:creationId xmlns:a16="http://schemas.microsoft.com/office/drawing/2014/main" id="{9DB4CCC0-A10E-4670-B745-F0ED051D8FC0}"/>
                </a:ext>
              </a:extLst>
            </p:cNvPr>
            <p:cNvPicPr>
              <a:picLocks/>
            </p:cNvPicPr>
            <p:nvPr/>
          </p:nvPicPr>
          <p:blipFill>
            <a:blip r:embed="rId11"/>
            <a:stretch>
              <a:fillRect/>
            </a:stretch>
          </p:blipFill>
          <p:spPr>
            <a:xfrm>
              <a:off x="4125577" y="3634912"/>
              <a:ext cx="274320" cy="187960"/>
            </a:xfrm>
            <a:prstGeom prst="rect">
              <a:avLst/>
            </a:prstGeom>
            <a:ln w="6350">
              <a:solidFill>
                <a:srgbClr val="D0D0D0"/>
              </a:solidFill>
            </a:ln>
          </p:spPr>
        </p:pic>
        <p:sp>
          <p:nvSpPr>
            <p:cNvPr id="29" name="TextBox 65">
              <a:extLst>
                <a:ext uri="{FF2B5EF4-FFF2-40B4-BE49-F238E27FC236}">
                  <a16:creationId xmlns:a16="http://schemas.microsoft.com/office/drawing/2014/main" id="{DDA3B09B-1669-467C-854C-8C1C26E094F4}"/>
                </a:ext>
              </a:extLst>
            </p:cNvPr>
            <p:cNvSpPr txBox="1">
              <a:spLocks/>
            </p:cNvSpPr>
            <p:nvPr/>
          </p:nvSpPr>
          <p:spPr>
            <a:xfrm>
              <a:off x="2582113" y="3605782"/>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Suecia</a:t>
              </a:r>
            </a:p>
          </p:txBody>
        </p:sp>
        <p:pic>
          <p:nvPicPr>
            <p:cNvPr id="30" name="Picture 78">
              <a:extLst>
                <a:ext uri="{FF2B5EF4-FFF2-40B4-BE49-F238E27FC236}">
                  <a16:creationId xmlns:a16="http://schemas.microsoft.com/office/drawing/2014/main" id="{A9852137-A7FD-46BE-9D71-4F821019D32F}"/>
                </a:ext>
              </a:extLst>
            </p:cNvPr>
            <p:cNvPicPr>
              <a:picLocks/>
            </p:cNvPicPr>
            <p:nvPr/>
          </p:nvPicPr>
          <p:blipFill>
            <a:blip r:embed="rId12"/>
            <a:stretch>
              <a:fillRect/>
            </a:stretch>
          </p:blipFill>
          <p:spPr>
            <a:xfrm>
              <a:off x="2257387" y="3634912"/>
              <a:ext cx="274320" cy="187960"/>
            </a:xfrm>
            <a:prstGeom prst="rect">
              <a:avLst/>
            </a:prstGeom>
            <a:ln w="6350">
              <a:solidFill>
                <a:srgbClr val="D0D0D0"/>
              </a:solidFill>
            </a:ln>
          </p:spPr>
        </p:pic>
        <p:sp>
          <p:nvSpPr>
            <p:cNvPr id="31" name="TextBox 62">
              <a:extLst>
                <a:ext uri="{FF2B5EF4-FFF2-40B4-BE49-F238E27FC236}">
                  <a16:creationId xmlns:a16="http://schemas.microsoft.com/office/drawing/2014/main" id="{5B9F2D71-03CF-45D4-904E-E591E1CD0F47}"/>
                </a:ext>
              </a:extLst>
            </p:cNvPr>
            <p:cNvSpPr txBox="1">
              <a:spLocks/>
            </p:cNvSpPr>
            <p:nvPr/>
          </p:nvSpPr>
          <p:spPr>
            <a:xfrm>
              <a:off x="1374565" y="3605782"/>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España</a:t>
              </a:r>
            </a:p>
          </p:txBody>
        </p:sp>
        <p:pic>
          <p:nvPicPr>
            <p:cNvPr id="32" name="Picture 75">
              <a:extLst>
                <a:ext uri="{FF2B5EF4-FFF2-40B4-BE49-F238E27FC236}">
                  <a16:creationId xmlns:a16="http://schemas.microsoft.com/office/drawing/2014/main" id="{9639EFFA-349F-410C-82FD-E2D5F5D26C1B}"/>
                </a:ext>
              </a:extLst>
            </p:cNvPr>
            <p:cNvPicPr>
              <a:picLocks/>
            </p:cNvPicPr>
            <p:nvPr/>
          </p:nvPicPr>
          <p:blipFill>
            <a:blip r:embed="rId13"/>
            <a:stretch>
              <a:fillRect/>
            </a:stretch>
          </p:blipFill>
          <p:spPr>
            <a:xfrm>
              <a:off x="1049839" y="3634912"/>
              <a:ext cx="274320" cy="187960"/>
            </a:xfrm>
            <a:prstGeom prst="rect">
              <a:avLst/>
            </a:prstGeom>
            <a:ln w="6350">
              <a:solidFill>
                <a:srgbClr val="D0D0D0"/>
              </a:solidFill>
            </a:ln>
          </p:spPr>
        </p:pic>
      </p:grpSp>
      <p:grpSp>
        <p:nvGrpSpPr>
          <p:cNvPr id="33" name="Group 34">
            <a:extLst>
              <a:ext uri="{FF2B5EF4-FFF2-40B4-BE49-F238E27FC236}">
                <a16:creationId xmlns:a16="http://schemas.microsoft.com/office/drawing/2014/main" id="{3409D97F-FF2B-408D-A141-619AEC7618B6}"/>
              </a:ext>
            </a:extLst>
          </p:cNvPr>
          <p:cNvGrpSpPr/>
          <p:nvPr/>
        </p:nvGrpSpPr>
        <p:grpSpPr>
          <a:xfrm>
            <a:off x="1049839" y="2559729"/>
            <a:ext cx="4512761" cy="393954"/>
            <a:chOff x="1049839" y="2417386"/>
            <a:chExt cx="4512761" cy="393954"/>
          </a:xfrm>
        </p:grpSpPr>
        <p:sp>
          <p:nvSpPr>
            <p:cNvPr id="34" name="TextBox 69">
              <a:extLst>
                <a:ext uri="{FF2B5EF4-FFF2-40B4-BE49-F238E27FC236}">
                  <a16:creationId xmlns:a16="http://schemas.microsoft.com/office/drawing/2014/main" id="{A5AC446C-9C87-4671-887E-7CFC6F7483A4}"/>
                </a:ext>
              </a:extLst>
            </p:cNvPr>
            <p:cNvSpPr txBox="1">
              <a:spLocks/>
            </p:cNvSpPr>
            <p:nvPr/>
          </p:nvSpPr>
          <p:spPr>
            <a:xfrm>
              <a:off x="4450305" y="2417386"/>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Dinamarca</a:t>
              </a:r>
            </a:p>
          </p:txBody>
        </p:sp>
        <p:pic>
          <p:nvPicPr>
            <p:cNvPr id="35" name="Picture 82">
              <a:extLst>
                <a:ext uri="{FF2B5EF4-FFF2-40B4-BE49-F238E27FC236}">
                  <a16:creationId xmlns:a16="http://schemas.microsoft.com/office/drawing/2014/main" id="{23DCF99B-361A-4A50-B50D-EC0CAA91043B}"/>
                </a:ext>
              </a:extLst>
            </p:cNvPr>
            <p:cNvPicPr>
              <a:picLocks/>
            </p:cNvPicPr>
            <p:nvPr/>
          </p:nvPicPr>
          <p:blipFill>
            <a:blip r:embed="rId14"/>
            <a:stretch>
              <a:fillRect/>
            </a:stretch>
          </p:blipFill>
          <p:spPr>
            <a:xfrm>
              <a:off x="4125577" y="2446516"/>
              <a:ext cx="274320" cy="187960"/>
            </a:xfrm>
            <a:prstGeom prst="rect">
              <a:avLst/>
            </a:prstGeom>
            <a:ln w="6350">
              <a:solidFill>
                <a:srgbClr val="D0D0D0"/>
              </a:solidFill>
            </a:ln>
          </p:spPr>
        </p:pic>
        <p:sp>
          <p:nvSpPr>
            <p:cNvPr id="36" name="TextBox 66">
              <a:extLst>
                <a:ext uri="{FF2B5EF4-FFF2-40B4-BE49-F238E27FC236}">
                  <a16:creationId xmlns:a16="http://schemas.microsoft.com/office/drawing/2014/main" id="{68F5E737-BA27-4CAB-83C2-AB489B1914A5}"/>
                </a:ext>
              </a:extLst>
            </p:cNvPr>
            <p:cNvSpPr txBox="1">
              <a:spLocks/>
            </p:cNvSpPr>
            <p:nvPr/>
          </p:nvSpPr>
          <p:spPr>
            <a:xfrm>
              <a:off x="2582113" y="2417386"/>
              <a:ext cx="1421621" cy="3939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80000"/>
                </a:lnSpc>
                <a:spcBef>
                  <a:spcPts val="0"/>
                </a:spcBef>
                <a:spcAft>
                  <a:spcPts val="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República Checa</a:t>
              </a:r>
            </a:p>
          </p:txBody>
        </p:sp>
        <p:pic>
          <p:nvPicPr>
            <p:cNvPr id="37" name="Picture 79">
              <a:extLst>
                <a:ext uri="{FF2B5EF4-FFF2-40B4-BE49-F238E27FC236}">
                  <a16:creationId xmlns:a16="http://schemas.microsoft.com/office/drawing/2014/main" id="{AFE56628-9FA6-4589-9BB9-C5ED2D4FFD8A}"/>
                </a:ext>
              </a:extLst>
            </p:cNvPr>
            <p:cNvPicPr>
              <a:picLocks/>
            </p:cNvPicPr>
            <p:nvPr/>
          </p:nvPicPr>
          <p:blipFill>
            <a:blip r:embed="rId15"/>
            <a:stretch>
              <a:fillRect/>
            </a:stretch>
          </p:blipFill>
          <p:spPr>
            <a:xfrm>
              <a:off x="2257387" y="2446516"/>
              <a:ext cx="274320" cy="187960"/>
            </a:xfrm>
            <a:prstGeom prst="rect">
              <a:avLst/>
            </a:prstGeom>
            <a:ln w="6350">
              <a:solidFill>
                <a:srgbClr val="D0D0D0"/>
              </a:solidFill>
            </a:ln>
          </p:spPr>
        </p:pic>
        <p:sp>
          <p:nvSpPr>
            <p:cNvPr id="38" name="TextBox 63">
              <a:extLst>
                <a:ext uri="{FF2B5EF4-FFF2-40B4-BE49-F238E27FC236}">
                  <a16:creationId xmlns:a16="http://schemas.microsoft.com/office/drawing/2014/main" id="{E8B824A3-A160-4196-BB2B-6D45EA5F37E9}"/>
                </a:ext>
              </a:extLst>
            </p:cNvPr>
            <p:cNvSpPr txBox="1">
              <a:spLocks/>
            </p:cNvSpPr>
            <p:nvPr/>
          </p:nvSpPr>
          <p:spPr>
            <a:xfrm>
              <a:off x="1374565" y="2417386"/>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Canadá</a:t>
              </a:r>
            </a:p>
          </p:txBody>
        </p:sp>
        <p:pic>
          <p:nvPicPr>
            <p:cNvPr id="39" name="Picture 76">
              <a:extLst>
                <a:ext uri="{FF2B5EF4-FFF2-40B4-BE49-F238E27FC236}">
                  <a16:creationId xmlns:a16="http://schemas.microsoft.com/office/drawing/2014/main" id="{E5DD8BDF-7592-4198-BAF9-1634F1D70BE6}"/>
                </a:ext>
              </a:extLst>
            </p:cNvPr>
            <p:cNvPicPr>
              <a:picLocks/>
            </p:cNvPicPr>
            <p:nvPr/>
          </p:nvPicPr>
          <p:blipFill>
            <a:blip r:embed="rId16"/>
            <a:stretch>
              <a:fillRect/>
            </a:stretch>
          </p:blipFill>
          <p:spPr>
            <a:xfrm>
              <a:off x="1049839" y="2446516"/>
              <a:ext cx="274320" cy="187960"/>
            </a:xfrm>
            <a:prstGeom prst="rect">
              <a:avLst/>
            </a:prstGeom>
            <a:ln w="6350">
              <a:solidFill>
                <a:srgbClr val="D0D0D0"/>
              </a:solidFill>
            </a:ln>
          </p:spPr>
        </p:pic>
      </p:grpSp>
      <p:grpSp>
        <p:nvGrpSpPr>
          <p:cNvPr id="40" name="Group 36">
            <a:extLst>
              <a:ext uri="{FF2B5EF4-FFF2-40B4-BE49-F238E27FC236}">
                <a16:creationId xmlns:a16="http://schemas.microsoft.com/office/drawing/2014/main" id="{FBD35F04-C939-4ECE-BC6E-1E7A7C7194E7}"/>
              </a:ext>
            </a:extLst>
          </p:cNvPr>
          <p:cNvGrpSpPr/>
          <p:nvPr/>
        </p:nvGrpSpPr>
        <p:grpSpPr>
          <a:xfrm>
            <a:off x="1049839" y="3354587"/>
            <a:ext cx="4512761" cy="246221"/>
            <a:chOff x="1049839" y="3209650"/>
            <a:chExt cx="4512761" cy="246221"/>
          </a:xfrm>
        </p:grpSpPr>
        <p:sp>
          <p:nvSpPr>
            <p:cNvPr id="41" name="TextBox 61">
              <a:extLst>
                <a:ext uri="{FF2B5EF4-FFF2-40B4-BE49-F238E27FC236}">
                  <a16:creationId xmlns:a16="http://schemas.microsoft.com/office/drawing/2014/main" id="{137FB68D-9555-4D63-A3FB-EEAEEA22874C}"/>
                </a:ext>
              </a:extLst>
            </p:cNvPr>
            <p:cNvSpPr txBox="1">
              <a:spLocks/>
            </p:cNvSpPr>
            <p:nvPr/>
          </p:nvSpPr>
          <p:spPr>
            <a:xfrm>
              <a:off x="4450305" y="3209650"/>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Sudáfrica</a:t>
              </a:r>
            </a:p>
          </p:txBody>
        </p:sp>
        <p:pic>
          <p:nvPicPr>
            <p:cNvPr id="42" name="Picture 74">
              <a:extLst>
                <a:ext uri="{FF2B5EF4-FFF2-40B4-BE49-F238E27FC236}">
                  <a16:creationId xmlns:a16="http://schemas.microsoft.com/office/drawing/2014/main" id="{16A78A9C-3F52-4749-BFD1-85B37A2D4015}"/>
                </a:ext>
              </a:extLst>
            </p:cNvPr>
            <p:cNvPicPr>
              <a:picLocks/>
            </p:cNvPicPr>
            <p:nvPr/>
          </p:nvPicPr>
          <p:blipFill>
            <a:blip r:embed="rId17"/>
            <a:stretch>
              <a:fillRect/>
            </a:stretch>
          </p:blipFill>
          <p:spPr>
            <a:xfrm>
              <a:off x="4125577" y="3238780"/>
              <a:ext cx="274320" cy="187960"/>
            </a:xfrm>
            <a:prstGeom prst="rect">
              <a:avLst/>
            </a:prstGeom>
            <a:ln w="6350">
              <a:solidFill>
                <a:srgbClr val="D0D0D0"/>
              </a:solidFill>
            </a:ln>
          </p:spPr>
        </p:pic>
        <p:sp>
          <p:nvSpPr>
            <p:cNvPr id="43" name="TextBox 70">
              <a:extLst>
                <a:ext uri="{FF2B5EF4-FFF2-40B4-BE49-F238E27FC236}">
                  <a16:creationId xmlns:a16="http://schemas.microsoft.com/office/drawing/2014/main" id="{9530902D-E7AB-40A3-A3FF-BF9E9A33C311}"/>
                </a:ext>
              </a:extLst>
            </p:cNvPr>
            <p:cNvSpPr txBox="1">
              <a:spLocks/>
            </p:cNvSpPr>
            <p:nvPr/>
          </p:nvSpPr>
          <p:spPr>
            <a:xfrm>
              <a:off x="2582113" y="3209650"/>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Qatar</a:t>
              </a:r>
            </a:p>
          </p:txBody>
        </p:sp>
        <p:pic>
          <p:nvPicPr>
            <p:cNvPr id="44" name="Picture 83">
              <a:extLst>
                <a:ext uri="{FF2B5EF4-FFF2-40B4-BE49-F238E27FC236}">
                  <a16:creationId xmlns:a16="http://schemas.microsoft.com/office/drawing/2014/main" id="{22FACF50-5973-45DA-AD97-C33F02282F7D}"/>
                </a:ext>
              </a:extLst>
            </p:cNvPr>
            <p:cNvPicPr>
              <a:picLocks/>
            </p:cNvPicPr>
            <p:nvPr/>
          </p:nvPicPr>
          <p:blipFill>
            <a:blip r:embed="rId18"/>
            <a:stretch>
              <a:fillRect/>
            </a:stretch>
          </p:blipFill>
          <p:spPr>
            <a:xfrm>
              <a:off x="2257387" y="3238780"/>
              <a:ext cx="274320" cy="187960"/>
            </a:xfrm>
            <a:prstGeom prst="rect">
              <a:avLst/>
            </a:prstGeom>
            <a:ln w="6350">
              <a:solidFill>
                <a:srgbClr val="D0D0D0"/>
              </a:solidFill>
            </a:ln>
          </p:spPr>
        </p:pic>
        <p:sp>
          <p:nvSpPr>
            <p:cNvPr id="45" name="TextBox 67">
              <a:extLst>
                <a:ext uri="{FF2B5EF4-FFF2-40B4-BE49-F238E27FC236}">
                  <a16:creationId xmlns:a16="http://schemas.microsoft.com/office/drawing/2014/main" id="{C78B0E30-A38E-4A6B-9486-9F0F1FFF0EA1}"/>
                </a:ext>
              </a:extLst>
            </p:cNvPr>
            <p:cNvSpPr txBox="1">
              <a:spLocks/>
            </p:cNvSpPr>
            <p:nvPr/>
          </p:nvSpPr>
          <p:spPr>
            <a:xfrm>
              <a:off x="1374565" y="3209650"/>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Portugal</a:t>
              </a:r>
            </a:p>
          </p:txBody>
        </p:sp>
        <p:pic>
          <p:nvPicPr>
            <p:cNvPr id="46" name="Picture 80">
              <a:extLst>
                <a:ext uri="{FF2B5EF4-FFF2-40B4-BE49-F238E27FC236}">
                  <a16:creationId xmlns:a16="http://schemas.microsoft.com/office/drawing/2014/main" id="{FEBD1FFC-C201-4803-A869-ACFBAB8CF8BA}"/>
                </a:ext>
              </a:extLst>
            </p:cNvPr>
            <p:cNvPicPr>
              <a:picLocks/>
            </p:cNvPicPr>
            <p:nvPr/>
          </p:nvPicPr>
          <p:blipFill>
            <a:blip r:embed="rId19"/>
            <a:stretch>
              <a:fillRect/>
            </a:stretch>
          </p:blipFill>
          <p:spPr>
            <a:xfrm>
              <a:off x="1049839" y="3238780"/>
              <a:ext cx="274320" cy="187960"/>
            </a:xfrm>
            <a:prstGeom prst="rect">
              <a:avLst/>
            </a:prstGeom>
            <a:ln w="6350">
              <a:solidFill>
                <a:srgbClr val="D0D0D0"/>
              </a:solidFill>
            </a:ln>
          </p:spPr>
        </p:pic>
      </p:grpSp>
      <p:grpSp>
        <p:nvGrpSpPr>
          <p:cNvPr id="47" name="Group 38">
            <a:extLst>
              <a:ext uri="{FF2B5EF4-FFF2-40B4-BE49-F238E27FC236}">
                <a16:creationId xmlns:a16="http://schemas.microsoft.com/office/drawing/2014/main" id="{F7D2C117-3853-4C50-A360-386DDA13B1FB}"/>
              </a:ext>
            </a:extLst>
          </p:cNvPr>
          <p:cNvGrpSpPr/>
          <p:nvPr/>
        </p:nvGrpSpPr>
        <p:grpSpPr>
          <a:xfrm>
            <a:off x="1049839" y="4158872"/>
            <a:ext cx="1085704" cy="246221"/>
            <a:chOff x="1049839" y="4001914"/>
            <a:chExt cx="1085704" cy="246221"/>
          </a:xfrm>
        </p:grpSpPr>
        <p:sp>
          <p:nvSpPr>
            <p:cNvPr id="48" name="TextBox 71">
              <a:extLst>
                <a:ext uri="{FF2B5EF4-FFF2-40B4-BE49-F238E27FC236}">
                  <a16:creationId xmlns:a16="http://schemas.microsoft.com/office/drawing/2014/main" id="{D46B1FAC-81E3-4F13-9452-B197AEE553EE}"/>
                </a:ext>
              </a:extLst>
            </p:cNvPr>
            <p:cNvSpPr txBox="1">
              <a:spLocks/>
            </p:cNvSpPr>
            <p:nvPr/>
          </p:nvSpPr>
          <p:spPr>
            <a:xfrm>
              <a:off x="1374565" y="4001914"/>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Estados Unidos</a:t>
              </a:r>
            </a:p>
          </p:txBody>
        </p:sp>
        <p:pic>
          <p:nvPicPr>
            <p:cNvPr id="49" name="Picture 84">
              <a:extLst>
                <a:ext uri="{FF2B5EF4-FFF2-40B4-BE49-F238E27FC236}">
                  <a16:creationId xmlns:a16="http://schemas.microsoft.com/office/drawing/2014/main" id="{26BCAEBF-0538-4A8B-9692-494B56841779}"/>
                </a:ext>
              </a:extLst>
            </p:cNvPr>
            <p:cNvPicPr>
              <a:picLocks/>
            </p:cNvPicPr>
            <p:nvPr/>
          </p:nvPicPr>
          <p:blipFill>
            <a:blip r:embed="rId20"/>
            <a:stretch>
              <a:fillRect/>
            </a:stretch>
          </p:blipFill>
          <p:spPr>
            <a:xfrm>
              <a:off x="1049839" y="4031044"/>
              <a:ext cx="274320" cy="187960"/>
            </a:xfrm>
            <a:prstGeom prst="rect">
              <a:avLst/>
            </a:prstGeom>
            <a:ln w="6350">
              <a:solidFill>
                <a:srgbClr val="D0D0D0"/>
              </a:solidFill>
            </a:ln>
          </p:spPr>
        </p:pic>
      </p:grpSp>
      <p:sp>
        <p:nvSpPr>
          <p:cNvPr id="50" name="TextBox 85">
            <a:extLst>
              <a:ext uri="{FF2B5EF4-FFF2-40B4-BE49-F238E27FC236}">
                <a16:creationId xmlns:a16="http://schemas.microsoft.com/office/drawing/2014/main" id="{F85A5673-91CD-4088-A905-454F73CFD0C5}"/>
              </a:ext>
            </a:extLst>
          </p:cNvPr>
          <p:cNvSpPr txBox="1">
            <a:spLocks/>
          </p:cNvSpPr>
          <p:nvPr/>
        </p:nvSpPr>
        <p:spPr>
          <a:xfrm>
            <a:off x="1049839" y="5715596"/>
            <a:ext cx="4606682" cy="23200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Roboto"/>
                <a:cs typeface="Poppins"/>
              </a:rPr>
              <a:t>No hay datos sobre vacunas de virus inactivado.</a:t>
            </a:r>
          </a:p>
        </p:txBody>
      </p:sp>
      <p:sp>
        <p:nvSpPr>
          <p:cNvPr id="51" name="TextBox 86">
            <a:extLst>
              <a:ext uri="{FF2B5EF4-FFF2-40B4-BE49-F238E27FC236}">
                <a16:creationId xmlns:a16="http://schemas.microsoft.com/office/drawing/2014/main" id="{A5B15F05-29FF-416A-BB61-F0552600606B}"/>
              </a:ext>
            </a:extLst>
          </p:cNvPr>
          <p:cNvSpPr txBox="1">
            <a:spLocks/>
          </p:cNvSpPr>
          <p:nvPr/>
        </p:nvSpPr>
        <p:spPr>
          <a:xfrm>
            <a:off x="5834050" y="5408622"/>
            <a:ext cx="5872314" cy="12464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Son mínimos los datos de algunas estimaciones de la EV, con un gran IC</a:t>
            </a:r>
            <a:r>
              <a:rPr lang="es-ES" sz="1100" dirty="0">
                <a:latin typeface="+mj-lt"/>
              </a:rPr>
              <a:t>.</a:t>
            </a:r>
            <a:endParaRPr kumimoji="0" lang="es-ES" sz="1100" b="0" i="0" u="none" strike="noStrike" kern="1200" cap="none" spc="0" normalizeH="0" baseline="0" noProof="0" dirty="0">
              <a:ln>
                <a:noFill/>
              </a:ln>
              <a:effectLst/>
              <a:uLnTx/>
              <a:uFillTx/>
              <a:latin typeface="+mj-lt"/>
              <a:ea typeface="+mn-ea"/>
              <a:cs typeface="Arial" panose="020B0604020202020204" pitchFamily="34" charset="0"/>
            </a:endParaRPr>
          </a:p>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Los primeros casos causados </a:t>
            </a:r>
            <a:r>
              <a:rPr lang="es-ES" sz="1100" dirty="0">
                <a:latin typeface="+mj-lt"/>
              </a:rPr>
              <a:t>por la variante </a:t>
            </a:r>
            <a:r>
              <a:rPr lang="es-ES" sz="1100" dirty="0" err="1">
                <a:latin typeface="+mj-lt"/>
              </a:rPr>
              <a:t>ó</a:t>
            </a:r>
            <a:r>
              <a:rPr kumimoji="0" lang="es-ES" sz="1100" b="0" i="0" u="none" strike="noStrike" kern="1200" cap="none" spc="0" normalizeH="0" baseline="0" noProof="0" dirty="0" err="1">
                <a:ln>
                  <a:noFill/>
                </a:ln>
                <a:effectLst/>
                <a:uLnTx/>
                <a:uFillTx/>
                <a:latin typeface="+mj-lt"/>
                <a:ea typeface="+mn-ea"/>
                <a:cs typeface="Arial" panose="020B0604020202020204" pitchFamily="34" charset="0"/>
              </a:rPr>
              <a:t>micron</a:t>
            </a:r>
            <a:r>
              <a:rPr kumimoji="0" lang="es-ES" sz="1100" b="0" i="0" u="none" strike="noStrike" kern="1200" cap="none" spc="0" normalizeH="0" baseline="0" noProof="0" dirty="0">
                <a:ln>
                  <a:noFill/>
                </a:ln>
                <a:effectLst/>
                <a:uLnTx/>
                <a:uFillTx/>
                <a:latin typeface="+mj-lt"/>
                <a:ea typeface="+mn-ea"/>
                <a:cs typeface="Arial" panose="020B0604020202020204" pitchFamily="34" charset="0"/>
              </a:rPr>
              <a:t> podrían tener un perfil de riesgo diferente.</a:t>
            </a:r>
          </a:p>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Confusión residual.</a:t>
            </a:r>
          </a:p>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La enfermedad grave podría incluir a personas infectadas incidentalmente por la variante ómicron más que deberse a la variante ómicron.</a:t>
            </a:r>
            <a:endParaRPr kumimoji="0" lang="es-E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60" name="Rectángulo 59">
            <a:extLst>
              <a:ext uri="{FF2B5EF4-FFF2-40B4-BE49-F238E27FC236}">
                <a16:creationId xmlns:a16="http://schemas.microsoft.com/office/drawing/2014/main" id="{F7667DF9-3A8F-44F1-8F1C-5D6564E54063}"/>
              </a:ext>
            </a:extLst>
          </p:cNvPr>
          <p:cNvSpPr/>
          <p:nvPr/>
        </p:nvSpPr>
        <p:spPr>
          <a:xfrm>
            <a:off x="5819774" y="1915277"/>
            <a:ext cx="5886590" cy="3045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Clr>
                <a:prstClr val="black"/>
              </a:buClr>
              <a:buSzPct val="100000"/>
              <a:defRPr/>
            </a:pPr>
            <a:r>
              <a:rPr kumimoji="0" lang="es-ES" sz="1100" b="1" i="0" u="sng"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Serie básica: </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En comparación con la variante delta, la efectividad vacunal (EV) </a:t>
            </a:r>
            <a:b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 la serie básica frente a la infección, la enfermedad y la hospitalización </a:t>
            </a:r>
            <a:b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es menor.</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serie básica frente a la infección y la enfermedad disminuye con el tiempo, hasta alcanzar niveles de efectividad insignificantes a los ~3-6 meses.</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serie básica frente a la hospitalización y la enfermedad grave parece disminuir con el tiempo, pero el intervalo de confianza (IC) es amplio. Se mantiene por encima de 50%.</a:t>
            </a:r>
          </a:p>
          <a:p>
            <a:pPr marL="0" lvl="1">
              <a:buClr>
                <a:prstClr val="black"/>
              </a:buClr>
              <a:buSzPct val="100000"/>
              <a:defRPr/>
            </a:pPr>
            <a:endParaRPr kumimoji="0" lang="es-ES" sz="11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0" lvl="1">
              <a:buClr>
                <a:prstClr val="black"/>
              </a:buClr>
              <a:buSzPct val="100000"/>
              <a:defRPr/>
            </a:pPr>
            <a:r>
              <a:rPr kumimoji="0" lang="es-ES" sz="11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Dosis de refuerzo: </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dosis de refuerzo aumenta la EV frente a todos los resultados, pero sigue siendo inferior que respecto a la variante delta y hay cierta evidencia temprana de una posible disminución.</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a:t>
            </a:r>
            <a:r>
              <a:rPr lang="es-ES" sz="1100" dirty="0">
                <a:solidFill>
                  <a:prstClr val="black"/>
                </a:solidFill>
                <a:latin typeface="Ebrima" panose="02000000000000000000" pitchFamily="2" charset="0"/>
                <a:ea typeface="Ebrima" panose="02000000000000000000" pitchFamily="2" charset="0"/>
                <a:cs typeface="Ebrima" panose="02000000000000000000" pitchFamily="2" charset="0"/>
              </a:rPr>
              <a:t>EV </a:t>
            </a: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a:t>
            </a:r>
            <a:r>
              <a:rPr lang="es-ES" sz="1100" dirty="0">
                <a:solidFill>
                  <a:prstClr val="black"/>
                </a:solidFill>
                <a:latin typeface="Ebrima" panose="02000000000000000000" pitchFamily="2" charset="0"/>
                <a:ea typeface="Ebrima" panose="02000000000000000000" pitchFamily="2" charset="0"/>
                <a:cs typeface="Ebrima" panose="02000000000000000000" pitchFamily="2" charset="0"/>
              </a:rPr>
              <a:t> la dosis de refuerzo frente a la </a:t>
            </a: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hospitalización y la enfermedad grave </a:t>
            </a:r>
            <a:b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es de ~80-90%.</a:t>
            </a:r>
            <a:endParaRPr lang="es-ES" sz="1100" dirty="0"/>
          </a:p>
        </p:txBody>
      </p:sp>
      <p:sp>
        <p:nvSpPr>
          <p:cNvPr id="61" name="TextBox 94">
            <a:extLst>
              <a:ext uri="{FF2B5EF4-FFF2-40B4-BE49-F238E27FC236}">
                <a16:creationId xmlns:a16="http://schemas.microsoft.com/office/drawing/2014/main" id="{E4288B67-2992-4AD2-A950-17AE0CF3F819}"/>
              </a:ext>
            </a:extLst>
          </p:cNvPr>
          <p:cNvSpPr txBox="1">
            <a:spLocks/>
          </p:cNvSpPr>
          <p:nvPr/>
        </p:nvSpPr>
        <p:spPr>
          <a:xfrm>
            <a:off x="5819774" y="5029428"/>
            <a:ext cx="5886590"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Limitaciones</a:t>
            </a:r>
          </a:p>
        </p:txBody>
      </p:sp>
      <p:cxnSp>
        <p:nvCxnSpPr>
          <p:cNvPr id="62" name="Straight Connector 100">
            <a:extLst>
              <a:ext uri="{FF2B5EF4-FFF2-40B4-BE49-F238E27FC236}">
                <a16:creationId xmlns:a16="http://schemas.microsoft.com/office/drawing/2014/main" id="{18E15D89-31B2-49AB-952B-D984E4E90929}"/>
              </a:ext>
            </a:extLst>
          </p:cNvPr>
          <p:cNvCxnSpPr>
            <a:cxnSpLocks/>
          </p:cNvCxnSpPr>
          <p:nvPr/>
        </p:nvCxnSpPr>
        <p:spPr>
          <a:xfrm>
            <a:off x="5819774" y="5344526"/>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4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fld id="{A74CE0EA-F3B5-4684-BA10-C594598FDB9C}" type="slidenum">
              <a:rPr lang="es-ES" noProof="0" smtClean="0"/>
              <a:t>16</a:t>
            </a:fld>
            <a:endParaRPr lang="es-ES" noProof="0" dirty="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r>
              <a:rPr lang="es-ES" sz="2400" dirty="0"/>
              <a:t>La protección de la serie básica de las vacunas contra la COVID-19, especialmente frente a la infección y la enfermedad asintomática, disminuye con el tiempo (2/3)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buSzTx/>
              <a:defRPr/>
            </a:pPr>
            <a:r>
              <a:rPr lang="es-ES" dirty="0">
                <a:solidFill>
                  <a:prstClr val="black"/>
                </a:solidFill>
                <a:latin typeface="Ebrima" panose="02000000000000000000" pitchFamily="2" charset="0"/>
                <a:ea typeface="Ebrima" panose="02000000000000000000" pitchFamily="2" charset="0"/>
                <a:cs typeface="Ebrima" panose="02000000000000000000" pitchFamily="2" charset="0"/>
                <a:hlinkClick r:id="rId3"/>
              </a:rPr>
              <a:t>https://www.who.int/publications/m/item/weekly-epidemiological-update-on-covid-19</a:t>
            </a:r>
            <a:r>
              <a:rPr lang="es-ES" dirty="0">
                <a:solidFill>
                  <a:prstClr val="black"/>
                </a:solidFill>
                <a:latin typeface="Ebrima" panose="02000000000000000000" pitchFamily="2" charset="0"/>
                <a:ea typeface="Ebrima" panose="02000000000000000000" pitchFamily="2" charset="0"/>
                <a:cs typeface="Ebrima" panose="02000000000000000000" pitchFamily="2" charset="0"/>
              </a:rPr>
              <a:t>. 22 de febrero del 2022. </a:t>
            </a:r>
          </a:p>
          <a:p>
            <a:pPr>
              <a:lnSpc>
                <a:spcPct val="100000"/>
              </a:lnSpc>
              <a:spcBef>
                <a:spcPts val="0"/>
              </a:spcBef>
              <a:spcAft>
                <a:spcPts val="0"/>
              </a:spcAft>
              <a:buClrTx/>
              <a:buSzTx/>
              <a:defRPr/>
            </a:pPr>
            <a:r>
              <a:rPr lang="es-ES" b="1" dirty="0">
                <a:latin typeface="Ebrima" panose="02000000000000000000" pitchFamily="2" charset="0"/>
                <a:ea typeface="Ebrima" panose="02000000000000000000" pitchFamily="2" charset="0"/>
                <a:cs typeface="Ebrima" panose="02000000000000000000" pitchFamily="2" charset="0"/>
              </a:rPr>
              <a:t>Datos de la COVID-19. </a:t>
            </a:r>
            <a:r>
              <a:rPr lang="es-ES" dirty="0">
                <a:latin typeface="Ebrima" panose="02000000000000000000" pitchFamily="2" charset="0"/>
                <a:ea typeface="Ebrima" panose="02000000000000000000" pitchFamily="2" charset="0"/>
                <a:cs typeface="Ebrima" panose="02000000000000000000" pitchFamily="2" charset="0"/>
              </a:rPr>
              <a:t>VIEW-</a:t>
            </a:r>
            <a:r>
              <a:rPr lang="es-ES" dirty="0" err="1">
                <a:latin typeface="Ebrima" panose="02000000000000000000" pitchFamily="2" charset="0"/>
                <a:ea typeface="Ebrima" panose="02000000000000000000" pitchFamily="2" charset="0"/>
                <a:cs typeface="Ebrima" panose="02000000000000000000" pitchFamily="2" charset="0"/>
              </a:rPr>
              <a:t>hub</a:t>
            </a:r>
            <a:r>
              <a:rPr lang="es-ES" dirty="0">
                <a:latin typeface="Ebrima" panose="02000000000000000000" pitchFamily="2" charset="0"/>
                <a:ea typeface="Ebrima" panose="02000000000000000000" pitchFamily="2" charset="0"/>
                <a:cs typeface="Ebrima" panose="02000000000000000000" pitchFamily="2" charset="0"/>
              </a:rPr>
              <a:t> del IVAC. https://view-hub.org/covid-19/effectiveness-studies.</a:t>
            </a:r>
          </a:p>
          <a:p>
            <a:pPr>
              <a:lnSpc>
                <a:spcPct val="100000"/>
              </a:lnSpc>
              <a:spcBef>
                <a:spcPts val="0"/>
              </a:spcBef>
              <a:spcAft>
                <a:spcPts val="0"/>
              </a:spcAft>
              <a:buClrTx/>
              <a:buSzTx/>
              <a:defRPr/>
            </a:pPr>
            <a:r>
              <a:rPr lang="es-ES" dirty="0">
                <a:latin typeface="Ebrima" panose="02000000000000000000" pitchFamily="2" charset="0"/>
                <a:ea typeface="Ebrima" panose="02000000000000000000" pitchFamily="2" charset="0"/>
                <a:cs typeface="Ebrima" panose="02000000000000000000" pitchFamily="2" charset="0"/>
              </a:rPr>
              <a:t>Nota: </a:t>
            </a:r>
            <a:r>
              <a:rPr kumimoji="0" lang="es-ES" sz="800" b="0" i="0" u="none" strike="noStrike" kern="0" cap="none" spc="0" normalizeH="0" baseline="0" noProof="0" dirty="0">
                <a:ln>
                  <a:noFill/>
                </a:ln>
                <a:solidFill>
                  <a:srgbClr val="000000"/>
                </a:solidFill>
                <a:effectLst/>
                <a:uLnTx/>
                <a:uFillTx/>
                <a:cs typeface="Arial" panose="020B0604020202020204" pitchFamily="34" charset="0"/>
              </a:rPr>
              <a:t>1. Cuando varios estudios se aplican a esta categoría, se muestra un intervalo.</a:t>
            </a:r>
          </a:p>
          <a:p>
            <a:pPr>
              <a:lnSpc>
                <a:spcPct val="100000"/>
              </a:lnSpc>
              <a:spcBef>
                <a:spcPts val="0"/>
              </a:spcBef>
              <a:spcAft>
                <a:spcPts val="0"/>
              </a:spcAft>
              <a:buClrTx/>
              <a:buSzTx/>
              <a:defRPr/>
            </a:pPr>
            <a:endParaRPr lang="es-ES"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744838" y="2238079"/>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&gt;3 meses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744838" y="2460330"/>
            <a:ext cx="1300939" cy="0"/>
          </a:xfrm>
          <a:prstGeom prst="line">
            <a:avLst/>
          </a:prstGeom>
          <a:noFill/>
          <a:ln w="12700" cap="flat" cmpd="sng" algn="ctr">
            <a:solidFill>
              <a:srgbClr val="082F3B"/>
            </a:solidFill>
            <a:prstDash val="solid"/>
            <a:miter lim="800000"/>
            <a:tailEnd type="none"/>
          </a:ln>
          <a:effectLst/>
        </p:spPr>
      </p:cxnSp>
      <p:sp>
        <p:nvSpPr>
          <p:cNvPr id="120" name="TextBox 8">
            <a:extLst>
              <a:ext uri="{FF2B5EF4-FFF2-40B4-BE49-F238E27FC236}">
                <a16:creationId xmlns:a16="http://schemas.microsoft.com/office/drawing/2014/main" id="{C09BC81C-D0B5-40BF-AA36-AE592E7FE9A8}"/>
              </a:ext>
            </a:extLst>
          </p:cNvPr>
          <p:cNvSpPr txBox="1">
            <a:spLocks/>
          </p:cNvSpPr>
          <p:nvPr/>
        </p:nvSpPr>
        <p:spPr>
          <a:xfrm>
            <a:off x="2302766" y="1935640"/>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s-ES" sz="1100" b="1" kern="0" dirty="0">
                <a:solidFill>
                  <a:srgbClr val="082F3B"/>
                </a:solidFill>
              </a:rPr>
              <a:t>EV</a:t>
            </a:r>
            <a:r>
              <a:rPr kumimoji="0" lang="es-ES" sz="1100" b="1" i="0" u="none" strike="noStrike" kern="0" cap="none" spc="0" normalizeH="0" baseline="0" noProof="0" dirty="0">
                <a:ln>
                  <a:noFill/>
                </a:ln>
                <a:solidFill>
                  <a:srgbClr val="082F3B"/>
                </a:solidFill>
                <a:effectLst/>
                <a:uLnTx/>
                <a:uFillTx/>
                <a:cs typeface="Arial" panose="020B0604020202020204" pitchFamily="34" charset="0"/>
              </a:rPr>
              <a:t> de la serie básica</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2275158" y="2460330"/>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2275158" y="2238080"/>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&lt;3 meses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2275158" y="2158705"/>
            <a:ext cx="2770619"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797054" y="246886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897299" y="2479380"/>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2563609" y="2677045"/>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2563609" y="3147060"/>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4033289" y="2677045"/>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4033289" y="3147060"/>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10-40</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797054" y="3082125"/>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747304" y="2541204"/>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897299" y="5817603"/>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747304" y="5879427"/>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897299" y="3715669"/>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2563609" y="4308004"/>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4033289" y="3789415"/>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4033289" y="4308004"/>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797054" y="423327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747304" y="3711537"/>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797054" y="372460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897299" y="4810284"/>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AstraZeneca</a:t>
            </a: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2563609" y="5416373"/>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2275160" y="3027509"/>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2275160" y="4210743"/>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2275160" y="5339751"/>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4033289" y="4949986"/>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4033289" y="5416373"/>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797054" y="5367362"/>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747304" y="4872108"/>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797054" y="488489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797054" y="584711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830621" y="5804862"/>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830621" y="4820440"/>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830621" y="3615562"/>
            <a:ext cx="4186604"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5101090" y="1932357"/>
            <a:ext cx="0" cy="4282613"/>
          </a:xfrm>
          <a:prstGeom prst="line">
            <a:avLst/>
          </a:prstGeom>
          <a:noFill/>
          <a:ln w="6350" cap="flat" cmpd="sng" algn="ctr">
            <a:solidFill>
              <a:srgbClr val="B3B3B3"/>
            </a:solidFill>
            <a:prstDash val="solid"/>
            <a:miter lim="800000"/>
            <a:tailEnd type="none"/>
          </a:ln>
          <a:effectLst/>
        </p:spPr>
      </p:cxnSp>
      <p:grpSp>
        <p:nvGrpSpPr>
          <p:cNvPr id="197" name="Group 111">
            <a:extLst>
              <a:ext uri="{FF2B5EF4-FFF2-40B4-BE49-F238E27FC236}">
                <a16:creationId xmlns:a16="http://schemas.microsoft.com/office/drawing/2014/main" id="{D69D828A-8F88-4EB6-8E84-2CDAAFACA183}"/>
              </a:ext>
            </a:extLst>
          </p:cNvPr>
          <p:cNvGrpSpPr/>
          <p:nvPr/>
        </p:nvGrpSpPr>
        <p:grpSpPr>
          <a:xfrm>
            <a:off x="412342" y="1079999"/>
            <a:ext cx="4649958" cy="566819"/>
            <a:chOff x="1685136" y="6080677"/>
            <a:chExt cx="5604787"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85136" y="6080677"/>
              <a:ext cx="1609085"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1" i="0" u="none" strike="noStrike" kern="0" cap="none" spc="0" normalizeH="0" baseline="0" noProof="0" dirty="0">
                  <a:ln>
                    <a:noFill/>
                  </a:ln>
                  <a:solidFill>
                    <a:srgbClr val="082F3B"/>
                  </a:solidFill>
                  <a:effectLst/>
                  <a:uLnTx/>
                  <a:uFillTx/>
                  <a:cs typeface="Arial" panose="020B0604020202020204" pitchFamily="34" charset="0"/>
                </a:rPr>
                <a:t>Vacuna básica recibida</a:t>
              </a:r>
              <a:br>
                <a:rPr kumimoji="0" lang="es-ES" sz="900" b="1" i="0" u="none" strike="noStrike" kern="0" cap="none" spc="0" normalizeH="0" baseline="0" noProof="0" dirty="0">
                  <a:ln>
                    <a:noFill/>
                  </a:ln>
                  <a:solidFill>
                    <a:srgbClr val="082F3B"/>
                  </a:solidFill>
                  <a:effectLst/>
                  <a:uLnTx/>
                  <a:uFillTx/>
                  <a:cs typeface="Arial" panose="020B0604020202020204" pitchFamily="34" charset="0"/>
                </a:rPr>
              </a:br>
              <a:r>
                <a:rPr kumimoji="0" lang="es-ES" sz="900" b="1" i="0" u="none" strike="noStrike" kern="0" cap="none" spc="0" normalizeH="0" baseline="0" noProof="0" dirty="0">
                  <a:ln>
                    <a:noFill/>
                  </a:ln>
                  <a:solidFill>
                    <a:srgbClr val="082F3B"/>
                  </a:solidFill>
                  <a:effectLst/>
                  <a:uLnTx/>
                  <a:uFillTx/>
                  <a:cs typeface="Arial" panose="020B0604020202020204" pitchFamily="34" charset="0"/>
                </a:rPr>
                <a:t>antes del refuerzo</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37917"/>
              <a:ext cx="517821"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3" y="6237917"/>
              <a:ext cx="548735"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37917"/>
              <a:ext cx="355519"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278854" y="1214700"/>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800" b="0" i="0" u="none" strike="noStrike" kern="0" cap="none" spc="0" normalizeH="0" baseline="0" noProof="0" dirty="0" err="1">
                <a:ln>
                  <a:noFill/>
                </a:ln>
                <a:solidFill>
                  <a:srgbClr val="FFFFFF"/>
                </a:solidFill>
                <a:effectLst/>
                <a:uLnTx/>
                <a:uFillTx/>
                <a:latin typeface="Arial"/>
                <a:ea typeface="+mn-ea"/>
                <a:cs typeface="+mn-cs"/>
              </a:rPr>
              <a:t>xx</a:t>
            </a:r>
            <a:endParaRPr kumimoji="0" lang="es-ES" sz="800" b="0" i="0" u="none" strike="noStrike" kern="0" cap="none" spc="0" normalizeH="0" baseline="0" noProof="0" dirty="0">
              <a:ln>
                <a:noFill/>
              </a:ln>
              <a:solidFill>
                <a:srgbClr val="FFFFFF"/>
              </a:solidFill>
              <a:effectLst/>
              <a:uLnTx/>
              <a:uFillTx/>
              <a:latin typeface="Arial"/>
              <a:ea typeface="+mn-ea"/>
              <a:cs typeface="+mn-cs"/>
            </a:endParaRP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7714638" y="1232605"/>
            <a:ext cx="2261838"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Intervalo de efectividad de las vacunas,</a:t>
            </a:r>
            <a:r>
              <a:rPr kumimoji="0" lang="es-ES" sz="900" b="0" i="0" u="none" strike="noStrike" kern="0" cap="none" spc="0" normalizeH="0" baseline="30000" noProof="0" dirty="0">
                <a:ln>
                  <a:noFill/>
                </a:ln>
                <a:solidFill>
                  <a:srgbClr val="000000"/>
                </a:solidFill>
                <a:effectLst/>
                <a:uLnTx/>
                <a:uFillTx/>
                <a:cs typeface="Arial" panose="020B0604020202020204" pitchFamily="34" charset="0"/>
              </a:rPr>
              <a:t>1</a:t>
            </a:r>
            <a:r>
              <a:rPr kumimoji="0" lang="es-ES" sz="900" b="0" i="0" u="none" strike="noStrike" kern="0" cap="none" spc="0" normalizeH="0" baseline="0" noProof="0" dirty="0">
                <a:ln>
                  <a:noFill/>
                </a:ln>
                <a:solidFill>
                  <a:srgbClr val="000000"/>
                </a:solidFill>
                <a:effectLst/>
                <a:uLnTx/>
                <a:uFillTx/>
                <a:cs typeface="Arial" panose="020B0604020202020204" pitchFamily="34" charset="0"/>
              </a:rPr>
              <a:t> %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2446608" y="5851100"/>
            <a:ext cx="2565444"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2446608" y="3738240"/>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2446608" y="4910802"/>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768178" y="1214700"/>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141917" y="1232605"/>
            <a:ext cx="1090042"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Sin datos disponibles</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100%</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225" name="Rectángulo 224">
            <a:extLst>
              <a:ext uri="{FF2B5EF4-FFF2-40B4-BE49-F238E27FC236}">
                <a16:creationId xmlns:a16="http://schemas.microsoft.com/office/drawing/2014/main" id="{27AE36C3-CAE3-4C71-8903-CF671C1933F1}"/>
              </a:ext>
            </a:extLst>
          </p:cNvPr>
          <p:cNvSpPr/>
          <p:nvPr/>
        </p:nvSpPr>
        <p:spPr>
          <a:xfrm>
            <a:off x="5444856" y="2484943"/>
            <a:ext cx="5675726" cy="2931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s-ES" sz="16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Puntos clave de la serie básica: </a:t>
            </a:r>
          </a:p>
          <a:p>
            <a:pPr marL="331788" lvl="3" indent="-342900">
              <a:spcBef>
                <a:spcPts val="500"/>
              </a:spcBef>
              <a:buClr>
                <a:prstClr val="black"/>
              </a:buClr>
              <a:buFont typeface="Arial" panose="020B0604020202020204" pitchFamily="34" charset="0"/>
              <a:buChar char="•"/>
              <a:defRPr/>
            </a:pP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serie básica disminuye con el tiempo </a:t>
            </a:r>
            <a:b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en lo que respecta a todos los resultados (sobre todo contra la infección y la enfermedad sintomática) </a:t>
            </a:r>
            <a:b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hasta llegar a niveles de efectividad insignificantes </a:t>
            </a:r>
            <a:b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tras ~3-6 meses.</a:t>
            </a:r>
          </a:p>
          <a:p>
            <a:pPr marL="331788" lvl="3" indent="-342900">
              <a:spcBef>
                <a:spcPts val="500"/>
              </a:spcBef>
              <a:buClr>
                <a:prstClr val="black"/>
              </a:buClr>
              <a:buFont typeface="Arial" panose="020B0604020202020204" pitchFamily="34" charset="0"/>
              <a:buChar char="•"/>
              <a:defRPr/>
            </a:pP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mayor EV de la serie básica frente a la hospitalización o la enfermedad grave parece disminuir con el tiempo, pero el IC es amplio. Se mantiene por encima del 50%.</a:t>
            </a:r>
          </a:p>
        </p:txBody>
      </p:sp>
    </p:spTree>
    <p:extLst>
      <p:ext uri="{BB962C8B-B14F-4D97-AF65-F5344CB8AC3E}">
        <p14:creationId xmlns:p14="http://schemas.microsoft.com/office/powerpoint/2010/main" val="223085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fld id="{A74CE0EA-F3B5-4684-BA10-C594598FDB9C}" type="slidenum">
              <a:rPr lang="es-ES" noProof="0" smtClean="0"/>
              <a:t>17</a:t>
            </a:fld>
            <a:endParaRPr lang="es-ES" noProof="0" dirty="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r>
              <a:rPr lang="es-ES" sz="2400" dirty="0"/>
              <a:t>La dosis de refuerzo de las vacunas contra la COVID-19 aumenta </a:t>
            </a:r>
            <a:br>
              <a:rPr lang="es-ES" sz="2400" dirty="0"/>
            </a:br>
            <a:r>
              <a:rPr lang="es-ES" sz="2400" dirty="0"/>
              <a:t>la protección frente a todos los resultados (3/3)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buSzTx/>
              <a:defRPr/>
            </a:pPr>
            <a:r>
              <a:rPr lang="es-ES" dirty="0">
                <a:solidFill>
                  <a:prstClr val="black"/>
                </a:solidFill>
                <a:latin typeface="Ebrima" panose="02000000000000000000" pitchFamily="2" charset="0"/>
                <a:ea typeface="Ebrima" panose="02000000000000000000" pitchFamily="2" charset="0"/>
                <a:cs typeface="Ebrima" panose="02000000000000000000" pitchFamily="2" charset="0"/>
                <a:hlinkClick r:id="rId3"/>
              </a:rPr>
              <a:t>https://www.who.int/publications/m/item/weekly-epidemiological-update-on-covid-19</a:t>
            </a:r>
            <a:r>
              <a:rPr lang="es-ES" dirty="0">
                <a:solidFill>
                  <a:prstClr val="black"/>
                </a:solidFill>
                <a:latin typeface="Ebrima" panose="02000000000000000000" pitchFamily="2" charset="0"/>
                <a:ea typeface="Ebrima" panose="02000000000000000000" pitchFamily="2" charset="0"/>
                <a:cs typeface="Ebrima" panose="02000000000000000000" pitchFamily="2" charset="0"/>
              </a:rPr>
              <a:t>. 22 de febrero del 2022. </a:t>
            </a:r>
          </a:p>
          <a:p>
            <a:pPr>
              <a:lnSpc>
                <a:spcPct val="100000"/>
              </a:lnSpc>
              <a:spcBef>
                <a:spcPts val="0"/>
              </a:spcBef>
              <a:spcAft>
                <a:spcPts val="0"/>
              </a:spcAft>
              <a:buClrTx/>
              <a:buSzTx/>
              <a:defRPr/>
            </a:pPr>
            <a:r>
              <a:rPr lang="es-ES" b="1" dirty="0">
                <a:latin typeface="Ebrima" panose="02000000000000000000" pitchFamily="2" charset="0"/>
                <a:ea typeface="Ebrima" panose="02000000000000000000" pitchFamily="2" charset="0"/>
                <a:cs typeface="Ebrima" panose="02000000000000000000" pitchFamily="2" charset="0"/>
              </a:rPr>
              <a:t>Datos de la COVID-19. </a:t>
            </a:r>
            <a:r>
              <a:rPr lang="es-ES" dirty="0">
                <a:latin typeface="Ebrima" panose="02000000000000000000" pitchFamily="2" charset="0"/>
                <a:ea typeface="Ebrima" panose="02000000000000000000" pitchFamily="2" charset="0"/>
                <a:cs typeface="Ebrima" panose="02000000000000000000" pitchFamily="2" charset="0"/>
              </a:rPr>
              <a:t>VIEW-</a:t>
            </a:r>
            <a:r>
              <a:rPr lang="es-ES" dirty="0" err="1">
                <a:latin typeface="Ebrima" panose="02000000000000000000" pitchFamily="2" charset="0"/>
                <a:ea typeface="Ebrima" panose="02000000000000000000" pitchFamily="2" charset="0"/>
                <a:cs typeface="Ebrima" panose="02000000000000000000" pitchFamily="2" charset="0"/>
              </a:rPr>
              <a:t>hub</a:t>
            </a:r>
            <a:r>
              <a:rPr lang="es-ES" dirty="0">
                <a:latin typeface="Ebrima" panose="02000000000000000000" pitchFamily="2" charset="0"/>
                <a:ea typeface="Ebrima" panose="02000000000000000000" pitchFamily="2" charset="0"/>
                <a:cs typeface="Ebrima" panose="02000000000000000000" pitchFamily="2" charset="0"/>
              </a:rPr>
              <a:t> del IVAC. https://view-hub.org/covid-19/effectiveness-studies.</a:t>
            </a:r>
          </a:p>
          <a:p>
            <a:pPr>
              <a:lnSpc>
                <a:spcPct val="100000"/>
              </a:lnSpc>
              <a:spcBef>
                <a:spcPts val="0"/>
              </a:spcBef>
              <a:spcAft>
                <a:spcPts val="0"/>
              </a:spcAft>
              <a:buClrTx/>
              <a:buSzTx/>
              <a:defRPr/>
            </a:pPr>
            <a:r>
              <a:rPr lang="es-ES" dirty="0">
                <a:latin typeface="Ebrima" panose="02000000000000000000" pitchFamily="2" charset="0"/>
                <a:ea typeface="Ebrima" panose="02000000000000000000" pitchFamily="2" charset="0"/>
                <a:cs typeface="Ebrima" panose="02000000000000000000" pitchFamily="2" charset="0"/>
              </a:rPr>
              <a:t>Nota: </a:t>
            </a:r>
            <a:r>
              <a:rPr kumimoji="0" lang="es-ES" b="0" i="0" u="none" strike="noStrike" kern="0" cap="none" spc="0" normalizeH="0" baseline="0" noProof="0" dirty="0">
                <a:ln>
                  <a:noFill/>
                </a:ln>
                <a:solidFill>
                  <a:srgbClr val="000000"/>
                </a:solidFill>
                <a:effectLst/>
                <a:uLnTx/>
                <a:uFillTx/>
                <a:cs typeface="Arial" panose="020B0604020202020204" pitchFamily="34" charset="0"/>
              </a:rPr>
              <a:t>1. Cuando varios estudios se aplican a esta categoría, se muestra un intervalo.</a:t>
            </a:r>
          </a:p>
          <a:p>
            <a:pPr>
              <a:lnSpc>
                <a:spcPct val="100000"/>
              </a:lnSpc>
              <a:spcBef>
                <a:spcPts val="0"/>
              </a:spcBef>
              <a:spcAft>
                <a:spcPts val="0"/>
              </a:spcAft>
              <a:buClrTx/>
              <a:buSzTx/>
              <a:defRPr/>
            </a:pPr>
            <a:endParaRPr lang="es-ES"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cxnSp>
        <p:nvCxnSpPr>
          <p:cNvPr id="116" name="Straight Connector 4">
            <a:extLst>
              <a:ext uri="{FF2B5EF4-FFF2-40B4-BE49-F238E27FC236}">
                <a16:creationId xmlns:a16="http://schemas.microsoft.com/office/drawing/2014/main" id="{C0E3876F-1554-4340-8ADC-E25CE606AC88}"/>
              </a:ext>
            </a:extLst>
          </p:cNvPr>
          <p:cNvCxnSpPr>
            <a:cxnSpLocks/>
          </p:cNvCxnSpPr>
          <p:nvPr/>
        </p:nvCxnSpPr>
        <p:spPr>
          <a:xfrm>
            <a:off x="4668297" y="2137697"/>
            <a:ext cx="4678654" cy="0"/>
          </a:xfrm>
          <a:prstGeom prst="line">
            <a:avLst/>
          </a:prstGeom>
          <a:noFill/>
          <a:ln w="12700" cap="flat" cmpd="sng" algn="ctr">
            <a:solidFill>
              <a:srgbClr val="082F3B"/>
            </a:solidFill>
            <a:prstDash val="solid"/>
            <a:miter lim="800000"/>
            <a:tailEnd type="none"/>
          </a:ln>
          <a:effectLst/>
        </p:spPr>
      </p:cxn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175033" y="2217071"/>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&gt;3 meses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175033" y="2439322"/>
            <a:ext cx="1300939" cy="0"/>
          </a:xfrm>
          <a:prstGeom prst="line">
            <a:avLst/>
          </a:prstGeom>
          <a:noFill/>
          <a:ln w="12700" cap="flat" cmpd="sng" algn="ctr">
            <a:solidFill>
              <a:srgbClr val="082F3B"/>
            </a:solidFill>
            <a:prstDash val="solid"/>
            <a:miter lim="800000"/>
            <a:tailEnd type="none"/>
          </a:ln>
          <a:effectLst/>
        </p:spPr>
      </p:cxnSp>
      <p:sp>
        <p:nvSpPr>
          <p:cNvPr id="119" name="TextBox 7">
            <a:extLst>
              <a:ext uri="{FF2B5EF4-FFF2-40B4-BE49-F238E27FC236}">
                <a16:creationId xmlns:a16="http://schemas.microsoft.com/office/drawing/2014/main" id="{5EFDD150-C2AB-43FC-9C1A-8A4D94101E1A}"/>
              </a:ext>
            </a:extLst>
          </p:cNvPr>
          <p:cNvSpPr txBox="1">
            <a:spLocks/>
          </p:cNvSpPr>
          <p:nvPr/>
        </p:nvSpPr>
        <p:spPr>
          <a:xfrm>
            <a:off x="4668297" y="1913859"/>
            <a:ext cx="4678654"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s-ES" sz="1100" b="1" kern="0" dirty="0">
                <a:solidFill>
                  <a:srgbClr val="082F3B"/>
                </a:solidFill>
              </a:rPr>
              <a:t>EV de la dosis de refuerzo</a:t>
            </a:r>
            <a:endParaRPr kumimoji="0" lang="es-ES" sz="1100" b="1" i="0" u="none" strike="noStrike" kern="0" cap="none" spc="0" normalizeH="0" baseline="0" noProof="0" dirty="0">
              <a:ln>
                <a:noFill/>
              </a:ln>
              <a:solidFill>
                <a:srgbClr val="082F3B"/>
              </a:solidFill>
              <a:effectLst/>
              <a:uLnTx/>
              <a:uFillTx/>
              <a:cs typeface="Arial" panose="020B0604020202020204" pitchFamily="34" charset="0"/>
            </a:endParaRPr>
          </a:p>
        </p:txBody>
      </p:sp>
      <p:sp>
        <p:nvSpPr>
          <p:cNvPr id="120" name="TextBox 8">
            <a:extLst>
              <a:ext uri="{FF2B5EF4-FFF2-40B4-BE49-F238E27FC236}">
                <a16:creationId xmlns:a16="http://schemas.microsoft.com/office/drawing/2014/main" id="{C09BC81C-D0B5-40BF-AA36-AE592E7FE9A8}"/>
              </a:ext>
            </a:extLst>
          </p:cNvPr>
          <p:cNvSpPr txBox="1">
            <a:spLocks/>
          </p:cNvSpPr>
          <p:nvPr/>
        </p:nvSpPr>
        <p:spPr>
          <a:xfrm>
            <a:off x="1732961" y="1914632"/>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0" cap="none" spc="0" normalizeH="0" baseline="0" noProof="0" dirty="0">
                <a:ln>
                  <a:noFill/>
                </a:ln>
                <a:solidFill>
                  <a:srgbClr val="082F3B"/>
                </a:solidFill>
                <a:effectLst/>
                <a:uLnTx/>
                <a:uFillTx/>
                <a:cs typeface="Arial" panose="020B0604020202020204" pitchFamily="34" charset="0"/>
              </a:rPr>
              <a:t>EV de la serie básica</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1705353" y="2439322"/>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1705353" y="2217072"/>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&lt;3 meses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1705353" y="2137697"/>
            <a:ext cx="2770619" cy="0"/>
          </a:xfrm>
          <a:prstGeom prst="line">
            <a:avLst/>
          </a:prstGeom>
          <a:noFill/>
          <a:ln w="12700" cap="flat" cmpd="sng" algn="ctr">
            <a:solidFill>
              <a:srgbClr val="082F3B"/>
            </a:solidFill>
            <a:prstDash val="solid"/>
            <a:miter lim="800000"/>
            <a:tailEnd type="none"/>
          </a:ln>
          <a:effectLst/>
        </p:spPr>
      </p:cxnSp>
      <p:cxnSp>
        <p:nvCxnSpPr>
          <p:cNvPr id="124" name="Straight Connector 15">
            <a:extLst>
              <a:ext uri="{FF2B5EF4-FFF2-40B4-BE49-F238E27FC236}">
                <a16:creationId xmlns:a16="http://schemas.microsoft.com/office/drawing/2014/main" id="{BF43315B-6C2A-41BC-90EC-EFCB0E3F8721}"/>
              </a:ext>
            </a:extLst>
          </p:cNvPr>
          <p:cNvCxnSpPr>
            <a:cxnSpLocks/>
          </p:cNvCxnSpPr>
          <p:nvPr/>
        </p:nvCxnSpPr>
        <p:spPr>
          <a:xfrm>
            <a:off x="7652534" y="2439322"/>
            <a:ext cx="1745234" cy="0"/>
          </a:xfrm>
          <a:prstGeom prst="line">
            <a:avLst/>
          </a:prstGeom>
          <a:noFill/>
          <a:ln w="12700" cap="flat" cmpd="sng" algn="ctr">
            <a:solidFill>
              <a:srgbClr val="082F3B"/>
            </a:solidFill>
            <a:prstDash val="solid"/>
            <a:miter lim="800000"/>
            <a:tailEnd type="none"/>
          </a:ln>
          <a:effectLst/>
        </p:spPr>
      </p:cxnSp>
      <p:sp>
        <p:nvSpPr>
          <p:cNvPr id="125" name="TextBox 16">
            <a:extLst>
              <a:ext uri="{FF2B5EF4-FFF2-40B4-BE49-F238E27FC236}">
                <a16:creationId xmlns:a16="http://schemas.microsoft.com/office/drawing/2014/main" id="{C911B99A-C0CD-4DFF-A3C9-950049C49304}"/>
              </a:ext>
            </a:extLst>
          </p:cNvPr>
          <p:cNvSpPr txBox="1">
            <a:spLocks/>
          </p:cNvSpPr>
          <p:nvPr/>
        </p:nvSpPr>
        <p:spPr>
          <a:xfrm>
            <a:off x="7690493" y="2231945"/>
            <a:ext cx="1745234" cy="169277"/>
          </a:xfrm>
          <a:prstGeom prst="rect">
            <a:avLst/>
          </a:prstGeom>
        </p:spPr>
        <p:txBody>
          <a:bodyPr vert="horz" wrap="square" lIns="0" tIns="0" rIns="0" bIns="0" rtlCol="0" anchor="b">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latin typeface="Arial"/>
                <a:cs typeface="Arial" panose="020B0604020202020204" pitchFamily="34" charset="0"/>
              </a:rPr>
              <a:t>&gt;3 meses</a:t>
            </a:r>
          </a:p>
        </p:txBody>
      </p:sp>
      <p:sp>
        <p:nvSpPr>
          <p:cNvPr id="126" name="TextBox 17">
            <a:extLst>
              <a:ext uri="{FF2B5EF4-FFF2-40B4-BE49-F238E27FC236}">
                <a16:creationId xmlns:a16="http://schemas.microsoft.com/office/drawing/2014/main" id="{EC8D567B-5531-477D-A09F-883920379903}"/>
              </a:ext>
            </a:extLst>
          </p:cNvPr>
          <p:cNvSpPr txBox="1">
            <a:spLocks/>
          </p:cNvSpPr>
          <p:nvPr/>
        </p:nvSpPr>
        <p:spPr>
          <a:xfrm>
            <a:off x="4692108" y="2238518"/>
            <a:ext cx="2691326" cy="153888"/>
          </a:xfrm>
          <a:prstGeom prst="rect">
            <a:avLst/>
          </a:prstGeom>
        </p:spPr>
        <p:txBody>
          <a:bodyPr vert="horz" wrap="square" lIns="0" tIns="0" rIns="0" bIns="0" rtlCol="0" anchor="b">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latin typeface="Arial"/>
                <a:cs typeface="Arial" panose="020B0604020202020204" pitchFamily="34" charset="0"/>
              </a:rPr>
              <a:t>&lt;3 meses</a:t>
            </a:r>
          </a:p>
        </p:txBody>
      </p:sp>
      <p:cxnSp>
        <p:nvCxnSpPr>
          <p:cNvPr id="127" name="Straight Connector 18">
            <a:extLst>
              <a:ext uri="{FF2B5EF4-FFF2-40B4-BE49-F238E27FC236}">
                <a16:creationId xmlns:a16="http://schemas.microsoft.com/office/drawing/2014/main" id="{B43330B5-9488-40FA-9D2F-4F032BB3002E}"/>
              </a:ext>
            </a:extLst>
          </p:cNvPr>
          <p:cNvCxnSpPr>
            <a:cxnSpLocks/>
          </p:cNvCxnSpPr>
          <p:nvPr/>
        </p:nvCxnSpPr>
        <p:spPr>
          <a:xfrm>
            <a:off x="4692110" y="2439322"/>
            <a:ext cx="2691326"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227249" y="244785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327494" y="2458372"/>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1993804" y="2656037"/>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1993804" y="3126052"/>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3463484" y="2656037"/>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3463484" y="3126052"/>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10-40</a:t>
            </a:r>
          </a:p>
        </p:txBody>
      </p:sp>
      <p:sp>
        <p:nvSpPr>
          <p:cNvPr id="134" name="Oval 28">
            <a:extLst>
              <a:ext uri="{FF2B5EF4-FFF2-40B4-BE49-F238E27FC236}">
                <a16:creationId xmlns:a16="http://schemas.microsoft.com/office/drawing/2014/main" id="{0CF73B79-F318-4535-AB0B-B4E31D625394}"/>
              </a:ext>
            </a:extLst>
          </p:cNvPr>
          <p:cNvSpPr>
            <a:spLocks/>
          </p:cNvSpPr>
          <p:nvPr/>
        </p:nvSpPr>
        <p:spPr>
          <a:xfrm>
            <a:off x="4699427"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87</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227249" y="306111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177499" y="2520196"/>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327494" y="5796595"/>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177499" y="5858419"/>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327494" y="3694661"/>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1993804" y="4286996"/>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3463484" y="3768407"/>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3463484" y="4286996"/>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227249" y="421227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177499" y="3690529"/>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227249" y="370360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327494" y="4789276"/>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AstraZeneca</a:t>
            </a: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1993804" y="5395365"/>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1705355" y="3006501"/>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1705355" y="4189735"/>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1705355" y="5318743"/>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3463484" y="4928978"/>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3463484" y="5395365"/>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227249" y="5346354"/>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177499" y="4851100"/>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227249" y="486389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227249" y="5826103"/>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260816" y="5783854"/>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260816" y="4799432"/>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260816" y="3594554"/>
            <a:ext cx="4186604" cy="0"/>
          </a:xfrm>
          <a:prstGeom prst="line">
            <a:avLst/>
          </a:prstGeom>
          <a:noFill/>
          <a:ln w="6350" cap="flat" cmpd="sng" algn="ctr">
            <a:solidFill>
              <a:srgbClr val="082F3B"/>
            </a:solidFill>
            <a:prstDash val="solid"/>
            <a:miter lim="800000"/>
            <a:tailEnd type="none"/>
          </a:ln>
          <a:effectLst/>
        </p:spPr>
      </p:cxnSp>
      <p:cxnSp>
        <p:nvCxnSpPr>
          <p:cNvPr id="160" name="Straight Connector 69">
            <a:extLst>
              <a:ext uri="{FF2B5EF4-FFF2-40B4-BE49-F238E27FC236}">
                <a16:creationId xmlns:a16="http://schemas.microsoft.com/office/drawing/2014/main" id="{CA2D93DC-A302-49AD-BBB5-229BBF20567B}"/>
              </a:ext>
            </a:extLst>
          </p:cNvPr>
          <p:cNvCxnSpPr>
            <a:cxnSpLocks/>
          </p:cNvCxnSpPr>
          <p:nvPr/>
        </p:nvCxnSpPr>
        <p:spPr>
          <a:xfrm>
            <a:off x="4699427" y="4189735"/>
            <a:ext cx="4707021" cy="0"/>
          </a:xfrm>
          <a:prstGeom prst="line">
            <a:avLst/>
          </a:prstGeom>
          <a:noFill/>
          <a:ln w="6350" cap="flat" cmpd="sng" algn="ctr">
            <a:solidFill>
              <a:srgbClr val="7F7F7F"/>
            </a:solidFill>
            <a:prstDash val="lgDash"/>
            <a:miter lim="800000"/>
            <a:tailEnd type="none"/>
          </a:ln>
          <a:effectLst/>
        </p:spPr>
      </p:cxnSp>
      <p:cxnSp>
        <p:nvCxnSpPr>
          <p:cNvPr id="161" name="Straight Connector 66">
            <a:extLst>
              <a:ext uri="{FF2B5EF4-FFF2-40B4-BE49-F238E27FC236}">
                <a16:creationId xmlns:a16="http://schemas.microsoft.com/office/drawing/2014/main" id="{B07EE6F8-B046-41B4-84B9-805D8C38CC75}"/>
              </a:ext>
            </a:extLst>
          </p:cNvPr>
          <p:cNvCxnSpPr>
            <a:cxnSpLocks/>
          </p:cNvCxnSpPr>
          <p:nvPr/>
        </p:nvCxnSpPr>
        <p:spPr>
          <a:xfrm>
            <a:off x="4699427" y="3006501"/>
            <a:ext cx="4707021" cy="0"/>
          </a:xfrm>
          <a:prstGeom prst="line">
            <a:avLst/>
          </a:prstGeom>
          <a:noFill/>
          <a:ln w="6350" cap="flat" cmpd="sng" algn="ctr">
            <a:solidFill>
              <a:srgbClr val="7F7F7F"/>
            </a:solidFill>
            <a:prstDash val="lgDash"/>
            <a:miter lim="800000"/>
            <a:tailEnd type="none"/>
          </a:ln>
          <a:effectLst/>
        </p:spPr>
      </p:cxnSp>
      <p:cxnSp>
        <p:nvCxnSpPr>
          <p:cNvPr id="162" name="Straight Connector 72">
            <a:extLst>
              <a:ext uri="{FF2B5EF4-FFF2-40B4-BE49-F238E27FC236}">
                <a16:creationId xmlns:a16="http://schemas.microsoft.com/office/drawing/2014/main" id="{A9244BC4-D37C-45D4-B6A7-9BF5D37DE834}"/>
              </a:ext>
            </a:extLst>
          </p:cNvPr>
          <p:cNvCxnSpPr>
            <a:cxnSpLocks/>
          </p:cNvCxnSpPr>
          <p:nvPr/>
        </p:nvCxnSpPr>
        <p:spPr>
          <a:xfrm>
            <a:off x="4699427" y="5783854"/>
            <a:ext cx="4707021" cy="0"/>
          </a:xfrm>
          <a:prstGeom prst="line">
            <a:avLst/>
          </a:prstGeom>
          <a:noFill/>
          <a:ln w="6350" cap="flat" cmpd="sng" algn="ctr">
            <a:solidFill>
              <a:srgbClr val="082F3B"/>
            </a:solidFill>
            <a:prstDash val="solid"/>
            <a:miter lim="800000"/>
            <a:tailEnd type="none"/>
          </a:ln>
          <a:effectLst/>
        </p:spPr>
      </p:cxnSp>
      <p:cxnSp>
        <p:nvCxnSpPr>
          <p:cNvPr id="163" name="Straight Connector 73">
            <a:extLst>
              <a:ext uri="{FF2B5EF4-FFF2-40B4-BE49-F238E27FC236}">
                <a16:creationId xmlns:a16="http://schemas.microsoft.com/office/drawing/2014/main" id="{CD626CC6-8A47-4F85-A395-AC421E94953A}"/>
              </a:ext>
            </a:extLst>
          </p:cNvPr>
          <p:cNvCxnSpPr>
            <a:cxnSpLocks/>
          </p:cNvCxnSpPr>
          <p:nvPr/>
        </p:nvCxnSpPr>
        <p:spPr>
          <a:xfrm>
            <a:off x="4699427" y="4799432"/>
            <a:ext cx="4707021" cy="0"/>
          </a:xfrm>
          <a:prstGeom prst="line">
            <a:avLst/>
          </a:prstGeom>
          <a:noFill/>
          <a:ln w="6350" cap="flat" cmpd="sng" algn="ctr">
            <a:solidFill>
              <a:srgbClr val="082F3B"/>
            </a:solidFill>
            <a:prstDash val="solid"/>
            <a:miter lim="800000"/>
            <a:tailEnd type="none"/>
          </a:ln>
          <a:effectLst/>
        </p:spPr>
      </p:cxnSp>
      <p:cxnSp>
        <p:nvCxnSpPr>
          <p:cNvPr id="164" name="Straight Connector 74">
            <a:extLst>
              <a:ext uri="{FF2B5EF4-FFF2-40B4-BE49-F238E27FC236}">
                <a16:creationId xmlns:a16="http://schemas.microsoft.com/office/drawing/2014/main" id="{BD6ABD12-4710-451E-BFCC-A22AC79E4151}"/>
              </a:ext>
            </a:extLst>
          </p:cNvPr>
          <p:cNvCxnSpPr>
            <a:cxnSpLocks/>
          </p:cNvCxnSpPr>
          <p:nvPr/>
        </p:nvCxnSpPr>
        <p:spPr>
          <a:xfrm>
            <a:off x="4699427" y="3594554"/>
            <a:ext cx="4707021"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4531285" y="1911349"/>
            <a:ext cx="0" cy="4282613"/>
          </a:xfrm>
          <a:prstGeom prst="line">
            <a:avLst/>
          </a:prstGeom>
          <a:noFill/>
          <a:ln w="6350" cap="flat" cmpd="sng" algn="ctr">
            <a:solidFill>
              <a:srgbClr val="B3B3B3"/>
            </a:solidFill>
            <a:prstDash val="solid"/>
            <a:miter lim="800000"/>
            <a:tailEnd type="none"/>
          </a:ln>
          <a:effectLst/>
        </p:spPr>
      </p:cxnSp>
      <p:sp>
        <p:nvSpPr>
          <p:cNvPr id="166" name="Oval 76">
            <a:extLst>
              <a:ext uri="{FF2B5EF4-FFF2-40B4-BE49-F238E27FC236}">
                <a16:creationId xmlns:a16="http://schemas.microsoft.com/office/drawing/2014/main" id="{C4B48A78-E5F8-4D85-ADAB-D9D691249550}"/>
              </a:ext>
            </a:extLst>
          </p:cNvPr>
          <p:cNvSpPr>
            <a:spLocks/>
          </p:cNvSpPr>
          <p:nvPr/>
        </p:nvSpPr>
        <p:spPr>
          <a:xfrm>
            <a:off x="6639168"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88-91</a:t>
            </a:r>
          </a:p>
        </p:txBody>
      </p:sp>
      <p:sp>
        <p:nvSpPr>
          <p:cNvPr id="167" name="Oval 77">
            <a:extLst>
              <a:ext uri="{FF2B5EF4-FFF2-40B4-BE49-F238E27FC236}">
                <a16:creationId xmlns:a16="http://schemas.microsoft.com/office/drawing/2014/main" id="{647DA758-D831-4531-9E52-D1311AF14AC6}"/>
              </a:ext>
            </a:extLst>
          </p:cNvPr>
          <p:cNvSpPr>
            <a:spLocks/>
          </p:cNvSpPr>
          <p:nvPr/>
        </p:nvSpPr>
        <p:spPr>
          <a:xfrm>
            <a:off x="4700753"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63</a:t>
            </a:r>
          </a:p>
        </p:txBody>
      </p:sp>
      <p:sp>
        <p:nvSpPr>
          <p:cNvPr id="168" name="Oval 78">
            <a:extLst>
              <a:ext uri="{FF2B5EF4-FFF2-40B4-BE49-F238E27FC236}">
                <a16:creationId xmlns:a16="http://schemas.microsoft.com/office/drawing/2014/main" id="{A3AEE0F0-A3E8-485D-AA9C-F297C0031632}"/>
              </a:ext>
            </a:extLst>
          </p:cNvPr>
          <p:cNvSpPr>
            <a:spLocks/>
          </p:cNvSpPr>
          <p:nvPr/>
        </p:nvSpPr>
        <p:spPr>
          <a:xfrm>
            <a:off x="5681735"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66</a:t>
            </a:r>
          </a:p>
        </p:txBody>
      </p:sp>
      <p:sp>
        <p:nvSpPr>
          <p:cNvPr id="169" name="Oval 79">
            <a:extLst>
              <a:ext uri="{FF2B5EF4-FFF2-40B4-BE49-F238E27FC236}">
                <a16:creationId xmlns:a16="http://schemas.microsoft.com/office/drawing/2014/main" id="{221D50A4-97EE-4660-82C6-F71B8BF5FABE}"/>
              </a:ext>
            </a:extLst>
          </p:cNvPr>
          <p:cNvSpPr>
            <a:spLocks/>
          </p:cNvSpPr>
          <p:nvPr/>
        </p:nvSpPr>
        <p:spPr>
          <a:xfrm>
            <a:off x="6639168" y="31127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57-78</a:t>
            </a:r>
          </a:p>
        </p:txBody>
      </p:sp>
      <p:sp>
        <p:nvSpPr>
          <p:cNvPr id="170" name="TextBox 80">
            <a:extLst>
              <a:ext uri="{FF2B5EF4-FFF2-40B4-BE49-F238E27FC236}">
                <a16:creationId xmlns:a16="http://schemas.microsoft.com/office/drawing/2014/main" id="{25007C93-0DCC-4B5A-8A9A-64B7358B70D4}"/>
              </a:ext>
            </a:extLst>
          </p:cNvPr>
          <p:cNvSpPr txBox="1">
            <a:spLocks/>
          </p:cNvSpPr>
          <p:nvPr/>
        </p:nvSpPr>
        <p:spPr>
          <a:xfrm>
            <a:off x="5391783"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71" name="TextBox 81">
            <a:extLst>
              <a:ext uri="{FF2B5EF4-FFF2-40B4-BE49-F238E27FC236}">
                <a16:creationId xmlns:a16="http://schemas.microsoft.com/office/drawing/2014/main" id="{5E677DD5-8ACE-49D1-A3F6-4242A4FDBFD1}"/>
              </a:ext>
            </a:extLst>
          </p:cNvPr>
          <p:cNvSpPr txBox="1">
            <a:spLocks/>
          </p:cNvSpPr>
          <p:nvPr/>
        </p:nvSpPr>
        <p:spPr>
          <a:xfrm>
            <a:off x="7315839"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72" name="TextBox 82">
            <a:extLst>
              <a:ext uri="{FF2B5EF4-FFF2-40B4-BE49-F238E27FC236}">
                <a16:creationId xmlns:a16="http://schemas.microsoft.com/office/drawing/2014/main" id="{C3A1A709-5896-44CB-ACF3-8695D2A37E8E}"/>
              </a:ext>
            </a:extLst>
          </p:cNvPr>
          <p:cNvSpPr txBox="1">
            <a:spLocks/>
          </p:cNvSpPr>
          <p:nvPr/>
        </p:nvSpPr>
        <p:spPr>
          <a:xfrm>
            <a:off x="5391783"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73" name="TextBox 83">
            <a:extLst>
              <a:ext uri="{FF2B5EF4-FFF2-40B4-BE49-F238E27FC236}">
                <a16:creationId xmlns:a16="http://schemas.microsoft.com/office/drawing/2014/main" id="{8C7FB38E-D84F-4960-BDE1-D36D766ABE56}"/>
              </a:ext>
            </a:extLst>
          </p:cNvPr>
          <p:cNvSpPr txBox="1">
            <a:spLocks/>
          </p:cNvSpPr>
          <p:nvPr/>
        </p:nvSpPr>
        <p:spPr>
          <a:xfrm>
            <a:off x="633308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174" name="TextBox 84">
            <a:extLst>
              <a:ext uri="{FF2B5EF4-FFF2-40B4-BE49-F238E27FC236}">
                <a16:creationId xmlns:a16="http://schemas.microsoft.com/office/drawing/2014/main" id="{7F2AB94E-B28E-4B7B-AF83-90AFDFC12CF3}"/>
              </a:ext>
            </a:extLst>
          </p:cNvPr>
          <p:cNvSpPr txBox="1">
            <a:spLocks/>
          </p:cNvSpPr>
          <p:nvPr/>
        </p:nvSpPr>
        <p:spPr>
          <a:xfrm>
            <a:off x="731583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75" name="Oval 85">
            <a:extLst>
              <a:ext uri="{FF2B5EF4-FFF2-40B4-BE49-F238E27FC236}">
                <a16:creationId xmlns:a16="http://schemas.microsoft.com/office/drawing/2014/main" id="{DFA4784F-32BB-40E4-B664-65284454F37C}"/>
              </a:ext>
            </a:extLst>
          </p:cNvPr>
          <p:cNvSpPr>
            <a:spLocks/>
          </p:cNvSpPr>
          <p:nvPr/>
        </p:nvSpPr>
        <p:spPr>
          <a:xfrm>
            <a:off x="4700753"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91</a:t>
            </a:r>
          </a:p>
        </p:txBody>
      </p:sp>
      <p:sp>
        <p:nvSpPr>
          <p:cNvPr id="176" name="Oval 86">
            <a:extLst>
              <a:ext uri="{FF2B5EF4-FFF2-40B4-BE49-F238E27FC236}">
                <a16:creationId xmlns:a16="http://schemas.microsoft.com/office/drawing/2014/main" id="{DF95B1A4-18AB-466C-8F3E-BCA6083BC66C}"/>
              </a:ext>
            </a:extLst>
          </p:cNvPr>
          <p:cNvSpPr>
            <a:spLocks/>
          </p:cNvSpPr>
          <p:nvPr/>
        </p:nvSpPr>
        <p:spPr>
          <a:xfrm>
            <a:off x="5681735" y="374185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81</a:t>
            </a:r>
          </a:p>
        </p:txBody>
      </p:sp>
      <p:sp>
        <p:nvSpPr>
          <p:cNvPr id="177" name="Oval 87">
            <a:extLst>
              <a:ext uri="{FF2B5EF4-FFF2-40B4-BE49-F238E27FC236}">
                <a16:creationId xmlns:a16="http://schemas.microsoft.com/office/drawing/2014/main" id="{9AD05845-9C52-49B3-812F-E5507A521260}"/>
              </a:ext>
            </a:extLst>
          </p:cNvPr>
          <p:cNvSpPr>
            <a:spLocks/>
          </p:cNvSpPr>
          <p:nvPr/>
        </p:nvSpPr>
        <p:spPr>
          <a:xfrm>
            <a:off x="6639168"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92</a:t>
            </a:r>
          </a:p>
        </p:txBody>
      </p:sp>
      <p:sp>
        <p:nvSpPr>
          <p:cNvPr id="178" name="TextBox 88">
            <a:extLst>
              <a:ext uri="{FF2B5EF4-FFF2-40B4-BE49-F238E27FC236}">
                <a16:creationId xmlns:a16="http://schemas.microsoft.com/office/drawing/2014/main" id="{A77FAEDF-4388-4887-97FA-B433B7289D4F}"/>
              </a:ext>
            </a:extLst>
          </p:cNvPr>
          <p:cNvSpPr txBox="1">
            <a:spLocks/>
          </p:cNvSpPr>
          <p:nvPr/>
        </p:nvSpPr>
        <p:spPr>
          <a:xfrm>
            <a:off x="5391783"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79" name="TextBox 89">
            <a:extLst>
              <a:ext uri="{FF2B5EF4-FFF2-40B4-BE49-F238E27FC236}">
                <a16:creationId xmlns:a16="http://schemas.microsoft.com/office/drawing/2014/main" id="{6EE421E4-A4D7-43FB-93C7-AED55078DC47}"/>
              </a:ext>
            </a:extLst>
          </p:cNvPr>
          <p:cNvSpPr txBox="1">
            <a:spLocks/>
          </p:cNvSpPr>
          <p:nvPr/>
        </p:nvSpPr>
        <p:spPr>
          <a:xfrm>
            <a:off x="633308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180" name="TextBox 90">
            <a:extLst>
              <a:ext uri="{FF2B5EF4-FFF2-40B4-BE49-F238E27FC236}">
                <a16:creationId xmlns:a16="http://schemas.microsoft.com/office/drawing/2014/main" id="{2B1AA387-C6B9-40B4-81D7-1E8DDA381CDE}"/>
              </a:ext>
            </a:extLst>
          </p:cNvPr>
          <p:cNvSpPr txBox="1">
            <a:spLocks/>
          </p:cNvSpPr>
          <p:nvPr/>
        </p:nvSpPr>
        <p:spPr>
          <a:xfrm>
            <a:off x="731583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81" name="Oval 91">
            <a:extLst>
              <a:ext uri="{FF2B5EF4-FFF2-40B4-BE49-F238E27FC236}">
                <a16:creationId xmlns:a16="http://schemas.microsoft.com/office/drawing/2014/main" id="{32D59812-E28E-42A6-A019-273DB910B2DD}"/>
              </a:ext>
            </a:extLst>
          </p:cNvPr>
          <p:cNvSpPr>
            <a:spLocks/>
          </p:cNvSpPr>
          <p:nvPr/>
        </p:nvSpPr>
        <p:spPr>
          <a:xfrm>
            <a:off x="4700753"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71</a:t>
            </a:r>
          </a:p>
        </p:txBody>
      </p:sp>
      <p:sp>
        <p:nvSpPr>
          <p:cNvPr id="182" name="Oval 92">
            <a:extLst>
              <a:ext uri="{FF2B5EF4-FFF2-40B4-BE49-F238E27FC236}">
                <a16:creationId xmlns:a16="http://schemas.microsoft.com/office/drawing/2014/main" id="{35336B73-8C6C-4878-B868-9B4FDFAA0B6A}"/>
              </a:ext>
            </a:extLst>
          </p:cNvPr>
          <p:cNvSpPr>
            <a:spLocks/>
          </p:cNvSpPr>
          <p:nvPr/>
        </p:nvSpPr>
        <p:spPr>
          <a:xfrm>
            <a:off x="5681735" y="42746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55-72</a:t>
            </a:r>
          </a:p>
        </p:txBody>
      </p:sp>
      <p:sp>
        <p:nvSpPr>
          <p:cNvPr id="183" name="Oval 93">
            <a:extLst>
              <a:ext uri="{FF2B5EF4-FFF2-40B4-BE49-F238E27FC236}">
                <a16:creationId xmlns:a16="http://schemas.microsoft.com/office/drawing/2014/main" id="{8F225380-5EB9-4B46-BA03-0CD66344ED4E}"/>
              </a:ext>
            </a:extLst>
          </p:cNvPr>
          <p:cNvSpPr>
            <a:spLocks/>
          </p:cNvSpPr>
          <p:nvPr/>
        </p:nvSpPr>
        <p:spPr>
          <a:xfrm>
            <a:off x="6639168"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74</a:t>
            </a:r>
          </a:p>
        </p:txBody>
      </p:sp>
      <p:sp>
        <p:nvSpPr>
          <p:cNvPr id="184" name="TextBox 94">
            <a:extLst>
              <a:ext uri="{FF2B5EF4-FFF2-40B4-BE49-F238E27FC236}">
                <a16:creationId xmlns:a16="http://schemas.microsoft.com/office/drawing/2014/main" id="{A4507D62-439D-422B-A349-8B6C21A183DB}"/>
              </a:ext>
            </a:extLst>
          </p:cNvPr>
          <p:cNvSpPr txBox="1">
            <a:spLocks/>
          </p:cNvSpPr>
          <p:nvPr/>
        </p:nvSpPr>
        <p:spPr>
          <a:xfrm>
            <a:off x="5391783"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85" name="TextBox 95">
            <a:extLst>
              <a:ext uri="{FF2B5EF4-FFF2-40B4-BE49-F238E27FC236}">
                <a16:creationId xmlns:a16="http://schemas.microsoft.com/office/drawing/2014/main" id="{05FB4EA6-BB31-4154-BBFB-3F040BF7F6CF}"/>
              </a:ext>
            </a:extLst>
          </p:cNvPr>
          <p:cNvSpPr txBox="1">
            <a:spLocks/>
          </p:cNvSpPr>
          <p:nvPr/>
        </p:nvSpPr>
        <p:spPr>
          <a:xfrm>
            <a:off x="633308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186" name="TextBox 96">
            <a:extLst>
              <a:ext uri="{FF2B5EF4-FFF2-40B4-BE49-F238E27FC236}">
                <a16:creationId xmlns:a16="http://schemas.microsoft.com/office/drawing/2014/main" id="{E785F1CE-011A-4AB0-B218-9FAA6CF31EB8}"/>
              </a:ext>
            </a:extLst>
          </p:cNvPr>
          <p:cNvSpPr txBox="1">
            <a:spLocks/>
          </p:cNvSpPr>
          <p:nvPr/>
        </p:nvSpPr>
        <p:spPr>
          <a:xfrm>
            <a:off x="731583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87" name="Oval 101">
            <a:extLst>
              <a:ext uri="{FF2B5EF4-FFF2-40B4-BE49-F238E27FC236}">
                <a16:creationId xmlns:a16="http://schemas.microsoft.com/office/drawing/2014/main" id="{17D9C692-0FAD-4550-9531-51581EDF4F18}"/>
              </a:ext>
            </a:extLst>
          </p:cNvPr>
          <p:cNvSpPr>
            <a:spLocks/>
          </p:cNvSpPr>
          <p:nvPr/>
        </p:nvSpPr>
        <p:spPr>
          <a:xfrm>
            <a:off x="5681735" y="5858419"/>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84</a:t>
            </a:r>
          </a:p>
        </p:txBody>
      </p:sp>
      <p:sp>
        <p:nvSpPr>
          <p:cNvPr id="188" name="TextBox 102">
            <a:extLst>
              <a:ext uri="{FF2B5EF4-FFF2-40B4-BE49-F238E27FC236}">
                <a16:creationId xmlns:a16="http://schemas.microsoft.com/office/drawing/2014/main" id="{A64320F3-0811-46AC-B5B7-3DD6792B90CD}"/>
              </a:ext>
            </a:extLst>
          </p:cNvPr>
          <p:cNvSpPr txBox="1">
            <a:spLocks/>
          </p:cNvSpPr>
          <p:nvPr/>
        </p:nvSpPr>
        <p:spPr>
          <a:xfrm>
            <a:off x="6333089" y="6058166"/>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J</a:t>
            </a:r>
          </a:p>
        </p:txBody>
      </p:sp>
      <p:sp>
        <p:nvSpPr>
          <p:cNvPr id="189" name="Oval 103">
            <a:extLst>
              <a:ext uri="{FF2B5EF4-FFF2-40B4-BE49-F238E27FC236}">
                <a16:creationId xmlns:a16="http://schemas.microsoft.com/office/drawing/2014/main" id="{5D85794D-2CF7-4CE5-BAC1-65C6CE66002D}"/>
              </a:ext>
            </a:extLst>
          </p:cNvPr>
          <p:cNvSpPr>
            <a:spLocks/>
          </p:cNvSpPr>
          <p:nvPr/>
        </p:nvSpPr>
        <p:spPr>
          <a:xfrm>
            <a:off x="7712983" y="2603514"/>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78</a:t>
            </a:r>
          </a:p>
        </p:txBody>
      </p:sp>
      <p:sp>
        <p:nvSpPr>
          <p:cNvPr id="190" name="Oval 104">
            <a:extLst>
              <a:ext uri="{FF2B5EF4-FFF2-40B4-BE49-F238E27FC236}">
                <a16:creationId xmlns:a16="http://schemas.microsoft.com/office/drawing/2014/main" id="{7A01E4D3-B5D3-4B00-ABAB-A30A1A6D86CE}"/>
              </a:ext>
            </a:extLst>
          </p:cNvPr>
          <p:cNvSpPr>
            <a:spLocks/>
          </p:cNvSpPr>
          <p:nvPr/>
        </p:nvSpPr>
        <p:spPr>
          <a:xfrm>
            <a:off x="8624207" y="2603514"/>
            <a:ext cx="724036" cy="266769"/>
          </a:xfrm>
          <a:prstGeom prst="ellipse">
            <a:avLst/>
          </a:prstGeom>
          <a:gradFill>
            <a:gsLst>
              <a:gs pos="0">
                <a:srgbClr val="082F3B">
                  <a:lumMod val="75000"/>
                  <a:lumOff val="25000"/>
                </a:srgbClr>
              </a:gs>
              <a:gs pos="100000">
                <a:srgbClr val="082F3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76-90</a:t>
            </a:r>
          </a:p>
        </p:txBody>
      </p:sp>
      <p:sp>
        <p:nvSpPr>
          <p:cNvPr id="191" name="TextBox 105">
            <a:extLst>
              <a:ext uri="{FF2B5EF4-FFF2-40B4-BE49-F238E27FC236}">
                <a16:creationId xmlns:a16="http://schemas.microsoft.com/office/drawing/2014/main" id="{661FCFFD-4297-4E78-8426-BE4D68BD43E2}"/>
              </a:ext>
            </a:extLst>
          </p:cNvPr>
          <p:cNvSpPr txBox="1">
            <a:spLocks/>
          </p:cNvSpPr>
          <p:nvPr/>
        </p:nvSpPr>
        <p:spPr>
          <a:xfrm>
            <a:off x="8403517"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92" name="TextBox 106">
            <a:extLst>
              <a:ext uri="{FF2B5EF4-FFF2-40B4-BE49-F238E27FC236}">
                <a16:creationId xmlns:a16="http://schemas.microsoft.com/office/drawing/2014/main" id="{2BEE8A24-315F-41D8-9A75-15430176118C}"/>
              </a:ext>
            </a:extLst>
          </p:cNvPr>
          <p:cNvSpPr txBox="1">
            <a:spLocks/>
          </p:cNvSpPr>
          <p:nvPr/>
        </p:nvSpPr>
        <p:spPr>
          <a:xfrm>
            <a:off x="9288305"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93" name="Oval 107">
            <a:extLst>
              <a:ext uri="{FF2B5EF4-FFF2-40B4-BE49-F238E27FC236}">
                <a16:creationId xmlns:a16="http://schemas.microsoft.com/office/drawing/2014/main" id="{9EC063F4-4CFF-4A78-AC21-B8EF8969E7D3}"/>
              </a:ext>
            </a:extLst>
          </p:cNvPr>
          <p:cNvSpPr>
            <a:spLocks/>
          </p:cNvSpPr>
          <p:nvPr/>
        </p:nvSpPr>
        <p:spPr>
          <a:xfrm>
            <a:off x="7712983" y="3114880"/>
            <a:ext cx="724036" cy="266769"/>
          </a:xfrm>
          <a:prstGeom prst="ellipse">
            <a:avLst/>
          </a:prstGeom>
          <a:solidFill>
            <a:srgbClr val="1B9EC7">
              <a:lumMod val="40000"/>
              <a:lumOff val="6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30</a:t>
            </a:r>
          </a:p>
        </p:txBody>
      </p:sp>
      <p:sp>
        <p:nvSpPr>
          <p:cNvPr id="194" name="Oval 108">
            <a:extLst>
              <a:ext uri="{FF2B5EF4-FFF2-40B4-BE49-F238E27FC236}">
                <a16:creationId xmlns:a16="http://schemas.microsoft.com/office/drawing/2014/main" id="{872C7171-BFF4-48FD-9B17-EDAF18407511}"/>
              </a:ext>
            </a:extLst>
          </p:cNvPr>
          <p:cNvSpPr>
            <a:spLocks/>
          </p:cNvSpPr>
          <p:nvPr/>
        </p:nvSpPr>
        <p:spPr>
          <a:xfrm>
            <a:off x="8624207" y="3114880"/>
            <a:ext cx="724036" cy="266769"/>
          </a:xfrm>
          <a:prstGeom prst="ellipse">
            <a:avLst/>
          </a:prstGeom>
          <a:gradFill>
            <a:gsLst>
              <a:gs pos="0">
                <a:srgbClr val="1B9EC7">
                  <a:lumMod val="60000"/>
                  <a:lumOff val="40000"/>
                </a:srgbClr>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40-48</a:t>
            </a:r>
          </a:p>
        </p:txBody>
      </p:sp>
      <p:sp>
        <p:nvSpPr>
          <p:cNvPr id="195" name="TextBox 109">
            <a:extLst>
              <a:ext uri="{FF2B5EF4-FFF2-40B4-BE49-F238E27FC236}">
                <a16:creationId xmlns:a16="http://schemas.microsoft.com/office/drawing/2014/main" id="{7413F6A5-C211-40E6-9874-7DDD09ED2876}"/>
              </a:ext>
            </a:extLst>
          </p:cNvPr>
          <p:cNvSpPr txBox="1">
            <a:spLocks/>
          </p:cNvSpPr>
          <p:nvPr/>
        </p:nvSpPr>
        <p:spPr>
          <a:xfrm>
            <a:off x="8403517"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96" name="TextBox 110">
            <a:extLst>
              <a:ext uri="{FF2B5EF4-FFF2-40B4-BE49-F238E27FC236}">
                <a16:creationId xmlns:a16="http://schemas.microsoft.com/office/drawing/2014/main" id="{A1ACEF86-3389-4A39-B177-BE3D044099BF}"/>
              </a:ext>
            </a:extLst>
          </p:cNvPr>
          <p:cNvSpPr txBox="1">
            <a:spLocks/>
          </p:cNvSpPr>
          <p:nvPr/>
        </p:nvSpPr>
        <p:spPr>
          <a:xfrm>
            <a:off x="9288305"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grpSp>
        <p:nvGrpSpPr>
          <p:cNvPr id="197" name="Group 111">
            <a:extLst>
              <a:ext uri="{FF2B5EF4-FFF2-40B4-BE49-F238E27FC236}">
                <a16:creationId xmlns:a16="http://schemas.microsoft.com/office/drawing/2014/main" id="{D69D828A-8F88-4EB6-8E84-2CDAAFACA183}"/>
              </a:ext>
            </a:extLst>
          </p:cNvPr>
          <p:cNvGrpSpPr/>
          <p:nvPr/>
        </p:nvGrpSpPr>
        <p:grpSpPr>
          <a:xfrm>
            <a:off x="374625" y="1079999"/>
            <a:ext cx="4687675" cy="566819"/>
            <a:chOff x="1639674" y="6080677"/>
            <a:chExt cx="5650249"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39674" y="6080677"/>
              <a:ext cx="1626026"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1" i="0" u="none" strike="noStrike" kern="0" cap="none" spc="0" normalizeH="0" baseline="0" noProof="0" dirty="0">
                  <a:ln>
                    <a:noFill/>
                  </a:ln>
                  <a:solidFill>
                    <a:srgbClr val="082F3B"/>
                  </a:solidFill>
                  <a:effectLst/>
                  <a:uLnTx/>
                  <a:uFillTx/>
                  <a:cs typeface="Arial" panose="020B0604020202020204" pitchFamily="34" charset="0"/>
                </a:rPr>
                <a:t>Vacuna básica recibida </a:t>
              </a:r>
              <a:br>
                <a:rPr kumimoji="0" lang="es-ES" sz="900" b="1" i="0" u="none" strike="noStrike" kern="0" cap="none" spc="0" normalizeH="0" baseline="0" noProof="0" dirty="0">
                  <a:ln>
                    <a:noFill/>
                  </a:ln>
                  <a:solidFill>
                    <a:srgbClr val="082F3B"/>
                  </a:solidFill>
                  <a:effectLst/>
                  <a:uLnTx/>
                  <a:uFillTx/>
                  <a:cs typeface="Arial" panose="020B0604020202020204" pitchFamily="34" charset="0"/>
                </a:rPr>
              </a:br>
              <a:r>
                <a:rPr kumimoji="0" lang="es-ES" sz="900" b="1" i="0" u="none" strike="noStrike" kern="0" cap="none" spc="0" normalizeH="0" baseline="0" noProof="0" dirty="0">
                  <a:ln>
                    <a:noFill/>
                  </a:ln>
                  <a:solidFill>
                    <a:srgbClr val="082F3B"/>
                  </a:solidFill>
                  <a:effectLst/>
                  <a:uLnTx/>
                  <a:uFillTx/>
                  <a:cs typeface="Arial" panose="020B0604020202020204" pitchFamily="34" charset="0"/>
                </a:rPr>
                <a:t>antes del refuerzo</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37917"/>
              <a:ext cx="517821"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2" y="6237917"/>
              <a:ext cx="548735"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37917"/>
              <a:ext cx="355519"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266363" y="1213906"/>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800" b="0" i="0" u="none" strike="noStrike" kern="0" cap="none" spc="0" normalizeH="0" baseline="0" noProof="0" dirty="0" err="1">
                <a:ln>
                  <a:noFill/>
                </a:ln>
                <a:solidFill>
                  <a:srgbClr val="FFFFFF"/>
                </a:solidFill>
                <a:effectLst/>
                <a:uLnTx/>
                <a:uFillTx/>
                <a:latin typeface="Arial"/>
                <a:ea typeface="+mn-ea"/>
                <a:cs typeface="+mn-cs"/>
              </a:rPr>
              <a:t>xx</a:t>
            </a:r>
            <a:endParaRPr kumimoji="0" lang="es-ES" sz="800" b="0" i="0" u="none" strike="noStrike" kern="0" cap="none" spc="0" normalizeH="0" baseline="0" noProof="0" dirty="0">
              <a:ln>
                <a:noFill/>
              </a:ln>
              <a:solidFill>
                <a:srgbClr val="FFFFFF"/>
              </a:solidFill>
              <a:effectLst/>
              <a:uLnTx/>
              <a:uFillTx/>
              <a:latin typeface="Arial"/>
              <a:ea typeface="+mn-ea"/>
              <a:cs typeface="+mn-cs"/>
            </a:endParaRP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7714638" y="1232605"/>
            <a:ext cx="2261838"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Intervalo de efectividad de las vacunas,</a:t>
            </a:r>
            <a:r>
              <a:rPr kumimoji="0" lang="es-ES" sz="900" b="0" i="0" u="none" strike="noStrike" kern="0" cap="none" spc="0" normalizeH="0" baseline="30000" noProof="0" dirty="0">
                <a:ln>
                  <a:noFill/>
                </a:ln>
                <a:solidFill>
                  <a:srgbClr val="000000"/>
                </a:solidFill>
                <a:effectLst/>
                <a:uLnTx/>
                <a:uFillTx/>
                <a:cs typeface="Arial" panose="020B0604020202020204" pitchFamily="34" charset="0"/>
              </a:rPr>
              <a:t>1</a:t>
            </a:r>
            <a:r>
              <a:rPr kumimoji="0" lang="es-ES" sz="900" b="0" i="0" u="none" strike="noStrike" kern="0" cap="none" spc="0" normalizeH="0" baseline="0" noProof="0" dirty="0">
                <a:ln>
                  <a:noFill/>
                </a:ln>
                <a:solidFill>
                  <a:srgbClr val="000000"/>
                </a:solidFill>
                <a:effectLst/>
                <a:uLnTx/>
                <a:uFillTx/>
                <a:cs typeface="Arial" panose="020B0604020202020204" pitchFamily="34" charset="0"/>
              </a:rPr>
              <a:t> %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1894227" y="5849735"/>
            <a:ext cx="2556845"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0" name="Rectangle 126">
            <a:extLst>
              <a:ext uri="{FF2B5EF4-FFF2-40B4-BE49-F238E27FC236}">
                <a16:creationId xmlns:a16="http://schemas.microsoft.com/office/drawing/2014/main" id="{0054443F-5170-478C-B59E-8304DD2B20E3}"/>
              </a:ext>
            </a:extLst>
          </p:cNvPr>
          <p:cNvSpPr/>
          <p:nvPr/>
        </p:nvSpPr>
        <p:spPr>
          <a:xfrm>
            <a:off x="4699427" y="4880189"/>
            <a:ext cx="4698341" cy="796928"/>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1" name="Rectangle 127">
            <a:extLst>
              <a:ext uri="{FF2B5EF4-FFF2-40B4-BE49-F238E27FC236}">
                <a16:creationId xmlns:a16="http://schemas.microsoft.com/office/drawing/2014/main" id="{8C9CB539-B765-4283-A88B-C18B12C428DE}"/>
              </a:ext>
            </a:extLst>
          </p:cNvPr>
          <p:cNvSpPr>
            <a:spLocks/>
          </p:cNvSpPr>
          <p:nvPr/>
        </p:nvSpPr>
        <p:spPr>
          <a:xfrm>
            <a:off x="7652534" y="3740587"/>
            <a:ext cx="1745234"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1868530" y="3716959"/>
            <a:ext cx="1137762"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1868530" y="4880189"/>
            <a:ext cx="1137762"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4" name="Rectangle 131">
            <a:extLst>
              <a:ext uri="{FF2B5EF4-FFF2-40B4-BE49-F238E27FC236}">
                <a16:creationId xmlns:a16="http://schemas.microsoft.com/office/drawing/2014/main" id="{D859EC51-05B2-4015-80F5-73D9A765C530}"/>
              </a:ext>
            </a:extLst>
          </p:cNvPr>
          <p:cNvSpPr>
            <a:spLocks/>
          </p:cNvSpPr>
          <p:nvPr/>
        </p:nvSpPr>
        <p:spPr>
          <a:xfrm>
            <a:off x="7652534" y="5846072"/>
            <a:ext cx="1745234"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768178" y="1214700"/>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138639" y="1242309"/>
            <a:ext cx="1090042"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s-ES" sz="900" kern="0" dirty="0">
                <a:solidFill>
                  <a:srgbClr val="000000"/>
                </a:solidFill>
              </a:rPr>
              <a:t>Sin</a:t>
            </a:r>
            <a:r>
              <a:rPr kumimoji="0" lang="es-ES" sz="900" b="0" i="0" u="none" strike="noStrike" kern="0" cap="none" spc="0" normalizeH="0" baseline="0" noProof="0" dirty="0">
                <a:ln>
                  <a:noFill/>
                </a:ln>
                <a:solidFill>
                  <a:srgbClr val="000000"/>
                </a:solidFill>
                <a:effectLst/>
                <a:uLnTx/>
                <a:uFillTx/>
                <a:cs typeface="Arial" panose="020B0604020202020204" pitchFamily="34" charset="0"/>
              </a:rPr>
              <a:t> datos disponibles</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100%</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221" name="Oval 146">
            <a:extLst>
              <a:ext uri="{FF2B5EF4-FFF2-40B4-BE49-F238E27FC236}">
                <a16:creationId xmlns:a16="http://schemas.microsoft.com/office/drawing/2014/main" id="{9B29EFED-E5C5-442F-A48C-6F228EFDECEA}"/>
              </a:ext>
            </a:extLst>
          </p:cNvPr>
          <p:cNvSpPr>
            <a:spLocks/>
          </p:cNvSpPr>
          <p:nvPr/>
        </p:nvSpPr>
        <p:spPr>
          <a:xfrm>
            <a:off x="8622915" y="42746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64</a:t>
            </a:r>
          </a:p>
        </p:txBody>
      </p:sp>
      <p:sp>
        <p:nvSpPr>
          <p:cNvPr id="222" name="TextBox 151">
            <a:extLst>
              <a:ext uri="{FF2B5EF4-FFF2-40B4-BE49-F238E27FC236}">
                <a16:creationId xmlns:a16="http://schemas.microsoft.com/office/drawing/2014/main" id="{08CBAA79-CCA6-4940-A6AB-27CC9E58B6E6}"/>
              </a:ext>
            </a:extLst>
          </p:cNvPr>
          <p:cNvSpPr txBox="1">
            <a:spLocks/>
          </p:cNvSpPr>
          <p:nvPr/>
        </p:nvSpPr>
        <p:spPr>
          <a:xfrm>
            <a:off x="9279625"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13" name="Rectangle 121">
            <a:extLst>
              <a:ext uri="{FF2B5EF4-FFF2-40B4-BE49-F238E27FC236}">
                <a16:creationId xmlns:a16="http://schemas.microsoft.com/office/drawing/2014/main" id="{EAD504C6-BF7F-47D3-ABC1-BA9136DDCC5E}"/>
              </a:ext>
            </a:extLst>
          </p:cNvPr>
          <p:cNvSpPr/>
          <p:nvPr/>
        </p:nvSpPr>
        <p:spPr>
          <a:xfrm>
            <a:off x="4548711" y="1693064"/>
            <a:ext cx="4917420" cy="4657032"/>
          </a:xfrm>
          <a:prstGeom prst="rect">
            <a:avLst/>
          </a:prstGeom>
          <a:noFill/>
          <a:ln w="57150" cap="sq" cmpd="sng" algn="ctr">
            <a:solidFill>
              <a:srgbClr val="E91F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20" name="Rectángulo 219">
            <a:extLst>
              <a:ext uri="{FF2B5EF4-FFF2-40B4-BE49-F238E27FC236}">
                <a16:creationId xmlns:a16="http://schemas.microsoft.com/office/drawing/2014/main" id="{ABA2B74A-4C8C-47F0-A8E1-2893A54CB95E}"/>
              </a:ext>
            </a:extLst>
          </p:cNvPr>
          <p:cNvSpPr/>
          <p:nvPr/>
        </p:nvSpPr>
        <p:spPr>
          <a:xfrm>
            <a:off x="9684683" y="2425581"/>
            <a:ext cx="2308596" cy="3739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s-ES" sz="12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Puntos clave sobre la dosis de refuerzo: </a:t>
            </a:r>
          </a:p>
          <a:p>
            <a:pPr marL="331788" lvl="3" indent="-342900">
              <a:spcBef>
                <a:spcPts val="500"/>
              </a:spcBef>
              <a:buClr>
                <a:prstClr val="black"/>
              </a:buClr>
              <a:buFont typeface="Arial" panose="020B0604020202020204" pitchFamily="34" charset="0"/>
              <a:buChar char="•"/>
              <a:defRPr/>
            </a:pP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dosis de refuerzo aumenta la EV frente a todos los resultados.</a:t>
            </a:r>
          </a:p>
          <a:p>
            <a:pPr marL="331788" lvl="3" indent="-342900">
              <a:spcBef>
                <a:spcPts val="500"/>
              </a:spcBef>
              <a:buClr>
                <a:prstClr val="black"/>
              </a:buClr>
              <a:buFont typeface="Arial" panose="020B0604020202020204" pitchFamily="34" charset="0"/>
              <a:buChar char="•"/>
              <a:defRPr/>
            </a:pP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dosis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 refuerzo frente a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hospitalización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 la enfermedad grave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es de ~80-90%.</a:t>
            </a:r>
          </a:p>
        </p:txBody>
      </p:sp>
    </p:spTree>
    <p:extLst>
      <p:ext uri="{BB962C8B-B14F-4D97-AF65-F5344CB8AC3E}">
        <p14:creationId xmlns:p14="http://schemas.microsoft.com/office/powerpoint/2010/main" val="7824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A17D0B-7DBC-4F71-8BC3-B2E454CD5259}"/>
              </a:ext>
            </a:extLst>
          </p:cNvPr>
          <p:cNvSpPr>
            <a:spLocks noGrp="1"/>
          </p:cNvSpPr>
          <p:nvPr>
            <p:ph type="sldNum" sz="quarter" idx="16"/>
          </p:nvPr>
        </p:nvSpPr>
        <p:spPr/>
        <p:txBody>
          <a:bodyPr/>
          <a:lstStyle/>
          <a:p>
            <a:fld id="{A74CE0EA-F3B5-4684-BA10-C594598FDB9C}" type="slidenum">
              <a:rPr lang="es-ES" noProof="0" smtClean="0"/>
              <a:t>18</a:t>
            </a:fld>
            <a:endParaRPr lang="es-ES" noProof="0" dirty="0"/>
          </a:p>
        </p:txBody>
      </p:sp>
      <p:sp>
        <p:nvSpPr>
          <p:cNvPr id="6" name="Título 5">
            <a:extLst>
              <a:ext uri="{FF2B5EF4-FFF2-40B4-BE49-F238E27FC236}">
                <a16:creationId xmlns:a16="http://schemas.microsoft.com/office/drawing/2014/main" id="{305F5986-1C43-4047-86FD-A1C0A13325FF}"/>
              </a:ext>
            </a:extLst>
          </p:cNvPr>
          <p:cNvSpPr>
            <a:spLocks noGrp="1"/>
          </p:cNvSpPr>
          <p:nvPr>
            <p:ph type="title"/>
          </p:nvPr>
        </p:nvSpPr>
        <p:spPr>
          <a:xfrm>
            <a:off x="479998" y="359999"/>
            <a:ext cx="9445051" cy="658313"/>
          </a:xfrm>
        </p:spPr>
        <p:txBody>
          <a:bodyPr/>
          <a:lstStyle/>
          <a:p>
            <a:r>
              <a:rPr lang="es-ES" sz="2400" dirty="0"/>
              <a:t>Impacto de la vacunación contra la COVID-19 en el mundo real</a:t>
            </a:r>
          </a:p>
        </p:txBody>
      </p:sp>
      <p:graphicFrame>
        <p:nvGraphicFramePr>
          <p:cNvPr id="9" name="Table 10">
            <a:extLst>
              <a:ext uri="{FF2B5EF4-FFF2-40B4-BE49-F238E27FC236}">
                <a16:creationId xmlns:a16="http://schemas.microsoft.com/office/drawing/2014/main" id="{9F037D7A-549D-4007-AAFB-A260D13FD54E}"/>
              </a:ext>
            </a:extLst>
          </p:cNvPr>
          <p:cNvGraphicFramePr>
            <a:graphicFrameLocks/>
          </p:cNvGraphicFramePr>
          <p:nvPr>
            <p:extLst>
              <p:ext uri="{D42A27DB-BD31-4B8C-83A1-F6EECF244321}">
                <p14:modId xmlns:p14="http://schemas.microsoft.com/office/powerpoint/2010/main" val="185626217"/>
              </p:ext>
            </p:extLst>
          </p:nvPr>
        </p:nvGraphicFramePr>
        <p:xfrm>
          <a:off x="479999" y="1431210"/>
          <a:ext cx="11551580" cy="4408478"/>
        </p:xfrm>
        <a:graphic>
          <a:graphicData uri="http://schemas.openxmlformats.org/drawingml/2006/table">
            <a:tbl>
              <a:tblPr firstRow="1" bandRow="1">
                <a:tableStyleId>{F5AB1C69-6EDB-4FF4-983F-18BD219EF322}</a:tableStyleId>
              </a:tblPr>
              <a:tblGrid>
                <a:gridCol w="3257965">
                  <a:extLst>
                    <a:ext uri="{9D8B030D-6E8A-4147-A177-3AD203B41FA5}">
                      <a16:colId xmlns:a16="http://schemas.microsoft.com/office/drawing/2014/main" val="3069078938"/>
                    </a:ext>
                  </a:extLst>
                </a:gridCol>
                <a:gridCol w="2461436">
                  <a:extLst>
                    <a:ext uri="{9D8B030D-6E8A-4147-A177-3AD203B41FA5}">
                      <a16:colId xmlns:a16="http://schemas.microsoft.com/office/drawing/2014/main" val="2274913371"/>
                    </a:ext>
                  </a:extLst>
                </a:gridCol>
                <a:gridCol w="2321704">
                  <a:extLst>
                    <a:ext uri="{9D8B030D-6E8A-4147-A177-3AD203B41FA5}">
                      <a16:colId xmlns:a16="http://schemas.microsoft.com/office/drawing/2014/main" val="2174702287"/>
                    </a:ext>
                  </a:extLst>
                </a:gridCol>
                <a:gridCol w="3510475">
                  <a:extLst>
                    <a:ext uri="{9D8B030D-6E8A-4147-A177-3AD203B41FA5}">
                      <a16:colId xmlns:a16="http://schemas.microsoft.com/office/drawing/2014/main" val="1086660809"/>
                    </a:ext>
                  </a:extLst>
                </a:gridCol>
              </a:tblGrid>
              <a:tr h="291702">
                <a:tc>
                  <a:txBody>
                    <a:bodyPr/>
                    <a:lstStyle/>
                    <a:p>
                      <a:endParaRPr lang="es-ES" sz="16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600" noProof="0" dirty="0" err="1">
                          <a:latin typeface="Ebrima" panose="02000000000000000000" pitchFamily="2" charset="0"/>
                          <a:ea typeface="Ebrima" panose="02000000000000000000" pitchFamily="2" charset="0"/>
                          <a:cs typeface="Ebrima" panose="02000000000000000000" pitchFamily="2" charset="0"/>
                        </a:rPr>
                        <a:t>Difusco</a:t>
                      </a:r>
                      <a:r>
                        <a:rPr lang="es-ES" sz="1600" noProof="0" dirty="0">
                          <a:latin typeface="Ebrima" panose="02000000000000000000" pitchFamily="2" charset="0"/>
                          <a:ea typeface="Ebrima" panose="02000000000000000000" pitchFamily="2" charset="0"/>
                          <a:cs typeface="Ebrima" panose="02000000000000000000" pitchFamily="2" charset="0"/>
                        </a:rPr>
                        <a:t> et al.</a:t>
                      </a:r>
                      <a:r>
                        <a:rPr lang="es-ES" sz="1600" b="0" baseline="30000" noProof="0" dirty="0">
                          <a:latin typeface="Ebrima" panose="02000000000000000000" pitchFamily="2" charset="0"/>
                          <a:ea typeface="Ebrima" panose="02000000000000000000" pitchFamily="2" charset="0"/>
                          <a:cs typeface="Ebrima" panose="02000000000000000000" pitchFamily="2" charset="0"/>
                        </a:rPr>
                        <a:t>1</a:t>
                      </a:r>
                    </a:p>
                  </a:txBody>
                  <a:tcPr/>
                </a:tc>
                <a:tc>
                  <a:txBody>
                    <a:bodyPr/>
                    <a:lstStyle/>
                    <a:p>
                      <a:r>
                        <a:rPr lang="es-ES" sz="1600" noProof="0" dirty="0" err="1">
                          <a:latin typeface="Ebrima" panose="02000000000000000000" pitchFamily="2" charset="0"/>
                          <a:ea typeface="Ebrima" panose="02000000000000000000" pitchFamily="2" charset="0"/>
                          <a:cs typeface="Ebrima" panose="02000000000000000000" pitchFamily="2" charset="0"/>
                        </a:rPr>
                        <a:t>Marcellusi</a:t>
                      </a:r>
                      <a:r>
                        <a:rPr lang="es-ES" sz="1600" noProof="0" dirty="0">
                          <a:latin typeface="Ebrima" panose="02000000000000000000" pitchFamily="2" charset="0"/>
                          <a:ea typeface="Ebrima" panose="02000000000000000000" pitchFamily="2" charset="0"/>
                          <a:cs typeface="Ebrima" panose="02000000000000000000" pitchFamily="2" charset="0"/>
                        </a:rPr>
                        <a:t> et al.</a:t>
                      </a:r>
                      <a:r>
                        <a:rPr lang="es-ES" sz="1600" b="0" baseline="30000" noProof="0" dirty="0">
                          <a:latin typeface="Ebrima" panose="02000000000000000000" pitchFamily="2" charset="0"/>
                          <a:ea typeface="Ebrima" panose="02000000000000000000" pitchFamily="2" charset="0"/>
                          <a:cs typeface="Ebrima" panose="02000000000000000000" pitchFamily="2" charset="0"/>
                        </a:rPr>
                        <a:t>2</a:t>
                      </a:r>
                      <a:endParaRPr lang="es-ES" sz="16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600" noProof="0" dirty="0">
                          <a:latin typeface="Ebrima" panose="02000000000000000000" pitchFamily="2" charset="0"/>
                          <a:ea typeface="Ebrima" panose="02000000000000000000" pitchFamily="2" charset="0"/>
                          <a:cs typeface="Ebrima" panose="02000000000000000000" pitchFamily="2" charset="0"/>
                        </a:rPr>
                        <a:t>Haas et al.</a:t>
                      </a:r>
                      <a:r>
                        <a:rPr lang="es-ES" sz="1600" b="0" baseline="30000" noProof="0" dirty="0">
                          <a:latin typeface="Ebrima" panose="02000000000000000000" pitchFamily="2" charset="0"/>
                          <a:ea typeface="Ebrima" panose="02000000000000000000" pitchFamily="2" charset="0"/>
                          <a:cs typeface="Ebrima" panose="02000000000000000000" pitchFamily="2" charset="0"/>
                        </a:rPr>
                        <a:t>3</a:t>
                      </a:r>
                      <a:endParaRPr lang="es-ES" sz="16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53188665"/>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País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Estados Unidos </a:t>
                      </a:r>
                      <a:br>
                        <a:rPr lang="es-ES" sz="1400" noProof="0" dirty="0">
                          <a:latin typeface="Ebrima" panose="02000000000000000000" pitchFamily="2" charset="0"/>
                          <a:ea typeface="Ebrima" panose="02000000000000000000" pitchFamily="2" charset="0"/>
                          <a:cs typeface="Ebrima" panose="02000000000000000000" pitchFamily="2" charset="0"/>
                        </a:rPr>
                      </a:br>
                      <a:r>
                        <a:rPr lang="es-ES" sz="1400" noProof="0" dirty="0">
                          <a:latin typeface="Ebrima" panose="02000000000000000000" pitchFamily="2" charset="0"/>
                          <a:ea typeface="Ebrima" panose="02000000000000000000" pitchFamily="2" charset="0"/>
                          <a:cs typeface="Ebrima" panose="02000000000000000000" pitchFamily="2" charset="0"/>
                        </a:rPr>
                        <a:t>(población: ~330 millones)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Italia </a:t>
                      </a:r>
                      <a:br>
                        <a:rPr lang="es-ES" sz="1400" noProof="0" dirty="0">
                          <a:latin typeface="Ebrima" panose="02000000000000000000" pitchFamily="2" charset="0"/>
                          <a:ea typeface="Ebrima" panose="02000000000000000000" pitchFamily="2" charset="0"/>
                          <a:cs typeface="Ebrima" panose="02000000000000000000" pitchFamily="2" charset="0"/>
                        </a:rPr>
                      </a:br>
                      <a:r>
                        <a:rPr lang="es-ES" sz="1400" noProof="0" dirty="0">
                          <a:latin typeface="Ebrima" panose="02000000000000000000" pitchFamily="2" charset="0"/>
                          <a:ea typeface="Ebrima" panose="02000000000000000000" pitchFamily="2" charset="0"/>
                          <a:cs typeface="Ebrima" panose="02000000000000000000" pitchFamily="2" charset="0"/>
                        </a:rPr>
                        <a:t>(población: ~60 millones)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Israel </a:t>
                      </a:r>
                      <a:br>
                        <a:rPr lang="es-ES" sz="1400" noProof="0" dirty="0">
                          <a:latin typeface="Ebrima" panose="02000000000000000000" pitchFamily="2" charset="0"/>
                          <a:ea typeface="Ebrima" panose="02000000000000000000" pitchFamily="2" charset="0"/>
                          <a:cs typeface="Ebrima" panose="02000000000000000000" pitchFamily="2" charset="0"/>
                        </a:rPr>
                      </a:br>
                      <a:r>
                        <a:rPr lang="es-ES" sz="1400" noProof="0" dirty="0">
                          <a:latin typeface="Ebrima" panose="02000000000000000000" pitchFamily="2" charset="0"/>
                          <a:ea typeface="Ebrima" panose="02000000000000000000" pitchFamily="2" charset="0"/>
                          <a:cs typeface="Ebrima" panose="02000000000000000000" pitchFamily="2" charset="0"/>
                        </a:rPr>
                        <a:t>(población: ~9 millones)</a:t>
                      </a:r>
                    </a:p>
                  </a:txBody>
                  <a:tcPr/>
                </a:tc>
                <a:extLst>
                  <a:ext uri="{0D108BD9-81ED-4DB2-BD59-A6C34878D82A}">
                    <a16:rowId xmlns:a16="http://schemas.microsoft.com/office/drawing/2014/main" val="2242256654"/>
                  </a:ext>
                </a:extLst>
              </a:tr>
              <a:tr h="71926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Vacuna</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BNT162b2</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BNT162b2, mRNA-1273, </a:t>
                      </a:r>
                      <a:r>
                        <a:rPr lang="es-ES" sz="1400" b="0" kern="1200" noProof="0" dirty="0">
                          <a:solidFill>
                            <a:schemeClr val="dk1"/>
                          </a:solidFill>
                          <a:effectLst/>
                          <a:latin typeface="Ebrima" panose="02000000000000000000" pitchFamily="2" charset="0"/>
                          <a:ea typeface="Ebrima" panose="02000000000000000000" pitchFamily="2" charset="0"/>
                          <a:cs typeface="Ebrima" panose="02000000000000000000" pitchFamily="2" charset="0"/>
                        </a:rPr>
                        <a:t>Ad26.COV2.S, ChAdOx1-S</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BNT162b2</a:t>
                      </a:r>
                    </a:p>
                  </a:txBody>
                  <a:tcPr/>
                </a:tc>
                <a:extLst>
                  <a:ext uri="{0D108BD9-81ED-4DB2-BD59-A6C34878D82A}">
                    <a16:rowId xmlns:a16="http://schemas.microsoft.com/office/drawing/2014/main" val="3829659960"/>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Período</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Enero-diciembre del 2021</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Junio-diciembre del 2021</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Diciembre del 2020 a abril del 2021</a:t>
                      </a:r>
                    </a:p>
                  </a:txBody>
                  <a:tcPr/>
                </a:tc>
                <a:extLst>
                  <a:ext uri="{0D108BD9-81ED-4DB2-BD59-A6C34878D82A}">
                    <a16:rowId xmlns:a16="http://schemas.microsoft.com/office/drawing/2014/main" val="1526483855"/>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N.º de casos evitados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8.663.085 (sintomáticos)</a:t>
                      </a:r>
                      <a:endParaRPr lang="es-ES" sz="1400" b="0" i="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kern="1200" noProof="0" dirty="0">
                          <a:solidFill>
                            <a:schemeClr val="dk1"/>
                          </a:solidFill>
                          <a:effectLst/>
                          <a:latin typeface="Ebrima" panose="02000000000000000000" pitchFamily="2" charset="0"/>
                          <a:ea typeface="Ebrima" panose="02000000000000000000" pitchFamily="2" charset="0"/>
                          <a:cs typeface="Ebrima" panose="02000000000000000000" pitchFamily="2" charset="0"/>
                        </a:rPr>
                        <a:t>158.665 (infección)</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293455576"/>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N.º de hospitalizaciones evitadas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689.797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2.379.144</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kern="1200" noProof="0" dirty="0">
                          <a:solidFill>
                            <a:schemeClr val="dk1"/>
                          </a:solidFill>
                          <a:effectLst/>
                          <a:latin typeface="Ebrima" panose="02000000000000000000" pitchFamily="2" charset="0"/>
                          <a:ea typeface="Ebrima" panose="02000000000000000000" pitchFamily="2" charset="0"/>
                          <a:cs typeface="Ebrima" panose="02000000000000000000" pitchFamily="2" charset="0"/>
                        </a:rPr>
                        <a:t>24.597</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123193198"/>
                  </a:ext>
                </a:extLst>
              </a:tr>
              <a:tr h="291702">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N.º de muertes evitadas</a:t>
                      </a:r>
                    </a:p>
                  </a:txBody>
                  <a:tcPr/>
                </a:tc>
                <a:tc>
                  <a:txBody>
                    <a:bodyPr/>
                    <a:lstStyle/>
                    <a:p>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111.380</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52.115</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5532 </a:t>
                      </a:r>
                    </a:p>
                  </a:txBody>
                  <a:tcPr/>
                </a:tc>
                <a:extLst>
                  <a:ext uri="{0D108BD9-81ED-4DB2-BD59-A6C34878D82A}">
                    <a16:rowId xmlns:a16="http://schemas.microsoft.com/office/drawing/2014/main" val="3852840242"/>
                  </a:ext>
                </a:extLst>
              </a:tr>
              <a:tr h="291702">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Ahorro de costos directos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30.400 millones de dólares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2.900 millones de euros</a:t>
                      </a: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841840988"/>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Ahorro de costos indirectos (pérdida de productividad)</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43.700 millones de dólares</a:t>
                      </a: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155475750"/>
                  </a:ext>
                </a:extLst>
              </a:tr>
            </a:tbl>
          </a:graphicData>
        </a:graphic>
      </p:graphicFrame>
      <p:sp>
        <p:nvSpPr>
          <p:cNvPr id="12" name="TextBox 11">
            <a:extLst>
              <a:ext uri="{FF2B5EF4-FFF2-40B4-BE49-F238E27FC236}">
                <a16:creationId xmlns:a16="http://schemas.microsoft.com/office/drawing/2014/main" id="{D7BDA297-F46F-4BC2-93DC-0D18173D5E64}"/>
              </a:ext>
            </a:extLst>
          </p:cNvPr>
          <p:cNvSpPr txBox="1"/>
          <p:nvPr/>
        </p:nvSpPr>
        <p:spPr>
          <a:xfrm>
            <a:off x="479998" y="6052702"/>
            <a:ext cx="10515597" cy="707886"/>
          </a:xfrm>
          <a:prstGeom prst="rect">
            <a:avLst/>
          </a:prstGeom>
          <a:noFill/>
        </p:spPr>
        <p:txBody>
          <a:bodyPr wrap="square">
            <a:spAutoFit/>
          </a:bodyPr>
          <a:lstStyle/>
          <a:p>
            <a:pPr marL="228600" indent="-228600">
              <a:buAutoNum type="arabicPeriod"/>
            </a:pPr>
            <a:r>
              <a:rPr kumimoji="0" lang="es-ES" sz="800" b="0" i="0" u="none" strike="noStrike" kern="1200" cap="none" spc="0" normalizeH="0" baseline="0" noProof="0" dirty="0">
                <a:ln>
                  <a:noFill/>
                </a:ln>
                <a:solidFill>
                  <a:prstClr val="black"/>
                </a:solidFill>
                <a:effectLst/>
                <a:uLnTx/>
                <a:uFillTx/>
                <a:ea typeface="+mn-ea"/>
                <a:cs typeface="+mn-cs"/>
              </a:rPr>
              <a:t>Haas, E. J., et al. (2021). </a:t>
            </a:r>
            <a:r>
              <a:rPr kumimoji="0" lang="es-ES" sz="800" b="0" i="0" u="none" strike="noStrike" kern="1200" cap="none" spc="0" normalizeH="0" baseline="0" noProof="0" dirty="0" err="1">
                <a:ln>
                  <a:noFill/>
                </a:ln>
                <a:solidFill>
                  <a:prstClr val="black"/>
                </a:solidFill>
                <a:effectLst/>
                <a:uLnTx/>
                <a:uFillTx/>
                <a:ea typeface="+mn-ea"/>
                <a:cs typeface="+mn-cs"/>
              </a:rPr>
              <a:t>Infections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hospitalisations</a:t>
            </a:r>
            <a:r>
              <a:rPr kumimoji="0" lang="es-ES" sz="800" b="0" i="0" u="none" strike="noStrike" kern="1200" cap="none" spc="0" normalizeH="0" baseline="0" noProof="0" dirty="0">
                <a:ln>
                  <a:noFill/>
                </a:ln>
                <a:solidFill>
                  <a:prstClr val="black"/>
                </a:solidFill>
                <a:effectLst/>
                <a:uLnTx/>
                <a:uFillTx/>
                <a:ea typeface="+mn-ea"/>
                <a:cs typeface="+mn-cs"/>
              </a:rPr>
              <a:t>, and </a:t>
            </a:r>
            <a:r>
              <a:rPr kumimoji="0" lang="es-ES" sz="800" b="0" i="0" u="none" strike="noStrike" kern="1200" cap="none" spc="0" normalizeH="0" baseline="0" noProof="0" dirty="0" err="1">
                <a:ln>
                  <a:noFill/>
                </a:ln>
                <a:solidFill>
                  <a:prstClr val="black"/>
                </a:solidFill>
                <a:effectLst/>
                <a:uLnTx/>
                <a:uFillTx/>
                <a:ea typeface="+mn-ea"/>
                <a:cs typeface="+mn-cs"/>
              </a:rPr>
              <a:t>deaths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averted</a:t>
            </a:r>
            <a:r>
              <a:rPr kumimoji="0" lang="es-ES" sz="800" b="0" i="0" u="none" strike="noStrike" kern="1200" cap="none" spc="0" normalizeH="0" baseline="0" noProof="0" dirty="0">
                <a:ln>
                  <a:noFill/>
                </a:ln>
                <a:solidFill>
                  <a:prstClr val="black"/>
                </a:solidFill>
                <a:effectLst/>
                <a:uLnTx/>
                <a:uFillTx/>
                <a:ea typeface="+mn-ea"/>
                <a:cs typeface="+mn-cs"/>
              </a:rPr>
              <a:t> via a </a:t>
            </a:r>
            <a:r>
              <a:rPr kumimoji="0" lang="es-ES" sz="800" b="0" i="0" u="none" strike="noStrike" kern="1200" cap="none" spc="0" normalizeH="0" baseline="0" noProof="0" dirty="0" err="1">
                <a:ln>
                  <a:noFill/>
                </a:ln>
                <a:solidFill>
                  <a:prstClr val="black"/>
                </a:solidFill>
                <a:effectLst/>
                <a:uLnTx/>
                <a:uFillTx/>
                <a:ea typeface="+mn-ea"/>
                <a:cs typeface="+mn-cs"/>
              </a:rPr>
              <a:t>nationwide</a:t>
            </a:r>
            <a:r>
              <a:rPr kumimoji="0" lang="es-ES" sz="800" b="0" i="0" u="none" strike="noStrike" kern="1200" cap="none" spc="0" normalizeH="0" baseline="0" noProof="0" dirty="0">
                <a:ln>
                  <a:noFill/>
                </a:ln>
                <a:solidFill>
                  <a:prstClr val="black"/>
                </a:solidFill>
                <a:effectLst/>
                <a:uLnTx/>
                <a:uFillTx/>
                <a:ea typeface="+mn-ea"/>
                <a:cs typeface="+mn-cs"/>
              </a:rPr>
              <a:t> vaccination </a:t>
            </a:r>
            <a:r>
              <a:rPr kumimoji="0" lang="es-ES" sz="800" b="0" i="0" u="none" strike="noStrike" kern="1200" cap="none" spc="0" normalizeH="0" baseline="0" noProof="0" dirty="0" err="1">
                <a:ln>
                  <a:noFill/>
                </a:ln>
                <a:solidFill>
                  <a:prstClr val="black"/>
                </a:solidFill>
                <a:effectLst/>
                <a:uLnTx/>
                <a:uFillTx/>
                <a:ea typeface="+mn-ea"/>
                <a:cs typeface="+mn-cs"/>
              </a:rPr>
              <a:t>campaign</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using</a:t>
            </a:r>
            <a:r>
              <a:rPr kumimoji="0" lang="es-ES" sz="800" b="0" i="0" u="none" strike="noStrike" kern="1200" cap="none" spc="0" normalizeH="0" baseline="0" noProof="0" dirty="0">
                <a:ln>
                  <a:noFill/>
                </a:ln>
                <a:solidFill>
                  <a:prstClr val="black"/>
                </a:solidFill>
                <a:effectLst/>
                <a:uLnTx/>
                <a:uFillTx/>
                <a:ea typeface="+mn-ea"/>
                <a:cs typeface="+mn-cs"/>
              </a:rPr>
              <a:t> the Pfizer–BioNTech BNT162b2 mRNA COVID-19 vaccine in Israel: a retrospective </a:t>
            </a:r>
            <a:r>
              <a:rPr kumimoji="0" lang="es-ES" sz="800" b="0" i="0" u="none" strike="noStrike" kern="1200" cap="none" spc="0" normalizeH="0" baseline="0" noProof="0" dirty="0" err="1">
                <a:ln>
                  <a:noFill/>
                </a:ln>
                <a:solidFill>
                  <a:prstClr val="black"/>
                </a:solidFill>
                <a:effectLst/>
                <a:uLnTx/>
                <a:uFillTx/>
                <a:ea typeface="+mn-ea"/>
                <a:cs typeface="+mn-cs"/>
              </a:rPr>
              <a:t>surveillance</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study</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a:ln>
                  <a:noFill/>
                </a:ln>
                <a:solidFill>
                  <a:prstClr val="black"/>
                </a:solidFill>
                <a:effectLst/>
                <a:uLnTx/>
                <a:uFillTx/>
                <a:ea typeface="+mn-ea"/>
                <a:cs typeface="+mn-cs"/>
              </a:rPr>
              <a:t>The Lancet </a:t>
            </a:r>
            <a:r>
              <a:rPr kumimoji="0" lang="es-ES" sz="800" b="0" i="1" u="none" strike="noStrike" kern="1200" cap="none" spc="0" normalizeH="0" baseline="0" noProof="0" dirty="0" err="1">
                <a:ln>
                  <a:noFill/>
                </a:ln>
                <a:solidFill>
                  <a:prstClr val="black"/>
                </a:solidFill>
                <a:effectLst/>
                <a:uLnTx/>
                <a:uFillTx/>
                <a:ea typeface="+mn-ea"/>
                <a:cs typeface="+mn-cs"/>
              </a:rPr>
              <a:t>Infectious</a:t>
            </a:r>
            <a:r>
              <a:rPr kumimoji="0" lang="es-ES" sz="800" b="0" i="1"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Diseases</a:t>
            </a:r>
            <a:r>
              <a:rPr kumimoji="0" lang="es-ES" sz="800" b="0" i="0" u="none" strike="noStrike" kern="1200" cap="none" spc="0" normalizeH="0" baseline="0" noProof="0" dirty="0">
                <a:ln>
                  <a:noFill/>
                </a:ln>
                <a:solidFill>
                  <a:prstClr val="black"/>
                </a:solidFill>
                <a:effectLst/>
                <a:uLnTx/>
                <a:uFillTx/>
                <a:ea typeface="+mn-ea"/>
                <a:cs typeface="+mn-cs"/>
              </a:rPr>
              <a:t>. https://doi.org/10.1016/S1473-3099(21)00566-1.</a:t>
            </a:r>
          </a:p>
          <a:p>
            <a:pPr marL="228600" indent="-228600">
              <a:buAutoNum type="arabicPeriod"/>
            </a:pPr>
            <a:r>
              <a:rPr kumimoji="0" lang="es-ES" sz="800" b="0" i="0" u="none" strike="noStrike" kern="1200" cap="none" spc="0" normalizeH="0" baseline="0" noProof="0" dirty="0">
                <a:ln>
                  <a:noFill/>
                </a:ln>
                <a:solidFill>
                  <a:prstClr val="black"/>
                </a:solidFill>
                <a:effectLst/>
                <a:uLnTx/>
                <a:uFillTx/>
                <a:ea typeface="+mn-ea"/>
                <a:cs typeface="+mn-cs"/>
              </a:rPr>
              <a:t>Di Fusco, M., et al. (2022). </a:t>
            </a:r>
            <a:r>
              <a:rPr kumimoji="0" lang="es-ES" sz="800" b="0" i="0" u="none" strike="noStrike" kern="1200" cap="none" spc="0" normalizeH="0" baseline="0" noProof="0" dirty="0" err="1">
                <a:ln>
                  <a:noFill/>
                </a:ln>
                <a:solidFill>
                  <a:prstClr val="black"/>
                </a:solidFill>
                <a:effectLst/>
                <a:uLnTx/>
                <a:uFillTx/>
                <a:ea typeface="+mn-ea"/>
                <a:cs typeface="+mn-cs"/>
              </a:rPr>
              <a:t>Public</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Health</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Impact</a:t>
            </a:r>
            <a:r>
              <a:rPr kumimoji="0" lang="es-ES" sz="800" b="0" i="0" u="none" strike="noStrike" kern="1200" cap="none" spc="0" normalizeH="0" baseline="0" noProof="0" dirty="0">
                <a:ln>
                  <a:noFill/>
                </a:ln>
                <a:solidFill>
                  <a:prstClr val="black"/>
                </a:solidFill>
                <a:effectLst/>
                <a:uLnTx/>
                <a:uFillTx/>
                <a:ea typeface="+mn-ea"/>
                <a:cs typeface="+mn-cs"/>
              </a:rPr>
              <a:t> of the Pfizer-BioNTech COVID-19 vaccine (BNT162b2) in the </a:t>
            </a:r>
            <a:r>
              <a:rPr kumimoji="0" lang="es-ES" sz="800" b="0" i="0" u="none" strike="noStrike" kern="1200" cap="none" spc="0" normalizeH="0" baseline="0" noProof="0" dirty="0" err="1">
                <a:ln>
                  <a:noFill/>
                </a:ln>
                <a:solidFill>
                  <a:prstClr val="black"/>
                </a:solidFill>
                <a:effectLst/>
                <a:uLnTx/>
                <a:uFillTx/>
                <a:ea typeface="+mn-ea"/>
                <a:cs typeface="+mn-cs"/>
              </a:rPr>
              <a:t>first</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year</a:t>
            </a:r>
            <a:r>
              <a:rPr kumimoji="0" lang="es-ES" sz="800" b="0" i="0" u="none" strike="noStrike" kern="1200" cap="none" spc="0" normalizeH="0" baseline="0" noProof="0" dirty="0">
                <a:ln>
                  <a:noFill/>
                </a:ln>
                <a:solidFill>
                  <a:prstClr val="black"/>
                </a:solidFill>
                <a:effectLst/>
                <a:uLnTx/>
                <a:uFillTx/>
                <a:ea typeface="+mn-ea"/>
                <a:cs typeface="+mn-cs"/>
              </a:rPr>
              <a:t> of </a:t>
            </a:r>
            <a:r>
              <a:rPr kumimoji="0" lang="es-ES" sz="800" b="0" i="0" u="none" strike="noStrike" kern="1200" cap="none" spc="0" normalizeH="0" baseline="0" noProof="0" dirty="0" err="1">
                <a:ln>
                  <a:noFill/>
                </a:ln>
                <a:solidFill>
                  <a:prstClr val="black"/>
                </a:solidFill>
                <a:effectLst/>
                <a:uLnTx/>
                <a:uFillTx/>
                <a:ea typeface="+mn-ea"/>
                <a:cs typeface="+mn-cs"/>
              </a:rPr>
              <a:t>rollout</a:t>
            </a:r>
            <a:r>
              <a:rPr kumimoji="0" lang="es-ES" sz="800" b="0" i="0" u="none" strike="noStrike" kern="1200" cap="none" spc="0" normalizeH="0" baseline="0" noProof="0" dirty="0">
                <a:ln>
                  <a:noFill/>
                </a:ln>
                <a:solidFill>
                  <a:prstClr val="black"/>
                </a:solidFill>
                <a:effectLst/>
                <a:uLnTx/>
                <a:uFillTx/>
                <a:ea typeface="+mn-ea"/>
                <a:cs typeface="+mn-cs"/>
              </a:rPr>
              <a:t> in the </a:t>
            </a:r>
            <a:r>
              <a:rPr kumimoji="0" lang="es-ES" sz="800" b="0" i="0" u="none" strike="noStrike" kern="1200" cap="none" spc="0" normalizeH="0" baseline="0" noProof="0" dirty="0" err="1">
                <a:ln>
                  <a:noFill/>
                </a:ln>
                <a:solidFill>
                  <a:prstClr val="black"/>
                </a:solidFill>
                <a:effectLst/>
                <a:uLnTx/>
                <a:uFillTx/>
                <a:ea typeface="+mn-ea"/>
                <a:cs typeface="+mn-cs"/>
              </a:rPr>
              <a:t>United</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States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a:ln>
                  <a:noFill/>
                </a:ln>
                <a:solidFill>
                  <a:prstClr val="black"/>
                </a:solidFill>
                <a:effectLst/>
                <a:uLnTx/>
                <a:uFillTx/>
                <a:ea typeface="+mn-ea"/>
                <a:cs typeface="+mn-cs"/>
              </a:rPr>
              <a:t>MedRxiv</a:t>
            </a:r>
            <a:r>
              <a:rPr kumimoji="0" lang="es-ES" sz="800" b="0" i="0" u="none" strike="noStrike" kern="1200" cap="none" spc="0" normalizeH="0" baseline="0" noProof="0" dirty="0">
                <a:ln>
                  <a:noFill/>
                </a:ln>
                <a:solidFill>
                  <a:prstClr val="black"/>
                </a:solidFill>
                <a:effectLst/>
                <a:uLnTx/>
                <a:uFillTx/>
                <a:ea typeface="+mn-ea"/>
                <a:cs typeface="+mn-cs"/>
              </a:rPr>
              <a:t>, 2022.02.24.22271478. https://doi.org/10.1101/2022.02.24.22271478.</a:t>
            </a:r>
            <a:endParaRPr lang="es-ES" sz="800" dirty="0">
              <a:solidFill>
                <a:prstClr val="black"/>
              </a:solidFill>
            </a:endParaRPr>
          </a:p>
          <a:p>
            <a:pPr marL="228600" indent="-228600">
              <a:buAutoNum type="arabicPeriod"/>
            </a:pPr>
            <a:r>
              <a:rPr kumimoji="0" lang="es-ES" sz="800" b="0" i="0" u="none" strike="noStrike" kern="1200" cap="none" spc="0" normalizeH="0" baseline="0" noProof="0" dirty="0" err="1">
                <a:ln>
                  <a:noFill/>
                </a:ln>
                <a:solidFill>
                  <a:prstClr val="black"/>
                </a:solidFill>
                <a:effectLst/>
                <a:uLnTx/>
                <a:uFillTx/>
                <a:ea typeface="+mn-ea"/>
                <a:cs typeface="+mn-cs"/>
              </a:rPr>
              <a:t>Marcellusi</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A.,et</a:t>
            </a:r>
            <a:r>
              <a:rPr kumimoji="0" lang="es-ES" sz="800" b="0" i="0" u="none" strike="noStrike" kern="1200" cap="none" spc="0" normalizeH="0" baseline="0" noProof="0" dirty="0">
                <a:ln>
                  <a:noFill/>
                </a:ln>
                <a:solidFill>
                  <a:prstClr val="black"/>
                </a:solidFill>
                <a:effectLst/>
                <a:uLnTx/>
                <a:uFillTx/>
                <a:ea typeface="+mn-ea"/>
                <a:cs typeface="+mn-cs"/>
              </a:rPr>
              <a:t> al. (2022). The </a:t>
            </a:r>
            <a:r>
              <a:rPr kumimoji="0" lang="es-ES" sz="800" b="0" i="0" u="none" strike="noStrike" kern="1200" cap="none" spc="0" normalizeH="0" baseline="0" noProof="0" dirty="0" err="1">
                <a:ln>
                  <a:noFill/>
                </a:ln>
                <a:solidFill>
                  <a:prstClr val="black"/>
                </a:solidFill>
                <a:effectLst/>
                <a:uLnTx/>
                <a:uFillTx/>
                <a:ea typeface="+mn-ea"/>
                <a:cs typeface="+mn-cs"/>
              </a:rPr>
              <a:t>Impact</a:t>
            </a:r>
            <a:r>
              <a:rPr kumimoji="0" lang="es-ES" sz="800" b="0" i="0" u="none" strike="noStrike" kern="1200" cap="none" spc="0" normalizeH="0" baseline="0" noProof="0" dirty="0">
                <a:ln>
                  <a:noFill/>
                </a:ln>
                <a:solidFill>
                  <a:prstClr val="black"/>
                </a:solidFill>
                <a:effectLst/>
                <a:uLnTx/>
                <a:uFillTx/>
                <a:ea typeface="+mn-ea"/>
                <a:cs typeface="+mn-cs"/>
              </a:rPr>
              <a:t> of COVID-19 Vaccination on the </a:t>
            </a:r>
            <a:r>
              <a:rPr kumimoji="0" lang="es-ES" sz="800" b="0" i="0" u="none" strike="noStrike" kern="1200" cap="none" spc="0" normalizeH="0" baseline="0" noProof="0" dirty="0" err="1">
                <a:ln>
                  <a:noFill/>
                </a:ln>
                <a:solidFill>
                  <a:prstClr val="black"/>
                </a:solidFill>
                <a:effectLst/>
                <a:uLnTx/>
                <a:uFillTx/>
                <a:ea typeface="+mn-ea"/>
                <a:cs typeface="+mn-cs"/>
              </a:rPr>
              <a:t>Italian</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Healthcare</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System</a:t>
            </a:r>
            <a:r>
              <a:rPr kumimoji="0" lang="es-ES" sz="800" b="0" i="0" u="none" strike="noStrike" kern="1200" cap="none" spc="0" normalizeH="0" baseline="0" noProof="0" dirty="0">
                <a:ln>
                  <a:noFill/>
                </a:ln>
                <a:solidFill>
                  <a:prstClr val="black"/>
                </a:solidFill>
                <a:effectLst/>
                <a:uLnTx/>
                <a:uFillTx/>
                <a:ea typeface="+mn-ea"/>
                <a:cs typeface="+mn-cs"/>
              </a:rPr>
              <a:t>: A </a:t>
            </a:r>
            <a:r>
              <a:rPr kumimoji="0" lang="es-ES" sz="800" b="0" i="0" u="none" strike="noStrike" kern="1200" cap="none" spc="0" normalizeH="0" baseline="0" noProof="0" dirty="0" err="1">
                <a:ln>
                  <a:noFill/>
                </a:ln>
                <a:solidFill>
                  <a:prstClr val="black"/>
                </a:solidFill>
                <a:effectLst/>
                <a:uLnTx/>
                <a:uFillTx/>
                <a:ea typeface="+mn-ea"/>
                <a:cs typeface="+mn-cs"/>
              </a:rPr>
              <a:t>Scenario</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Analysis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Clinical</a:t>
            </a:r>
            <a:r>
              <a:rPr kumimoji="0" lang="es-ES" sz="800" b="0" i="1"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Drug</a:t>
            </a:r>
            <a:r>
              <a:rPr kumimoji="0" lang="es-ES" sz="800" b="0" i="1"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Investigation</a:t>
            </a:r>
            <a:r>
              <a:rPr kumimoji="0" lang="es-ES" sz="800" b="0" i="0" u="none" strike="noStrike" kern="1200" cap="none" spc="0" normalizeH="0" baseline="0" noProof="0" dirty="0">
                <a:ln>
                  <a:noFill/>
                </a:ln>
                <a:solidFill>
                  <a:prstClr val="black"/>
                </a:solidFill>
                <a:effectLst/>
                <a:uLnTx/>
                <a:uFillTx/>
                <a:ea typeface="+mn-ea"/>
                <a:cs typeface="+mn-cs"/>
              </a:rPr>
              <a:t>. https://doi.org/10.1007/s40261-022-01127-9.</a:t>
            </a:r>
          </a:p>
        </p:txBody>
      </p:sp>
    </p:spTree>
    <p:extLst>
      <p:ext uri="{BB962C8B-B14F-4D97-AF65-F5344CB8AC3E}">
        <p14:creationId xmlns:p14="http://schemas.microsoft.com/office/powerpoint/2010/main" val="165347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C7F851E-6A33-46B1-83A8-247E5C9D1EA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19</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7" name="Marcador de texto 6">
            <a:extLst>
              <a:ext uri="{FF2B5EF4-FFF2-40B4-BE49-F238E27FC236}">
                <a16:creationId xmlns:a16="http://schemas.microsoft.com/office/drawing/2014/main" id="{AC8303E0-41C5-4E7C-B914-0207E8909C2B}"/>
              </a:ext>
            </a:extLst>
          </p:cNvPr>
          <p:cNvSpPr>
            <a:spLocks noGrp="1"/>
          </p:cNvSpPr>
          <p:nvPr>
            <p:ph type="body" sz="quarter" idx="21"/>
          </p:nvPr>
        </p:nvSpPr>
        <p:spPr>
          <a:xfrm>
            <a:off x="482817" y="6289422"/>
            <a:ext cx="11226365" cy="208579"/>
          </a:xfrm>
        </p:spPr>
        <p:txBody>
          <a:bodyPr>
            <a:noAutofit/>
          </a:bodyPr>
          <a:lstStyle/>
          <a:p>
            <a:pPr>
              <a:lnSpc>
                <a:spcPct val="80000"/>
              </a:lnSpc>
            </a:pPr>
            <a:r>
              <a:rPr lang="es-ES" dirty="0">
                <a:latin typeface="Ebrima" panose="02000000000000000000" pitchFamily="2" charset="0"/>
                <a:ea typeface="Ebrima" panose="02000000000000000000" pitchFamily="2" charset="0"/>
                <a:cs typeface="Ebrima" panose="02000000000000000000" pitchFamily="2" charset="0"/>
              </a:rPr>
              <a:t>Nota: 1. Covaxin contiene un nuevo adyuvante, una molécula del grupo de las imidazoquinolinas (agonistas de los receptores de tipo Toll [TLR] 7/8) (IMDG), adsorbidas a aluminio (</a:t>
            </a:r>
            <a:r>
              <a:rPr lang="es-ES" dirty="0" err="1">
                <a:latin typeface="Ebrima" panose="02000000000000000000" pitchFamily="2" charset="0"/>
                <a:ea typeface="Ebrima" panose="02000000000000000000" pitchFamily="2" charset="0"/>
                <a:cs typeface="Ebrima" panose="02000000000000000000" pitchFamily="2" charset="0"/>
              </a:rPr>
              <a:t>Algel</a:t>
            </a:r>
            <a:r>
              <a:rPr lang="es-ES" dirty="0">
                <a:latin typeface="Ebrima" panose="02000000000000000000" pitchFamily="2" charset="0"/>
                <a:ea typeface="Ebrima" panose="02000000000000000000" pitchFamily="2" charset="0"/>
                <a:cs typeface="Ebrima" panose="02000000000000000000" pitchFamily="2" charset="0"/>
              </a:rPr>
              <a:t>-IMDG), a diferencia del alumbre solo en el caso de Sinovac y Sinopharm. Esto tiene una implicación, ya que la recomendación del SAGE de la OMS de administrar una dosis adicional a las personas de ≥60 años solo se aplica a Sinovac y Sinopharm y no a Covaxin.</a:t>
            </a:r>
          </a:p>
          <a:p>
            <a:pPr>
              <a:lnSpc>
                <a:spcPct val="80000"/>
              </a:lnSpc>
              <a:spcBef>
                <a:spcPts val="0"/>
              </a:spcBef>
            </a:pPr>
            <a:r>
              <a:rPr lang="es-ES" dirty="0">
                <a:latin typeface="Ebrima" panose="02000000000000000000" pitchFamily="2" charset="0"/>
                <a:ea typeface="Ebrima" panose="02000000000000000000" pitchFamily="2" charset="0"/>
                <a:cs typeface="Ebrima" panose="02000000000000000000" pitchFamily="2" charset="0"/>
              </a:rPr>
              <a:t>Fuente: OMS: EPI-WIN. </a:t>
            </a:r>
            <a:r>
              <a:rPr lang="es-ES" b="1" dirty="0" err="1">
                <a:latin typeface="Ebrima" panose="02000000000000000000" pitchFamily="2" charset="0"/>
                <a:ea typeface="Ebrima" panose="02000000000000000000" pitchFamily="2" charset="0"/>
                <a:cs typeface="Ebrima" panose="02000000000000000000" pitchFamily="2" charset="0"/>
              </a:rPr>
              <a:t>Update</a:t>
            </a:r>
            <a:r>
              <a:rPr lang="es-ES" b="1" dirty="0">
                <a:latin typeface="Ebrima" panose="02000000000000000000" pitchFamily="2" charset="0"/>
                <a:ea typeface="Ebrima" panose="02000000000000000000" pitchFamily="2" charset="0"/>
                <a:cs typeface="Ebrima" panose="02000000000000000000" pitchFamily="2" charset="0"/>
              </a:rPr>
              <a:t> on COVID-19 vaccines &amp; </a:t>
            </a:r>
            <a:r>
              <a:rPr lang="es-ES" b="1" dirty="0" err="1">
                <a:latin typeface="Ebrima" panose="02000000000000000000" pitchFamily="2" charset="0"/>
                <a:ea typeface="Ebrima" panose="02000000000000000000" pitchFamily="2" charset="0"/>
                <a:cs typeface="Ebrima" panose="02000000000000000000" pitchFamily="2" charset="0"/>
              </a:rPr>
              <a:t>immune</a:t>
            </a:r>
            <a:r>
              <a:rPr lang="es-ES" b="1" dirty="0">
                <a:latin typeface="Ebrima" panose="02000000000000000000" pitchFamily="2" charset="0"/>
                <a:ea typeface="Ebrima" panose="02000000000000000000" pitchFamily="2" charset="0"/>
                <a:cs typeface="Ebrima" panose="02000000000000000000" pitchFamily="2" charset="0"/>
              </a:rPr>
              <a:t> response. </a:t>
            </a:r>
            <a:r>
              <a:rPr lang="es-ES" dirty="0">
                <a:latin typeface="Ebrima" panose="02000000000000000000" pitchFamily="2" charset="0"/>
                <a:ea typeface="Ebrima" panose="02000000000000000000" pitchFamily="2" charset="0"/>
                <a:cs typeface="Ebrima" panose="02000000000000000000" pitchFamily="2" charset="0"/>
              </a:rPr>
              <a:t>3 de febrero del 2022. https://www.who.int/docs/default-source/coronaviruse/risk-comms-updates/update73_covid-19-vaccines-and-immune-response.pdf?sfvrsn=7902cc35_5. </a:t>
            </a:r>
          </a:p>
        </p:txBody>
      </p:sp>
      <p:sp>
        <p:nvSpPr>
          <p:cNvPr id="5" name="Título 4">
            <a:extLst>
              <a:ext uri="{FF2B5EF4-FFF2-40B4-BE49-F238E27FC236}">
                <a16:creationId xmlns:a16="http://schemas.microsoft.com/office/drawing/2014/main" id="{F6850C49-43E9-4EE3-A6FB-DB58DBB2B14C}"/>
              </a:ext>
            </a:extLst>
          </p:cNvPr>
          <p:cNvSpPr>
            <a:spLocks noGrp="1"/>
          </p:cNvSpPr>
          <p:nvPr>
            <p:ph type="title"/>
          </p:nvPr>
        </p:nvSpPr>
        <p:spPr>
          <a:xfrm>
            <a:off x="479998" y="359999"/>
            <a:ext cx="9841637" cy="720000"/>
          </a:xfrm>
        </p:spPr>
        <p:txBody>
          <a:bodyPr/>
          <a:lstStyle/>
          <a:p>
            <a:r>
              <a:rPr lang="es-ES" sz="2600" dirty="0"/>
              <a:t>Descripción de las plataformas de los productos vacunales contra la COVID-19</a:t>
            </a:r>
          </a:p>
        </p:txBody>
      </p:sp>
      <p:graphicFrame>
        <p:nvGraphicFramePr>
          <p:cNvPr id="11" name="Table 5">
            <a:extLst>
              <a:ext uri="{FF2B5EF4-FFF2-40B4-BE49-F238E27FC236}">
                <a16:creationId xmlns:a16="http://schemas.microsoft.com/office/drawing/2014/main" id="{37D776A4-39A1-4FD5-9DBE-68FBC70B8F49}"/>
              </a:ext>
            </a:extLst>
          </p:cNvPr>
          <p:cNvGraphicFramePr>
            <a:graphicFrameLocks noGrp="1"/>
          </p:cNvGraphicFramePr>
          <p:nvPr>
            <p:extLst>
              <p:ext uri="{D42A27DB-BD31-4B8C-83A1-F6EECF244321}">
                <p14:modId xmlns:p14="http://schemas.microsoft.com/office/powerpoint/2010/main" val="3104326848"/>
              </p:ext>
            </p:extLst>
          </p:nvPr>
        </p:nvGraphicFramePr>
        <p:xfrm>
          <a:off x="479998" y="1937211"/>
          <a:ext cx="10764982" cy="4251960"/>
        </p:xfrm>
        <a:graphic>
          <a:graphicData uri="http://schemas.openxmlformats.org/drawingml/2006/table">
            <a:tbl>
              <a:tblPr firstRow="1" bandRow="1"/>
              <a:tblGrid>
                <a:gridCol w="1704466">
                  <a:extLst>
                    <a:ext uri="{9D8B030D-6E8A-4147-A177-3AD203B41FA5}">
                      <a16:colId xmlns:a16="http://schemas.microsoft.com/office/drawing/2014/main" val="3333976748"/>
                    </a:ext>
                  </a:extLst>
                </a:gridCol>
                <a:gridCol w="3053249">
                  <a:extLst>
                    <a:ext uri="{9D8B030D-6E8A-4147-A177-3AD203B41FA5}">
                      <a16:colId xmlns:a16="http://schemas.microsoft.com/office/drawing/2014/main" val="2262632177"/>
                    </a:ext>
                  </a:extLst>
                </a:gridCol>
                <a:gridCol w="6007267">
                  <a:extLst>
                    <a:ext uri="{9D8B030D-6E8A-4147-A177-3AD203B41FA5}">
                      <a16:colId xmlns:a16="http://schemas.microsoft.com/office/drawing/2014/main" val="605790810"/>
                    </a:ext>
                  </a:extLst>
                </a:gridCol>
              </a:tblGrid>
              <a:tr h="3280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200" dirty="0">
                          <a:solidFill>
                            <a:schemeClr val="tx1"/>
                          </a:solidFill>
                          <a:latin typeface="Ebrima" panose="02000000000000000000" pitchFamily="2" charset="0"/>
                          <a:ea typeface="Ebrima" panose="02000000000000000000" pitchFamily="2" charset="0"/>
                          <a:cs typeface="Ebrima" panose="02000000000000000000" pitchFamily="2" charset="0"/>
                        </a:rPr>
                        <a:t>PLATAFORMA VACUNAL</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200" dirty="0">
                          <a:solidFill>
                            <a:schemeClr val="tx1"/>
                          </a:solidFill>
                          <a:latin typeface="Ebrima" panose="02000000000000000000" pitchFamily="2" charset="0"/>
                          <a:ea typeface="Ebrima" panose="02000000000000000000" pitchFamily="2" charset="0"/>
                          <a:cs typeface="Ebrima" panose="02000000000000000000" pitchFamily="2" charset="0"/>
                        </a:rPr>
                        <a:t>FABRICANTE Y MARCA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200" dirty="0">
                          <a:solidFill>
                            <a:schemeClr val="tx1"/>
                          </a:solidFill>
                          <a:latin typeface="Ebrima" panose="02000000000000000000" pitchFamily="2" charset="0"/>
                          <a:ea typeface="Ebrima" panose="02000000000000000000" pitchFamily="2" charset="0"/>
                          <a:cs typeface="Ebrima" panose="02000000000000000000" pitchFamily="2" charset="0"/>
                        </a:rPr>
                        <a:t>DESCRIPCIÓN</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607858"/>
                  </a:ext>
                </a:extLst>
              </a:tr>
              <a:tr h="36055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dirty="0">
                          <a:solidFill>
                            <a:schemeClr val="tx1"/>
                          </a:solidFill>
                          <a:latin typeface="Ebrima" panose="02000000000000000000" pitchFamily="2" charset="0"/>
                          <a:ea typeface="Ebrima" panose="02000000000000000000" pitchFamily="2" charset="0"/>
                          <a:cs typeface="Ebrima" panose="02000000000000000000" pitchFamily="2" charset="0"/>
                        </a:rPr>
                        <a:t>Ácido ribonucleico mensajero (ARNm)</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66">
                        <a:alpha val="7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COMIRNATY</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es-ES" sz="12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ts val="1100"/>
                        </a:lnSpc>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Las vacunas de ARNm proporcionan a las células humanas instrucciones para fabricar parte de la proteína de la espícula del SARS-CoV-2.</a:t>
                      </a:r>
                    </a:p>
                    <a:p>
                      <a:pPr>
                        <a:lnSpc>
                          <a:spcPts val="1100"/>
                        </a:lnSpc>
                      </a:pPr>
                      <a:endPar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 proteína de la espícula hace que el sistema inmunitario de quien recibe la vacuna desarrolle una respuesta protectora que lo defiende frente a futuras exposiciones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al SARS-CoV-2.</a:t>
                      </a:r>
                      <a:endPar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298560">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i="1"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SPIKEVAX</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 (Moderna)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70000"/>
                      </a:schemeClr>
                    </a:solidFill>
                  </a:tcPr>
                </a:tc>
                <a:extLst>
                  <a:ext uri="{0D108BD9-81ED-4DB2-BD59-A6C34878D82A}">
                    <a16:rowId xmlns:a16="http://schemas.microsoft.com/office/drawing/2014/main" val="908165804"/>
                  </a:ext>
                </a:extLst>
              </a:tr>
              <a:tr h="272586">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dirty="0">
                          <a:solidFill>
                            <a:schemeClr val="tx1"/>
                          </a:solidFill>
                          <a:latin typeface="Ebrima" panose="02000000000000000000" pitchFamily="2" charset="0"/>
                          <a:ea typeface="Ebrima" panose="02000000000000000000" pitchFamily="2" charset="0"/>
                          <a:cs typeface="Ebrima" panose="02000000000000000000" pitchFamily="2" charset="0"/>
                        </a:rPr>
                        <a:t>Vector viral recombinante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CC">
                        <a:alpha val="47633"/>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VAXZEVRIA</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(AstraZeneca) </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Se utiliza un virus modificado (el vector viral), distinto del virus causante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de la COVID-19, para proporcionar a las células humanas las instrucciones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para fabricar parte de la proteína de la espícula del SARS-CoV-2.</a:t>
                      </a:r>
                    </a:p>
                    <a:p>
                      <a:pPr marL="0" algn="l" defTabSz="914400" rtl="0" eaLnBrk="1" latinLnBrk="0" hangingPunct="1">
                        <a:lnSpc>
                          <a:spcPts val="1100"/>
                        </a:lnSpc>
                      </a:pPr>
                      <a:endPar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 proteína de la espícula hace que el sistema inmunitario de quien recibe la vacuna desarrolle una respuesta protectora que lo defiende de futuras exposiciones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al SARS-CoV-2.</a:t>
                      </a:r>
                      <a:endPar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184614">
                <a:tc vMerge="1">
                  <a:txBody>
                    <a:bodyPr/>
                    <a:lstStyle/>
                    <a:p>
                      <a:endParaRPr lang="en-CH"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COVISHIELD</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Serum</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Institute</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of India) </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CH"/>
                    </a:p>
                  </a:txBody>
                  <a:tcPr/>
                </a:tc>
                <a:extLst>
                  <a:ext uri="{0D108BD9-81ED-4DB2-BD59-A6C34878D82A}">
                    <a16:rowId xmlns:a16="http://schemas.microsoft.com/office/drawing/2014/main" val="1153918479"/>
                  </a:ext>
                </a:extLst>
              </a:tr>
              <a:tr h="272586">
                <a:tc vMerge="1">
                  <a:txBody>
                    <a:bodyPr/>
                    <a:lstStyle/>
                    <a:p>
                      <a:endParaRPr lang="en-CH"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Ad26.COV 2-S</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CH"/>
                    </a:p>
                  </a:txBody>
                  <a:tcPr>
                    <a:lnL w="635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43438036"/>
                  </a:ext>
                </a:extLst>
              </a:tr>
              <a:tr h="240373">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dirty="0">
                          <a:solidFill>
                            <a:schemeClr val="tx1"/>
                          </a:solidFill>
                          <a:latin typeface="Ebrima" panose="02000000000000000000" pitchFamily="2" charset="0"/>
                          <a:ea typeface="Ebrima" panose="02000000000000000000" pitchFamily="2" charset="0"/>
                          <a:cs typeface="Ebrima" panose="02000000000000000000" pitchFamily="2" charset="0"/>
                        </a:rPr>
                        <a:t>Virus inactivado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(Sinovac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Life</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Sciences</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Una vacuna de virus inactivado consiste en virus muertos o partículas reconocidos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por el sistema inmunitario para provocar una respuesta inmunitaria (ejemplos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de otras vacunas son las vacunas antigripales) incluida la proteína de la espícula.</a:t>
                      </a:r>
                      <a:endPar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mpd="sng">
                      <a:solidFill>
                        <a:srgbClr val="FFFFFF"/>
                      </a:solidFill>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293218">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Vacuna de virus inactivado contra </a:t>
                      </a:r>
                      <a:b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el SARS-CoV-2®</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(BIBP/Sinopharm)</a:t>
                      </a:r>
                      <a:endParaRPr lang="es-ES" sz="1200" b="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592231705"/>
                  </a:ext>
                </a:extLst>
              </a:tr>
              <a:tr h="240373">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COVAXIN</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Bharat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Biotech</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a:t>
                      </a:r>
                      <a:r>
                        <a:rPr lang="es-ES" sz="1200" b="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1</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r>
                        <a:rPr lang="en-GB" sz="1200" err="1">
                          <a:solidFill>
                            <a:schemeClr val="tx1">
                              <a:lumMod val="65000"/>
                              <a:lumOff val="35000"/>
                            </a:schemeClr>
                          </a:solidFill>
                        </a:rPr>
                        <a:t>Covaxin</a:t>
                      </a:r>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046166786"/>
                  </a:ext>
                </a:extLst>
              </a:tr>
              <a:tr h="325120">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1100"/>
                        </a:lnSpc>
                      </a:pPr>
                      <a: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t>Nanopartícula </a:t>
                      </a:r>
                      <a:b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t>de proteína </a:t>
                      </a:r>
                      <a:b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t>de la espícula recombinante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6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Serum</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Institute</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of India)</a:t>
                      </a:r>
                      <a:endParaRPr lang="es-ES" sz="1200" b="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Las vacunas de subunidades contienen fragmentos específicos de la proteína de la espícula del SARS-CoV-2, que han sido cuidadosamente seleccionados para producir combinaciones de estas moléculas que probablemente produzcan una respuesta inmunitaria potente y eficaz (ejemplos de otras vacunas son las vacunas contra la tosferina, el papilomavirus humano (PVH) y el virus de la hepatitis B).</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r h="325120">
                <a:tc vMerge="1">
                  <a:txBody>
                    <a:bodyPr/>
                    <a:lstStyle/>
                    <a:p>
                      <a:endParaRPr lang="en-GB"/>
                    </a:p>
                  </a:txBody>
                  <a:tcPr/>
                </a:tc>
                <a:tc>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r>
                        <a:rPr lang="es-ES" sz="1200" b="1" i="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NUVAXOVID</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(Novavax, Inc.)</a:t>
                      </a:r>
                      <a:endParaRPr lang="es-ES" sz="120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3852133302"/>
                  </a:ext>
                </a:extLst>
              </a:tr>
            </a:tbl>
          </a:graphicData>
        </a:graphic>
      </p:graphicFrame>
      <p:sp>
        <p:nvSpPr>
          <p:cNvPr id="8" name="CuadroTexto 7">
            <a:extLst>
              <a:ext uri="{FF2B5EF4-FFF2-40B4-BE49-F238E27FC236}">
                <a16:creationId xmlns:a16="http://schemas.microsoft.com/office/drawing/2014/main" id="{55C4AD3C-7E9C-42DA-B611-E2A672D2B92E}"/>
              </a:ext>
            </a:extLst>
          </p:cNvPr>
          <p:cNvSpPr txBox="1"/>
          <p:nvPr/>
        </p:nvSpPr>
        <p:spPr>
          <a:xfrm>
            <a:off x="395287" y="1198547"/>
            <a:ext cx="10764982" cy="738664"/>
          </a:xfrm>
          <a:prstGeom prst="rect">
            <a:avLst/>
          </a:prstGeom>
          <a:noFill/>
        </p:spPr>
        <p:txBody>
          <a:bodyPr wrap="square">
            <a:spAutoFit/>
          </a:bodyPr>
          <a:lstStyle/>
          <a:p>
            <a:r>
              <a:rPr lang="es-ES" sz="1400" b="1" i="1" dirty="0">
                <a:latin typeface="+mj-lt"/>
              </a:rPr>
              <a:t>Las vacunas contra la COVID-19 se han desarrollado utilizando diversas plataformas (tecnología subyacente al diseño </a:t>
            </a:r>
            <a:br>
              <a:rPr lang="es-ES" sz="1400" b="1" i="1" dirty="0">
                <a:latin typeface="+mj-lt"/>
              </a:rPr>
            </a:br>
            <a:r>
              <a:rPr lang="es-ES" sz="1400" b="1" i="1" dirty="0">
                <a:latin typeface="+mj-lt"/>
              </a:rPr>
              <a:t>de una vacuna), pero hasta la fecha todas ellas tienen como objetivo inducir la respuesta inmunitaria humana </a:t>
            </a:r>
            <a:br>
              <a:rPr lang="es-ES" sz="1400" b="1" i="1" dirty="0">
                <a:latin typeface="+mj-lt"/>
              </a:rPr>
            </a:br>
            <a:r>
              <a:rPr lang="es-ES" sz="1400" b="1" i="1" dirty="0">
                <a:latin typeface="+mj-lt"/>
              </a:rPr>
              <a:t>contra la proteína de la espícula del SARS-CoV-2 </a:t>
            </a:r>
            <a:endParaRPr lang="es-ES" sz="1400" i="1" dirty="0">
              <a:latin typeface="+mj-lt"/>
            </a:endParaRPr>
          </a:p>
        </p:txBody>
      </p:sp>
      <p:sp>
        <p:nvSpPr>
          <p:cNvPr id="9" name="Elipse 8">
            <a:extLst>
              <a:ext uri="{FF2B5EF4-FFF2-40B4-BE49-F238E27FC236}">
                <a16:creationId xmlns:a16="http://schemas.microsoft.com/office/drawing/2014/main" id="{44488A59-EA08-4E4B-906E-D7DD9486DA75}"/>
              </a:ext>
            </a:extLst>
          </p:cNvPr>
          <p:cNvSpPr/>
          <p:nvPr/>
        </p:nvSpPr>
        <p:spPr>
          <a:xfrm>
            <a:off x="168572"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white"/>
                </a:solidFill>
                <a:latin typeface="Arial"/>
              </a:rPr>
              <a:t>C</a:t>
            </a: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7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D39D774C-CBBC-4307-87DF-28CBFA280029}"/>
              </a:ext>
            </a:extLst>
          </p:cNvPr>
          <p:cNvSpPr>
            <a:spLocks noGrp="1"/>
          </p:cNvSpPr>
          <p:nvPr>
            <p:ph type="body" sz="quarter" idx="18"/>
          </p:nvPr>
        </p:nvSpPr>
        <p:spPr>
          <a:xfrm>
            <a:off x="-1" y="1795463"/>
            <a:ext cx="7570034" cy="4102713"/>
          </a:xfrm>
        </p:spPr>
        <p:txBody>
          <a:bodyPr anchor="ctr"/>
          <a:lstStyle/>
          <a:p>
            <a:r>
              <a:rPr lang="es-ES" sz="2000" dirty="0"/>
              <a:t>Contenido: </a:t>
            </a:r>
            <a:r>
              <a:rPr lang="es-ES" sz="1600" b="0" dirty="0"/>
              <a:t>En esta presentación se resumen las recomendaciones y consideraciones más recientes de la OMS para elegir </a:t>
            </a:r>
            <a:r>
              <a:rPr lang="es-ES" sz="1600" dirty="0"/>
              <a:t>productos vacunales contra la COVID-19 </a:t>
            </a:r>
            <a:r>
              <a:rPr lang="es-ES" sz="1600" b="0" dirty="0"/>
              <a:t>con la lista de la OMS para uso de emergencia (actualmente disponible a través del Mecanismo COVAX)</a:t>
            </a:r>
            <a:r>
              <a:rPr lang="es-ES" sz="1600" dirty="0"/>
              <a:t>. </a:t>
            </a:r>
          </a:p>
          <a:p>
            <a:r>
              <a:rPr lang="es-ES" sz="2000" dirty="0"/>
              <a:t>Destinatarios: </a:t>
            </a:r>
            <a:r>
              <a:rPr lang="es-ES" sz="1600" dirty="0"/>
              <a:t>Funcionarios de la OMS y del UNICEF en los países. </a:t>
            </a:r>
          </a:p>
          <a:p>
            <a:r>
              <a:rPr lang="es-ES" sz="2000" dirty="0"/>
              <a:t>Objetivo: </a:t>
            </a:r>
            <a:r>
              <a:rPr lang="es-ES" sz="1600" b="0" dirty="0"/>
              <a:t>Ayudar a orientar al </a:t>
            </a:r>
            <a:r>
              <a:rPr lang="es-ES" sz="1600" dirty="0"/>
              <a:t>Ministerio de Salud y al grupo técnico asesor nacional sobre inmunización (NITAG, por su sigla en inglés) </a:t>
            </a:r>
            <a:r>
              <a:rPr lang="es-ES" sz="1600" b="0" dirty="0"/>
              <a:t>en su </a:t>
            </a:r>
            <a:r>
              <a:rPr lang="es-ES" sz="1600" dirty="0"/>
              <a:t>elección de productos vacunales contra la COVID-19 para optimizar su cartera.</a:t>
            </a:r>
            <a:endParaRPr lang="es-ES" i="1" dirty="0">
              <a:solidFill>
                <a:schemeClr val="bg1"/>
              </a:solidFill>
            </a:endParaRPr>
          </a:p>
        </p:txBody>
      </p:sp>
      <p:sp>
        <p:nvSpPr>
          <p:cNvPr id="5" name="Marcador de número de diapositiva 4">
            <a:extLst>
              <a:ext uri="{FF2B5EF4-FFF2-40B4-BE49-F238E27FC236}">
                <a16:creationId xmlns:a16="http://schemas.microsoft.com/office/drawing/2014/main" id="{CC4830B4-BA84-4357-B422-5F57844438A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11" name="Marcador de texto 10">
            <a:extLst>
              <a:ext uri="{FF2B5EF4-FFF2-40B4-BE49-F238E27FC236}">
                <a16:creationId xmlns:a16="http://schemas.microsoft.com/office/drawing/2014/main" id="{991B5D58-AC35-4043-B5C3-102393B95CB9}"/>
              </a:ext>
            </a:extLst>
          </p:cNvPr>
          <p:cNvSpPr>
            <a:spLocks noGrp="1"/>
          </p:cNvSpPr>
          <p:nvPr>
            <p:ph type="body" sz="quarter" idx="22"/>
          </p:nvPr>
        </p:nvSpPr>
        <p:spPr>
          <a:xfrm>
            <a:off x="485636" y="6084481"/>
            <a:ext cx="6709248" cy="341474"/>
          </a:xfrm>
        </p:spPr>
        <p:txBody>
          <a:bodyPr>
            <a:noAutofit/>
          </a:bodyPr>
          <a:lstStyle/>
          <a:p>
            <a:r>
              <a:rPr lang="es-ES" sz="1000" b="1" i="1" dirty="0">
                <a:solidFill>
                  <a:srgbClr val="FF0000"/>
                </a:solidFill>
                <a:latin typeface="+mj-lt"/>
              </a:rPr>
              <a:t>La información contenida en esta presentación está actualizada al 18 de marzo del 2022. </a:t>
            </a:r>
            <a:br>
              <a:rPr lang="es-ES" sz="1000" b="1" i="1" dirty="0">
                <a:solidFill>
                  <a:srgbClr val="FF0000"/>
                </a:solidFill>
                <a:latin typeface="+mj-lt"/>
              </a:rPr>
            </a:br>
            <a:r>
              <a:rPr lang="es-ES" sz="1000" b="1" i="1" dirty="0">
                <a:solidFill>
                  <a:srgbClr val="FF0000"/>
                </a:solidFill>
                <a:latin typeface="+mj-lt"/>
              </a:rPr>
              <a:t>Se ha elaborado tomando como base documentos de orientación provisionales de la OMS, documentos técnicos, notas informativas y páginas web. Esta presentación se actualizará periódicamente. </a:t>
            </a:r>
          </a:p>
        </p:txBody>
      </p:sp>
      <p:sp>
        <p:nvSpPr>
          <p:cNvPr id="8" name="Título 7">
            <a:extLst>
              <a:ext uri="{FF2B5EF4-FFF2-40B4-BE49-F238E27FC236}">
                <a16:creationId xmlns:a16="http://schemas.microsoft.com/office/drawing/2014/main" id="{23F706E2-4E14-4566-BC50-995387B0BF76}"/>
              </a:ext>
            </a:extLst>
          </p:cNvPr>
          <p:cNvSpPr>
            <a:spLocks noGrp="1"/>
          </p:cNvSpPr>
          <p:nvPr>
            <p:ph type="title"/>
          </p:nvPr>
        </p:nvSpPr>
        <p:spPr>
          <a:xfrm>
            <a:off x="224580" y="313725"/>
            <a:ext cx="8160000" cy="720000"/>
          </a:xfrm>
        </p:spPr>
        <p:txBody>
          <a:bodyPr/>
          <a:lstStyle/>
          <a:p>
            <a:r>
              <a:rPr lang="es-ES" dirty="0"/>
              <a:t>Finalidad de esta presentación</a:t>
            </a:r>
          </a:p>
        </p:txBody>
      </p:sp>
      <p:sp>
        <p:nvSpPr>
          <p:cNvPr id="12" name="Marcador de posición de imagen 11">
            <a:extLst>
              <a:ext uri="{FF2B5EF4-FFF2-40B4-BE49-F238E27FC236}">
                <a16:creationId xmlns:a16="http://schemas.microsoft.com/office/drawing/2014/main" id="{7F762067-598A-45C1-A814-2DC7FD3C3017}"/>
              </a:ext>
            </a:extLst>
          </p:cNvPr>
          <p:cNvSpPr>
            <a:spLocks noGrp="1"/>
          </p:cNvSpPr>
          <p:nvPr>
            <p:ph type="pic" sz="quarter" idx="24"/>
          </p:nvPr>
        </p:nvSpPr>
        <p:spPr/>
      </p:sp>
      <p:pic>
        <p:nvPicPr>
          <p:cNvPr id="13" name="Picture Placeholder 8" descr="A picture containing person, people, family, meal&#10;&#10;Description automatically generated">
            <a:extLst>
              <a:ext uri="{FF2B5EF4-FFF2-40B4-BE49-F238E27FC236}">
                <a16:creationId xmlns:a16="http://schemas.microsoft.com/office/drawing/2014/main" id="{45D486A6-09B8-4E2D-869C-9A47307D998E}"/>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val="0"/>
              </a:ext>
            </a:extLst>
          </a:blip>
          <a:srcRect t="7835" b="7835"/>
          <a:stretch>
            <a:fillRect/>
          </a:stretch>
        </p:blipFill>
        <p:spPr>
          <a:xfrm flipH="1">
            <a:off x="8926134" y="2766332"/>
            <a:ext cx="641049" cy="360590"/>
          </a:xfrm>
          <a:prstGeom prst="rect">
            <a:avLst/>
          </a:prstGeom>
        </p:spPr>
      </p:pic>
      <p:pic>
        <p:nvPicPr>
          <p:cNvPr id="1026" name="Picture 2" descr="atcdddcov">
            <a:extLst>
              <a:ext uri="{FF2B5EF4-FFF2-40B4-BE49-F238E27FC236}">
                <a16:creationId xmlns:a16="http://schemas.microsoft.com/office/drawing/2014/main" id="{054C5DAF-E1C5-4119-9B6B-3D04A2FA8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118" y="1270375"/>
            <a:ext cx="3438246" cy="515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0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7834" y="97412"/>
            <a:ext cx="9305024" cy="720000"/>
          </a:xfrm>
        </p:spPr>
        <p:txBody>
          <a:bodyPr/>
          <a:lstStyle/>
          <a:p>
            <a:r>
              <a:rPr lang="es-ES" sz="2400" dirty="0"/>
              <a:t>Resumen de las recomendaciones provisionales del SAGE </a:t>
            </a:r>
            <a:br>
              <a:rPr lang="es-ES" sz="2400" dirty="0"/>
            </a:br>
            <a:r>
              <a:rPr lang="es-ES" sz="2400" dirty="0"/>
              <a:t>de la OMS por vacuna contra la COVID-19 (1/2)</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20</a:t>
            </a:fld>
            <a:endParaRPr kumimoji="0" lang="es-E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410746591"/>
              </p:ext>
            </p:extLst>
          </p:nvPr>
        </p:nvGraphicFramePr>
        <p:xfrm>
          <a:off x="477834" y="948548"/>
          <a:ext cx="11192554" cy="4749279"/>
        </p:xfrm>
        <a:graphic>
          <a:graphicData uri="http://schemas.openxmlformats.org/drawingml/2006/table">
            <a:tbl>
              <a:tblPr firstRow="1" bandRow="1">
                <a:tableStyleId>{5C22544A-7EE6-4342-B048-85BDC9FD1C3A}</a:tableStyleId>
              </a:tblPr>
              <a:tblGrid>
                <a:gridCol w="1350966">
                  <a:extLst>
                    <a:ext uri="{9D8B030D-6E8A-4147-A177-3AD203B41FA5}">
                      <a16:colId xmlns:a16="http://schemas.microsoft.com/office/drawing/2014/main" val="3841337175"/>
                    </a:ext>
                  </a:extLst>
                </a:gridCol>
                <a:gridCol w="2262293">
                  <a:extLst>
                    <a:ext uri="{9D8B030D-6E8A-4147-A177-3AD203B41FA5}">
                      <a16:colId xmlns:a16="http://schemas.microsoft.com/office/drawing/2014/main" val="2737960752"/>
                    </a:ext>
                  </a:extLst>
                </a:gridCol>
                <a:gridCol w="2353277">
                  <a:extLst>
                    <a:ext uri="{9D8B030D-6E8A-4147-A177-3AD203B41FA5}">
                      <a16:colId xmlns:a16="http://schemas.microsoft.com/office/drawing/2014/main" val="2759824547"/>
                    </a:ext>
                  </a:extLst>
                </a:gridCol>
                <a:gridCol w="2581644">
                  <a:extLst>
                    <a:ext uri="{9D8B030D-6E8A-4147-A177-3AD203B41FA5}">
                      <a16:colId xmlns:a16="http://schemas.microsoft.com/office/drawing/2014/main" val="95581326"/>
                    </a:ext>
                  </a:extLst>
                </a:gridCol>
                <a:gridCol w="2644374">
                  <a:extLst>
                    <a:ext uri="{9D8B030D-6E8A-4147-A177-3AD203B41FA5}">
                      <a16:colId xmlns:a16="http://schemas.microsoft.com/office/drawing/2014/main" val="2713068995"/>
                    </a:ext>
                  </a:extLst>
                </a:gridCol>
              </a:tblGrid>
              <a:tr h="717893">
                <a:tc>
                  <a:txBody>
                    <a:bodyPr/>
                    <a:lstStyle/>
                    <a:p>
                      <a:endParaRPr lang="es-ES_tradnl" sz="1200" noProof="0" dirty="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i="0" noProof="0" dirty="0" err="1">
                          <a:solidFill>
                            <a:schemeClr val="tx1"/>
                          </a:solidFill>
                          <a:latin typeface="+mj-lt"/>
                        </a:rPr>
                        <a:t>COMIRNATY</a:t>
                      </a:r>
                      <a:r>
                        <a:rPr lang="es-ES_tradnl" sz="1100" i="0" kern="1200" baseline="30000" dirty="0">
                          <a:solidFill>
                            <a:schemeClr val="dk1"/>
                          </a:solidFill>
                          <a:effectLst/>
                          <a:latin typeface="+mj-lt"/>
                          <a:ea typeface="+mn-ea"/>
                          <a:cs typeface="+mn-cs"/>
                        </a:rPr>
                        <a:t>®</a:t>
                      </a:r>
                      <a:r>
                        <a:rPr lang="es-ES_tradnl" sz="1100" b="1" i="0" noProof="0" dirty="0">
                          <a:solidFill>
                            <a:schemeClr val="tx1"/>
                          </a:solidFill>
                          <a:latin typeface="+mj-lt"/>
                        </a:rPr>
                        <a:t> </a:t>
                      </a:r>
                      <a:br>
                        <a:rPr lang="es-ES_tradnl" sz="1100" b="1" i="0" noProof="0" dirty="0">
                          <a:solidFill>
                            <a:schemeClr val="tx1"/>
                          </a:solidFill>
                          <a:latin typeface="+mj-lt"/>
                        </a:rPr>
                      </a:br>
                      <a:r>
                        <a:rPr lang="es-ES_tradnl" sz="1100" b="1" i="0" noProof="0" dirty="0">
                          <a:solidFill>
                            <a:schemeClr val="tx1"/>
                          </a:solidFill>
                          <a:latin typeface="+mj-lt"/>
                        </a:rPr>
                        <a:t>(</a:t>
                      </a:r>
                      <a:r>
                        <a:rPr lang="es-ES_tradnl" sz="1100" b="1" i="0" kern="1200" dirty="0">
                          <a:solidFill>
                            <a:schemeClr val="tx1"/>
                          </a:solidFill>
                          <a:latin typeface="+mj-lt"/>
                          <a:ea typeface="+mn-ea"/>
                          <a:cs typeface="+mn-cs"/>
                        </a:rPr>
                        <a:t>Pfizer BioNTech</a:t>
                      </a:r>
                      <a:r>
                        <a:rPr lang="es-ES_tradnl" sz="1100" b="1" i="0" kern="1200" noProof="0" dirty="0">
                          <a:solidFill>
                            <a:schemeClr val="tx1"/>
                          </a:solidFill>
                          <a:latin typeface="+mj-lt"/>
                          <a:ea typeface="+mn-ea"/>
                          <a:cs typeface="+mn-cs"/>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i="0" noProof="0" dirty="0" err="1">
                          <a:solidFill>
                            <a:schemeClr val="tx1"/>
                          </a:solidFill>
                          <a:latin typeface="+mj-lt"/>
                        </a:rPr>
                        <a:t>SPIKEVAX</a:t>
                      </a:r>
                      <a:r>
                        <a:rPr lang="es-ES_tradnl" sz="1100" i="0" kern="1200" baseline="30000" dirty="0">
                          <a:solidFill>
                            <a:schemeClr val="dk1"/>
                          </a:solidFill>
                          <a:effectLst/>
                          <a:latin typeface="+mj-lt"/>
                          <a:ea typeface="+mn-ea"/>
                          <a:cs typeface="+mn-cs"/>
                        </a:rPr>
                        <a:t>®</a:t>
                      </a:r>
                      <a:r>
                        <a:rPr lang="es-ES_tradnl" sz="1100" b="1" i="0" noProof="0" dirty="0">
                          <a:solidFill>
                            <a:schemeClr val="tx1"/>
                          </a:solidFill>
                          <a:latin typeface="+mj-lt"/>
                        </a:rPr>
                        <a:t> </a:t>
                      </a:r>
                      <a:br>
                        <a:rPr lang="es-ES_tradnl" sz="1100" b="1" i="0" noProof="0" dirty="0">
                          <a:solidFill>
                            <a:schemeClr val="tx1"/>
                          </a:solidFill>
                          <a:latin typeface="+mj-lt"/>
                        </a:rPr>
                      </a:br>
                      <a:r>
                        <a:rPr lang="es-ES_tradnl" sz="1100" b="1" i="0" noProof="0" dirty="0">
                          <a:solidFill>
                            <a:schemeClr val="tx1"/>
                          </a:solidFill>
                          <a:latin typeface="+mj-lt"/>
                        </a:rPr>
                        <a:t>(Moderna)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j-lt"/>
                        </a:rPr>
                        <a:t>COVISHIELD® </a:t>
                      </a:r>
                      <a:br>
                        <a:rPr lang="es-ES_tradnl" sz="1100" b="1" noProof="0" dirty="0">
                          <a:solidFill>
                            <a:schemeClr val="tx1"/>
                          </a:solidFill>
                          <a:latin typeface="+mj-lt"/>
                        </a:rPr>
                      </a:br>
                      <a:r>
                        <a:rPr lang="es-ES_tradnl" sz="1100" b="1" noProof="0" dirty="0">
                          <a:solidFill>
                            <a:schemeClr val="tx1"/>
                          </a:solidFill>
                          <a:latin typeface="+mj-lt"/>
                        </a:rPr>
                        <a:t>(Serum Institute of India)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err="1">
                          <a:solidFill>
                            <a:schemeClr val="tx1"/>
                          </a:solidFill>
                          <a:latin typeface="+mj-lt"/>
                        </a:rPr>
                        <a:t>VAXZEVRIA</a:t>
                      </a:r>
                      <a:r>
                        <a:rPr lang="es-ES_tradnl" sz="1100" b="1" noProof="0" dirty="0">
                          <a:solidFill>
                            <a:schemeClr val="tx1"/>
                          </a:solidFill>
                          <a:latin typeface="+mj-lt"/>
                        </a:rPr>
                        <a:t>®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err="1">
                          <a:solidFill>
                            <a:schemeClr val="tx1"/>
                          </a:solidFill>
                          <a:latin typeface="+mj-lt"/>
                        </a:rPr>
                        <a:t>ChAdOx1</a:t>
                      </a:r>
                      <a:r>
                        <a:rPr lang="es-ES_tradnl" sz="1100" b="1" noProof="0" dirty="0">
                          <a:solidFill>
                            <a:schemeClr val="tx1"/>
                          </a:solidFill>
                          <a:latin typeface="+mj-lt"/>
                        </a:rPr>
                        <a:t>-S [</a:t>
                      </a:r>
                      <a:r>
                        <a:rPr lang="es-ES_tradnl" sz="1100" b="1" noProof="0" dirty="0" err="1">
                          <a:solidFill>
                            <a:schemeClr val="tx1"/>
                          </a:solidFill>
                          <a:latin typeface="+mj-lt"/>
                        </a:rPr>
                        <a:t>recomb</a:t>
                      </a:r>
                      <a:r>
                        <a:rPr lang="es-ES_tradnl" sz="1100" b="1" noProof="0" dirty="0">
                          <a:solidFill>
                            <a:schemeClr val="tx1"/>
                          </a:solidFill>
                          <a:latin typeface="+mj-lt"/>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err="1">
                          <a:solidFill>
                            <a:schemeClr val="tx1"/>
                          </a:solidFill>
                          <a:latin typeface="+mj-lt"/>
                        </a:rPr>
                        <a:t>Ad26.COV</a:t>
                      </a:r>
                      <a:r>
                        <a:rPr lang="es-ES_tradnl" sz="1100" b="1" noProof="0">
                          <a:solidFill>
                            <a:schemeClr val="tx1"/>
                          </a:solidFill>
                          <a:latin typeface="+mj-lt"/>
                        </a:rPr>
                        <a:t> 2-S® </a:t>
                      </a:r>
                      <a:br>
                        <a:rPr lang="es-ES_tradnl" sz="1100" b="1" noProof="0">
                          <a:solidFill>
                            <a:schemeClr val="tx1"/>
                          </a:solidFill>
                          <a:latin typeface="+mj-lt"/>
                        </a:rPr>
                      </a:br>
                      <a:r>
                        <a:rPr lang="es-ES_tradnl" sz="1100" b="1" noProof="0">
                          <a:solidFill>
                            <a:schemeClr val="tx1"/>
                          </a:solidFill>
                          <a:latin typeface="+mj-lt"/>
                        </a:rPr>
                        <a:t>(Janssen)</a:t>
                      </a:r>
                      <a:endParaRPr lang="es-ES_tradnl" sz="1100" b="1" noProof="0" dirty="0">
                        <a:solidFill>
                          <a:schemeClr val="tx1"/>
                        </a:solidFill>
                        <a:latin typeface="+mj-lt"/>
                      </a:endParaRPr>
                    </a:p>
                  </a:txBody>
                  <a:tcPr>
                    <a:lnL w="28575" cap="flat" cmpd="sng" algn="ctr">
                      <a:solidFill>
                        <a:schemeClr val="bg1"/>
                      </a:solidFill>
                      <a:prstDash val="solid"/>
                      <a:round/>
                      <a:headEnd type="none" w="med" len="med"/>
                      <a:tailEnd type="none" w="med" len="med"/>
                    </a:lnL>
                    <a:solidFill>
                      <a:srgbClr val="FFCCCC"/>
                    </a:solidFill>
                  </a:tcPr>
                </a:tc>
                <a:extLst>
                  <a:ext uri="{0D108BD9-81ED-4DB2-BD59-A6C34878D82A}">
                    <a16:rowId xmlns:a16="http://schemas.microsoft.com/office/drawing/2014/main" val="1348278612"/>
                  </a:ext>
                </a:extLst>
              </a:tr>
              <a:tr h="387662">
                <a:tc>
                  <a:txBody>
                    <a:bodyPr/>
                    <a:lstStyle/>
                    <a:p>
                      <a:pPr algn="ctr"/>
                      <a:r>
                        <a:rPr lang="es-ES_tradnl" sz="1050" b="1" dirty="0">
                          <a:solidFill>
                            <a:schemeClr val="tx1"/>
                          </a:solidFill>
                          <a:latin typeface="+mj-lt"/>
                        </a:rPr>
                        <a:t>Actualización más reciente del SAGE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21 de enero del 2022</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23 de febrero del 2022</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15 de marzo del 2022</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9 de diciembre del 2021</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algn="ctr"/>
                      <a:r>
                        <a:rPr lang="es-ES_tradnl" sz="1050" b="1" dirty="0">
                          <a:solidFill>
                            <a:schemeClr val="tx1"/>
                          </a:solidFill>
                          <a:latin typeface="+mj-lt"/>
                        </a:rPr>
                        <a:t>Plataforma vacunal</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algn="ctr"/>
                      <a:r>
                        <a:rPr lang="es-ES_tradnl" sz="1050" b="1">
                          <a:solidFill>
                            <a:schemeClr val="tx1"/>
                          </a:solidFill>
                          <a:latin typeface="+mj-lt"/>
                        </a:rPr>
                        <a:t>Vacuna de ARNm</a:t>
                      </a:r>
                      <a:endParaRPr lang="es-ES_tradnl" sz="1050" b="1"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hMerge="1">
                  <a:txBody>
                    <a:bodyPr/>
                    <a:lstStyle/>
                    <a:p>
                      <a:pPr algn="ctr"/>
                      <a:endParaRPr lang="en-US" sz="1050" b="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gridSpan="2">
                  <a:txBody>
                    <a:bodyPr/>
                    <a:lstStyle/>
                    <a:p>
                      <a:pPr algn="ctr"/>
                      <a:r>
                        <a:rPr lang="es-ES_tradnl" sz="1050" b="1" dirty="0">
                          <a:solidFill>
                            <a:schemeClr val="tx1"/>
                          </a:solidFill>
                          <a:latin typeface="+mj-lt"/>
                        </a:rPr>
                        <a:t>Vector viral recombinante</a:t>
                      </a:r>
                    </a:p>
                  </a:txBody>
                  <a:tcPr anchor="ctr">
                    <a:lnL w="28575" cap="flat" cmpd="sng" algn="ctr">
                      <a:solidFill>
                        <a:schemeClr val="bg1"/>
                      </a:solidFill>
                      <a:prstDash val="solid"/>
                      <a:round/>
                      <a:headEnd type="none" w="med" len="med"/>
                      <a:tailEnd type="none" w="med" len="med"/>
                    </a:lnL>
                    <a:solidFill>
                      <a:srgbClr val="FFCCC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a:solidFill>
                            <a:schemeClr val="tx1"/>
                          </a:solidFill>
                          <a:latin typeface="+mn-lt"/>
                          <a:ea typeface="+mn-ea"/>
                          <a:cs typeface="+mn-cs"/>
                        </a:rPr>
                        <a:t>Vector viral recombinante</a:t>
                      </a:r>
                    </a:p>
                    <a:p>
                      <a:endParaRPr lang="en-US" sz="1050">
                        <a:solidFill>
                          <a:schemeClr val="tx1"/>
                        </a:solidFill>
                        <a:latin typeface="+mj-lt"/>
                      </a:endParaRPr>
                    </a:p>
                  </a:txBody>
                  <a:tcPr>
                    <a:solidFill>
                      <a:schemeClr val="accent2">
                        <a:lumMod val="20000"/>
                        <a:lumOff val="80000"/>
                      </a:schemeClr>
                    </a:solidFill>
                  </a:tcPr>
                </a:tc>
                <a:extLst>
                  <a:ext uri="{0D108BD9-81ED-4DB2-BD59-A6C34878D82A}">
                    <a16:rowId xmlns:a16="http://schemas.microsoft.com/office/drawing/2014/main" val="2483686650"/>
                  </a:ext>
                </a:extLst>
              </a:tr>
              <a:tr h="689178">
                <a:tc>
                  <a:txBody>
                    <a:bodyPr/>
                    <a:lstStyle/>
                    <a:p>
                      <a:pPr algn="ctr"/>
                      <a:r>
                        <a:rPr lang="es-ES_tradnl" sz="1050" b="1" dirty="0">
                          <a:solidFill>
                            <a:schemeClr val="tx1"/>
                          </a:solidFill>
                          <a:latin typeface="+mj-lt"/>
                        </a:rPr>
                        <a:t>Eficacia frente a </a:t>
                      </a:r>
                      <a:br>
                        <a:rPr lang="es-ES_tradnl" sz="1050" b="1" dirty="0">
                          <a:solidFill>
                            <a:schemeClr val="tx1"/>
                          </a:solidFill>
                          <a:latin typeface="+mj-lt"/>
                        </a:rPr>
                      </a:br>
                      <a:r>
                        <a:rPr lang="es-ES_tradnl" sz="1050" b="1" dirty="0">
                          <a:solidFill>
                            <a:schemeClr val="tx1"/>
                          </a:solidFill>
                          <a:latin typeface="+mj-lt"/>
                        </a:rPr>
                        <a:t>la enfermedad grave o la </a:t>
                      </a:r>
                      <a:r>
                        <a:rPr lang="es-ES_tradnl" sz="1050" b="1" dirty="0" err="1">
                          <a:solidFill>
                            <a:schemeClr val="tx1"/>
                          </a:solidFill>
                          <a:latin typeface="+mj-lt"/>
                        </a:rPr>
                        <a:t>hospitalización</a:t>
                      </a:r>
                      <a:r>
                        <a:rPr lang="es-ES_tradnl" sz="1050" b="1" baseline="30000" dirty="0" err="1">
                          <a:solidFill>
                            <a:srgbClr val="FF0000"/>
                          </a:solidFill>
                          <a:latin typeface="+mj-lt"/>
                        </a:rPr>
                        <a:t>1</a:t>
                      </a:r>
                      <a:endParaRPr lang="es-ES_tradnl" sz="1050" b="1" baseline="30000" dirty="0">
                        <a:solidFill>
                          <a:srgbClr val="FF0000"/>
                        </a:solidFill>
                        <a:latin typeface="+mj-lt"/>
                      </a:endParaRP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91% (IC de 95%: 89-93%)</a:t>
                      </a:r>
                      <a:r>
                        <a:rPr lang="es-ES_tradnl" sz="1050" b="1" baseline="30000" dirty="0">
                          <a:solidFill>
                            <a:srgbClr val="FF0000"/>
                          </a:solidFill>
                          <a:latin typeface="+mj-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98% (</a:t>
                      </a:r>
                      <a:r>
                        <a:rPr lang="es-ES_tradnl" sz="1050" b="1" kern="1200" dirty="0">
                          <a:solidFill>
                            <a:schemeClr val="tx1"/>
                          </a:solidFill>
                          <a:latin typeface="+mj-lt"/>
                          <a:ea typeface="+mn-ea"/>
                          <a:cs typeface="+mn-cs"/>
                        </a:rPr>
                        <a:t>IC de 95%:</a:t>
                      </a:r>
                      <a:r>
                        <a:rPr lang="es-ES_tradnl" sz="1050" b="1" kern="1200" dirty="0">
                          <a:solidFill>
                            <a:schemeClr val="tx1"/>
                          </a:solidFill>
                          <a:latin typeface="+mn-lt"/>
                          <a:ea typeface="+mn-ea"/>
                          <a:cs typeface="+mn-cs"/>
                        </a:rPr>
                        <a:t> </a:t>
                      </a:r>
                      <a:r>
                        <a:rPr lang="es-ES_tradnl" sz="1050" b="1" dirty="0">
                          <a:solidFill>
                            <a:schemeClr val="tx1"/>
                          </a:solidFill>
                          <a:latin typeface="+mj-lt"/>
                        </a:rPr>
                        <a:t>93-100%)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72% </a:t>
                      </a:r>
                      <a:r>
                        <a:rPr lang="es-ES_tradnl" sz="1050" b="1" kern="1200" dirty="0">
                          <a:solidFill>
                            <a:schemeClr val="tx1"/>
                          </a:solidFill>
                          <a:latin typeface="+mj-lt"/>
                          <a:ea typeface="+mn-ea"/>
                          <a:cs typeface="+mn-cs"/>
                        </a:rPr>
                        <a:t>(IC de 95%:</a:t>
                      </a:r>
                      <a:r>
                        <a:rPr lang="es-ES_tradnl" sz="1050" b="1" kern="1200" dirty="0">
                          <a:solidFill>
                            <a:schemeClr val="tx1"/>
                          </a:solidFill>
                          <a:latin typeface="+mn-lt"/>
                          <a:ea typeface="+mn-ea"/>
                          <a:cs typeface="+mn-cs"/>
                        </a:rPr>
                        <a:t> </a:t>
                      </a:r>
                      <a:r>
                        <a:rPr lang="es-ES_tradnl" sz="1050" b="1" dirty="0">
                          <a:solidFill>
                            <a:schemeClr val="tx1"/>
                          </a:solidFill>
                          <a:latin typeface="+mj-lt"/>
                        </a:rPr>
                        <a:t>63-79%)</a:t>
                      </a:r>
                      <a:r>
                        <a:rPr lang="es-ES_tradnl" sz="1050" b="1" baseline="30000" dirty="0">
                          <a:solidFill>
                            <a:srgbClr val="FF0000"/>
                          </a:solidFill>
                          <a:latin typeface="+mj-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77% </a:t>
                      </a:r>
                      <a:r>
                        <a:rPr lang="es-ES_tradnl" sz="1050" b="1" kern="1200" dirty="0">
                          <a:solidFill>
                            <a:schemeClr val="tx1"/>
                          </a:solidFill>
                          <a:latin typeface="+mj-lt"/>
                          <a:ea typeface="+mn-ea"/>
                          <a:cs typeface="+mn-cs"/>
                        </a:rPr>
                        <a:t>(IC de 95%:</a:t>
                      </a:r>
                      <a:r>
                        <a:rPr lang="es-ES_tradnl" sz="1050" b="1" dirty="0">
                          <a:solidFill>
                            <a:schemeClr val="tx1"/>
                          </a:solidFill>
                          <a:latin typeface="+mj-lt"/>
                        </a:rPr>
                        <a:t> 55-89)</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Dosis o esquema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r>
                        <a:rPr lang="es-ES_tradnl" sz="1050" b="1" kern="1200" dirty="0">
                          <a:solidFill>
                            <a:schemeClr val="dk1"/>
                          </a:solidFill>
                          <a:effectLst/>
                          <a:latin typeface="+mj-lt"/>
                          <a:ea typeface="+mn-ea"/>
                          <a:cs typeface="+mn-cs"/>
                        </a:rPr>
                        <a:t>Serie básica: </a:t>
                      </a:r>
                      <a:r>
                        <a:rPr lang="es-ES_tradnl" sz="1050" b="0" kern="1200" dirty="0">
                          <a:solidFill>
                            <a:schemeClr val="dk1"/>
                          </a:solidFill>
                          <a:effectLst/>
                          <a:latin typeface="+mj-lt"/>
                          <a:ea typeface="+mn-ea"/>
                          <a:cs typeface="+mn-cs"/>
                        </a:rPr>
                        <a:t>2 dosis (intervalo entre dosis de 4-8 semanas, </a:t>
                      </a:r>
                      <a:br>
                        <a:rPr lang="es-ES_tradnl" sz="1050" b="0" kern="1200" dirty="0">
                          <a:solidFill>
                            <a:schemeClr val="dk1"/>
                          </a:solidFill>
                          <a:effectLst/>
                          <a:latin typeface="+mj-lt"/>
                          <a:ea typeface="+mn-ea"/>
                          <a:cs typeface="+mn-cs"/>
                        </a:rPr>
                      </a:br>
                      <a:r>
                        <a:rPr lang="es-ES_tradnl" sz="1050" b="0" kern="1200" dirty="0">
                          <a:solidFill>
                            <a:schemeClr val="dk1"/>
                          </a:solidFill>
                          <a:effectLst/>
                          <a:latin typeface="+mj-lt"/>
                          <a:ea typeface="+mn-ea"/>
                          <a:cs typeface="+mn-cs"/>
                        </a:rPr>
                        <a:t>preferentemente 8 semanas)</a:t>
                      </a:r>
                    </a:p>
                    <a:p>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Serie básica: </a:t>
                      </a:r>
                      <a:r>
                        <a:rPr lang="es-ES_tradnl" sz="1050" b="0" dirty="0">
                          <a:solidFill>
                            <a:schemeClr val="tx1"/>
                          </a:solidFill>
                          <a:latin typeface="+mj-lt"/>
                        </a:rPr>
                        <a:t>2 dosis </a:t>
                      </a:r>
                      <a:br>
                        <a:rPr lang="es-ES_tradnl" sz="1050" b="0" dirty="0">
                          <a:solidFill>
                            <a:schemeClr val="tx1"/>
                          </a:solidFill>
                          <a:latin typeface="+mj-lt"/>
                        </a:rPr>
                      </a:br>
                      <a:r>
                        <a:rPr lang="es-ES_tradnl" sz="1050" b="0" dirty="0">
                          <a:solidFill>
                            <a:schemeClr val="tx1"/>
                          </a:solidFill>
                          <a:latin typeface="+mj-lt"/>
                        </a:rPr>
                        <a:t>(intervalo de 4-8 semanas, preferentemente 8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tx1"/>
                          </a:solidFill>
                          <a:latin typeface="+mj-lt"/>
                          <a:ea typeface="+mn-ea"/>
                          <a:cs typeface="+mn-cs"/>
                        </a:rPr>
                        <a:t>Serie básica: </a:t>
                      </a:r>
                      <a:r>
                        <a:rPr lang="es-ES_tradnl" sz="1050" b="0" kern="1200" dirty="0">
                          <a:solidFill>
                            <a:schemeClr val="tx1"/>
                          </a:solidFill>
                          <a:latin typeface="+mj-lt"/>
                          <a:ea typeface="+mn-ea"/>
                          <a:cs typeface="+mn-cs"/>
                        </a:rPr>
                        <a:t>2 dosis </a:t>
                      </a:r>
                      <a:br>
                        <a:rPr lang="es-ES_tradnl" sz="1050" b="0" kern="1200" dirty="0">
                          <a:solidFill>
                            <a:schemeClr val="tx1"/>
                          </a:solidFill>
                          <a:latin typeface="+mj-lt"/>
                          <a:ea typeface="+mn-ea"/>
                          <a:cs typeface="+mn-cs"/>
                        </a:rPr>
                      </a:br>
                      <a:r>
                        <a:rPr lang="es-ES_tradnl" sz="1050" b="0" kern="1200" dirty="0">
                          <a:solidFill>
                            <a:schemeClr val="tx1"/>
                          </a:solidFill>
                          <a:latin typeface="+mj-lt"/>
                          <a:ea typeface="+mn-ea"/>
                          <a:cs typeface="+mn-cs"/>
                        </a:rPr>
                        <a:t>(intervalo de 8-12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Serie básica: </a:t>
                      </a:r>
                      <a:r>
                        <a:rPr lang="es-ES_tradnl" sz="1050" b="0" dirty="0">
                          <a:solidFill>
                            <a:schemeClr val="tx1"/>
                          </a:solidFill>
                          <a:latin typeface="+mj-lt"/>
                        </a:rPr>
                        <a:t>1 o 2 </a:t>
                      </a:r>
                      <a:r>
                        <a:rPr lang="es-ES_tradnl" sz="1050" b="0" dirty="0" err="1">
                          <a:solidFill>
                            <a:schemeClr val="tx1"/>
                          </a:solidFill>
                          <a:latin typeface="+mj-lt"/>
                        </a:rPr>
                        <a:t>dosis</a:t>
                      </a:r>
                      <a:r>
                        <a:rPr lang="es-ES_tradnl" sz="1050" b="0" baseline="30000" dirty="0" err="1">
                          <a:solidFill>
                            <a:schemeClr val="tx1"/>
                          </a:solidFill>
                          <a:latin typeface="+mj-lt"/>
                        </a:rPr>
                        <a:t>3</a:t>
                      </a:r>
                      <a:r>
                        <a:rPr lang="es-ES_tradnl" sz="1050" b="0" dirty="0">
                          <a:solidFill>
                            <a:schemeClr val="tx1"/>
                          </a:solidFill>
                          <a:latin typeface="+mj-lt"/>
                        </a:rPr>
                        <a:t> </a:t>
                      </a:r>
                      <a:br>
                        <a:rPr lang="es-ES_tradnl" sz="1050" b="0" dirty="0">
                          <a:solidFill>
                            <a:schemeClr val="tx1"/>
                          </a:solidFill>
                          <a:latin typeface="+mj-lt"/>
                        </a:rPr>
                      </a:br>
                      <a:r>
                        <a:rPr lang="es-ES_tradnl" sz="1050" b="0" dirty="0">
                          <a:solidFill>
                            <a:schemeClr val="tx1"/>
                          </a:solidFill>
                          <a:latin typeface="+mj-lt"/>
                        </a:rPr>
                        <a:t>(intervalo de 8-12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274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Refuerzo</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n-lt"/>
                          <a:ea typeface="+mn-ea"/>
                          <a:cs typeface="+mn-cs"/>
                        </a:rPr>
                        <a:t>Refuerzo:</a:t>
                      </a:r>
                      <a:r>
                        <a:rPr lang="es-ES_tradnl" sz="1050" b="1" kern="1200" baseline="30000" dirty="0">
                          <a:solidFill>
                            <a:schemeClr val="dk1"/>
                          </a:solidFill>
                          <a:effectLst/>
                          <a:latin typeface="+mn-lt"/>
                          <a:ea typeface="+mn-ea"/>
                          <a:cs typeface="+mn-cs"/>
                        </a:rPr>
                        <a:t>4</a:t>
                      </a:r>
                      <a:r>
                        <a:rPr lang="es-ES_tradnl" sz="1050" b="1" kern="1200" dirty="0">
                          <a:solidFill>
                            <a:schemeClr val="dk1"/>
                          </a:solidFill>
                          <a:effectLst/>
                          <a:latin typeface="+mn-lt"/>
                          <a:ea typeface="+mn-ea"/>
                          <a:cs typeface="+mn-cs"/>
                        </a:rPr>
                        <a:t> </a:t>
                      </a:r>
                      <a:r>
                        <a:rPr lang="es-ES_tradnl" sz="1050" b="0" kern="1200" dirty="0">
                          <a:solidFill>
                            <a:schemeClr val="dk1"/>
                          </a:solidFill>
                          <a:effectLst/>
                          <a:latin typeface="+mj-lt"/>
                          <a:ea typeface="+mn-ea"/>
                          <a:cs typeface="+mn-cs"/>
                        </a:rPr>
                        <a:t>+4-6 meses desde la última dosis</a:t>
                      </a:r>
                      <a:endParaRPr lang="es-ES_tradnl" sz="1050" b="0" kern="1200" baseline="30000" dirty="0">
                        <a:solidFill>
                          <a:schemeClr val="dk1"/>
                        </a:solidFill>
                        <a:effectLst/>
                        <a:latin typeface="+mj-lt"/>
                        <a:ea typeface="+mn-ea"/>
                        <a:cs typeface="+mn-cs"/>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mn-lt"/>
                          <a:ea typeface="+mn-ea"/>
                          <a:cs typeface="+mn-cs"/>
                        </a:rPr>
                        <a:t>Refuerzo</a:t>
                      </a:r>
                      <a:r>
                        <a:rPr lang="en-GB" sz="1050" b="1" kern="1200" baseline="30000">
                          <a:solidFill>
                            <a:schemeClr val="dk1"/>
                          </a:solidFill>
                          <a:effectLst/>
                          <a:latin typeface="+mn-lt"/>
                          <a:ea typeface="+mn-ea"/>
                          <a:cs typeface="+mn-cs"/>
                        </a:rPr>
                        <a:t>4</a:t>
                      </a:r>
                      <a:r>
                        <a:rPr lang="en-GB" sz="1050" b="1" kern="1200">
                          <a:solidFill>
                            <a:schemeClr val="dk1"/>
                          </a:solidFill>
                          <a:effectLst/>
                          <a:latin typeface="+mn-lt"/>
                          <a:ea typeface="+mn-ea"/>
                          <a:cs typeface="+mn-cs"/>
                        </a:rPr>
                        <a:t> : </a:t>
                      </a:r>
                      <a:r>
                        <a:rPr lang="en-GB" sz="1050" b="0" kern="1200">
                          <a:solidFill>
                            <a:schemeClr val="dk1"/>
                          </a:solidFill>
                          <a:effectLst/>
                          <a:latin typeface="+mj-lt"/>
                          <a:ea typeface="+mn-ea"/>
                          <a:cs typeface="+mn-cs"/>
                        </a:rPr>
                        <a:t>+4-6 meses de la última dosis</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a:solidFill>
                          <a:schemeClr val="tx1"/>
                        </a:solidFill>
                        <a:latin typeface="+mj-lt"/>
                      </a:endParaRPr>
                    </a:p>
                  </a:txBody>
                  <a:tcPr anchor="ctr">
                    <a:solidFill>
                      <a:schemeClr val="accent2">
                        <a:lumMod val="20000"/>
                        <a:lumOff val="80000"/>
                      </a:schemeClr>
                    </a:solidFill>
                  </a:tcPr>
                </a:tc>
                <a:extLst>
                  <a:ext uri="{0D108BD9-81ED-4DB2-BD59-A6C34878D82A}">
                    <a16:rowId xmlns:a16="http://schemas.microsoft.com/office/drawing/2014/main" val="1979211765"/>
                  </a:ext>
                </a:extLst>
              </a:tr>
              <a:tr h="495346">
                <a:tc>
                  <a:txBody>
                    <a:bodyPr/>
                    <a:lstStyle/>
                    <a:p>
                      <a:pPr lvl="0" algn="ctr">
                        <a:lnSpc>
                          <a:spcPct val="100000"/>
                        </a:lnSpc>
                        <a:spcBef>
                          <a:spcPts val="0"/>
                        </a:spcBef>
                        <a:spcAft>
                          <a:spcPts val="0"/>
                        </a:spcAft>
                        <a:buNone/>
                      </a:pPr>
                      <a:r>
                        <a:rPr lang="es-ES_tradnl" sz="1050" b="1" i="0" u="none" strike="noStrike" noProof="0" dirty="0">
                          <a:solidFill>
                            <a:schemeClr val="tx1"/>
                          </a:solidFill>
                          <a:latin typeface="Ebrima"/>
                        </a:rPr>
                        <a:t>Uso previsto</a:t>
                      </a:r>
                      <a:endParaRPr lang="es-ES_tradnl" sz="1050" b="0" i="0" u="none" strike="noStrike" noProof="0" dirty="0"/>
                    </a:p>
                  </a:txBody>
                  <a:tcPr>
                    <a:lnR w="28575">
                      <a:solidFill>
                        <a:schemeClr val="bg1"/>
                      </a:solidFill>
                    </a:lnR>
                    <a:solidFill>
                      <a:schemeClr val="accent2">
                        <a:lumMod val="20000"/>
                        <a:lumOff val="80000"/>
                      </a:schemeClr>
                    </a:solidFill>
                  </a:tcPr>
                </a:tc>
                <a:tc>
                  <a:txBody>
                    <a:bodyPr/>
                    <a:lstStyle/>
                    <a:p>
                      <a:pPr lvl="0" algn="ctr">
                        <a:buNone/>
                      </a:pPr>
                      <a:r>
                        <a:rPr lang="es-ES" sz="1050" b="1" kern="1200" dirty="0">
                          <a:solidFill>
                            <a:schemeClr val="dk1"/>
                          </a:solidFill>
                          <a:effectLst/>
                          <a:latin typeface="+mn-lt"/>
                          <a:ea typeface="+mn-ea"/>
                          <a:cs typeface="+mn-cs"/>
                        </a:rPr>
                        <a:t>≥</a:t>
                      </a:r>
                      <a:r>
                        <a:rPr lang="es-ES_tradnl" sz="1050" b="1" kern="1200" dirty="0">
                          <a:solidFill>
                            <a:schemeClr val="dk1"/>
                          </a:solidFill>
                          <a:latin typeface="+mj-lt"/>
                          <a:ea typeface="+mn-ea"/>
                          <a:cs typeface="+mn-cs"/>
                        </a:rPr>
                        <a:t>5 años</a:t>
                      </a:r>
                      <a:r>
                        <a:rPr lang="es-ES_tradnl" sz="1050" b="0" kern="1200" baseline="30000" dirty="0">
                          <a:solidFill>
                            <a:schemeClr val="dk1"/>
                          </a:solidFill>
                          <a:latin typeface="+mj-lt"/>
                          <a:ea typeface="+mn-ea"/>
                          <a:cs typeface="+mn-cs"/>
                        </a:rPr>
                        <a:t>5</a:t>
                      </a:r>
                      <a:r>
                        <a:rPr lang="es-ES_tradnl" sz="1050" b="0" kern="1200" dirty="0">
                          <a:solidFill>
                            <a:schemeClr val="dk1"/>
                          </a:solidFill>
                          <a:latin typeface="+mj-lt"/>
                          <a:ea typeface="+mn-ea"/>
                          <a:cs typeface="+mn-cs"/>
                        </a:rPr>
                        <a:t> (una vez vacunados </a:t>
                      </a:r>
                      <a:br>
                        <a:rPr lang="es-ES_tradnl" sz="1050" b="0" kern="1200" dirty="0">
                          <a:solidFill>
                            <a:schemeClr val="dk1"/>
                          </a:solidFill>
                          <a:latin typeface="+mj-lt"/>
                          <a:ea typeface="+mn-ea"/>
                          <a:cs typeface="+mn-cs"/>
                        </a:rPr>
                      </a:br>
                      <a:r>
                        <a:rPr lang="es-ES_tradnl" sz="1050" b="0" kern="1200" dirty="0">
                          <a:solidFill>
                            <a:schemeClr val="dk1"/>
                          </a:solidFill>
                          <a:latin typeface="+mj-lt"/>
                          <a:ea typeface="+mn-ea"/>
                          <a:cs typeface="+mn-cs"/>
                        </a:rPr>
                        <a:t>otros grupos prioritarios)</a:t>
                      </a:r>
                    </a:p>
                  </a:txBody>
                  <a:tcPr anchor="ctr">
                    <a:lnL w="28575">
                      <a:solidFill>
                        <a:schemeClr val="bg1"/>
                      </a:solidFill>
                    </a:lnL>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 sz="1100" b="1" kern="1200" dirty="0">
                          <a:solidFill>
                            <a:schemeClr val="dk1"/>
                          </a:solidFill>
                          <a:effectLst/>
                          <a:latin typeface="+mj-lt"/>
                          <a:ea typeface="+mn-ea"/>
                          <a:cs typeface="+mn-cs"/>
                        </a:rPr>
                        <a:t>≥</a:t>
                      </a:r>
                      <a:r>
                        <a:rPr lang="es-ES_tradnl" sz="1050" b="1" i="0" u="none" strike="noStrike" kern="1200" noProof="0" dirty="0">
                          <a:solidFill>
                            <a:schemeClr val="tx1"/>
                          </a:solidFill>
                          <a:latin typeface="+mj-lt"/>
                        </a:rPr>
                        <a:t>12 años </a:t>
                      </a:r>
                      <a:r>
                        <a:rPr lang="es-ES_tradnl" sz="1050" b="0" i="0" u="none" strike="noStrike" kern="1200" dirty="0">
                          <a:solidFill>
                            <a:schemeClr val="tx1"/>
                          </a:solidFill>
                          <a:latin typeface="+mj-lt"/>
                          <a:ea typeface="+mn-ea"/>
                          <a:cs typeface="+mn-cs"/>
                        </a:rPr>
                        <a:t>(una vez vacunados </a:t>
                      </a:r>
                      <a:br>
                        <a:rPr lang="es-ES_tradnl" sz="1050" b="0" i="0" u="none" strike="noStrike" kern="1200" dirty="0">
                          <a:solidFill>
                            <a:schemeClr val="tx1"/>
                          </a:solidFill>
                          <a:latin typeface="+mj-lt"/>
                          <a:ea typeface="+mn-ea"/>
                          <a:cs typeface="+mn-cs"/>
                        </a:rPr>
                      </a:br>
                      <a:r>
                        <a:rPr lang="es-ES_tradnl" sz="1050" b="0" i="0" u="none" strike="noStrike" kern="1200" dirty="0">
                          <a:solidFill>
                            <a:schemeClr val="tx1"/>
                          </a:solidFill>
                          <a:latin typeface="+mj-lt"/>
                          <a:ea typeface="+mn-ea"/>
                          <a:cs typeface="+mn-cs"/>
                        </a:rPr>
                        <a:t>otros grupos prioritarios)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 sz="1050" b="1" kern="1200" dirty="0">
                          <a:solidFill>
                            <a:schemeClr val="dk1"/>
                          </a:solidFill>
                          <a:effectLst/>
                          <a:latin typeface="+mn-lt"/>
                          <a:ea typeface="+mn-ea"/>
                          <a:cs typeface="+mn-cs"/>
                        </a:rPr>
                        <a:t>≥</a:t>
                      </a:r>
                      <a:r>
                        <a:rPr lang="es-ES_tradnl" sz="1050" b="1" i="0" u="none" strike="noStrike" kern="1200" noProof="0" dirty="0">
                          <a:solidFill>
                            <a:schemeClr val="tx1"/>
                          </a:solidFill>
                          <a:latin typeface="+mj-lt"/>
                          <a:ea typeface="+mn-ea"/>
                          <a:cs typeface="+mn-cs"/>
                        </a:rPr>
                        <a:t>18 años</a:t>
                      </a:r>
                      <a:endParaRPr lang="es-ES_tradnl" sz="1050" b="1" i="0" u="none" strike="noStrike" kern="1200" dirty="0">
                        <a:solidFill>
                          <a:schemeClr val="tx1"/>
                        </a:solidFill>
                        <a:latin typeface="+mj-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 sz="1050" b="1" kern="1200" dirty="0">
                          <a:solidFill>
                            <a:schemeClr val="dk1"/>
                          </a:solidFill>
                          <a:effectLst/>
                          <a:latin typeface="+mn-lt"/>
                          <a:ea typeface="+mn-ea"/>
                          <a:cs typeface="+mn-cs"/>
                        </a:rPr>
                        <a:t>≥</a:t>
                      </a:r>
                      <a:r>
                        <a:rPr lang="es-ES_tradnl" sz="1050" b="1" i="0" u="none" strike="noStrike" kern="1200" dirty="0">
                          <a:solidFill>
                            <a:schemeClr val="tx1"/>
                          </a:solidFill>
                          <a:latin typeface="+mj-lt"/>
                          <a:ea typeface="+mn-ea"/>
                          <a:cs typeface="+mn-cs"/>
                        </a:rPr>
                        <a:t>18 años</a:t>
                      </a:r>
                      <a:endParaRPr lang="es-ES_tradnl" b="1" dirty="0">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dirty="0">
                          <a:solidFill>
                            <a:schemeClr val="tx1"/>
                          </a:solidFill>
                          <a:latin typeface="+mj-lt"/>
                        </a:rPr>
                        <a:t>Uso en embarazadas</a:t>
                      </a:r>
                      <a:r>
                        <a:rPr lang="es-ES_tradnl" sz="1050" b="0" baseline="30000" noProof="0" dirty="0">
                          <a:solidFill>
                            <a:schemeClr val="tx1"/>
                          </a:solidFill>
                          <a:latin typeface="+mj-lt"/>
                        </a:rPr>
                        <a:t>6</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endParaRPr lang="es-ES_tradnl" sz="1050" b="0" kern="1200" dirty="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dirty="0">
                          <a:solidFill>
                            <a:schemeClr val="tx1"/>
                          </a:solidFill>
                          <a:latin typeface="+mj-lt"/>
                        </a:rPr>
                        <a:t>Uso durante </a:t>
                      </a:r>
                      <a:br>
                        <a:rPr lang="es-ES_tradnl" sz="1050" b="1" noProof="0" dirty="0">
                          <a:solidFill>
                            <a:schemeClr val="tx1"/>
                          </a:solidFill>
                          <a:latin typeface="+mj-lt"/>
                        </a:rPr>
                      </a:br>
                      <a:r>
                        <a:rPr lang="es-ES_tradnl" sz="1050" b="1" noProof="0" dirty="0">
                          <a:solidFill>
                            <a:schemeClr val="tx1"/>
                          </a:solidFill>
                          <a:latin typeface="+mj-lt"/>
                        </a:rPr>
                        <a:t>la lactancia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0" name="CuadroTexto 9">
            <a:extLst>
              <a:ext uri="{FF2B5EF4-FFF2-40B4-BE49-F238E27FC236}">
                <a16:creationId xmlns:a16="http://schemas.microsoft.com/office/drawing/2014/main" id="{DC531DEE-6575-4788-B877-84D3706500CF}"/>
              </a:ext>
            </a:extLst>
          </p:cNvPr>
          <p:cNvSpPr txBox="1"/>
          <p:nvPr/>
        </p:nvSpPr>
        <p:spPr>
          <a:xfrm>
            <a:off x="466055" y="5897606"/>
            <a:ext cx="11095343" cy="830997"/>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En este cuadro se presenta información clave resumida. Para obtener información adicional y detalles completos, consulte la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página de la lista de la OMS para uso de emergencia sobre las vacunas contra la COVID-19</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 los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 explicativos de la OMS sobre las vacunas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 a las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recomendaciones provisionales del SAGE de la OMS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inglés].</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R="0" lvl="0" algn="l" defTabSz="914400" rtl="0" eaLnBrk="1" fontAlgn="t" latinLnBrk="0" hangingPunct="1">
              <a:lnSpc>
                <a:spcPct val="100000"/>
              </a:lnSpc>
              <a:spcBef>
                <a:spcPts val="0"/>
              </a:spcBef>
              <a:spcAft>
                <a:spcPts val="0"/>
              </a:spcAft>
              <a:buClrTx/>
              <a:buSzTx/>
              <a:buFontTx/>
              <a:buAutoNum type="arabicPeriod"/>
              <a:tabLst/>
              <a:defRPr/>
            </a:pP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Los resultados de la eficacia de las vacunas de los distintos productos vacunales no son comparables, debido a las diferentes definiciones de caso de los criterios de valoración, y también porque los estudios se realizaron en diferentes períodos en los que circulaban variantes diferentes.</a:t>
            </a:r>
            <a:r>
              <a:rPr kumimoji="0" lang="es-ES" sz="800" b="0" i="0" u="none" strike="noStrike" kern="1200" cap="none" spc="0" normalizeH="0" baseline="0" noProof="0" dirty="0">
                <a:ln>
                  <a:noFill/>
                </a:ln>
                <a:solidFill>
                  <a:prstClr val="black"/>
                </a:solidFill>
                <a:effectLst/>
                <a:uLnTx/>
                <a:uFillTx/>
                <a:latin typeface="+mj-lt"/>
                <a:ea typeface="+mn-ea"/>
                <a:cs typeface="+mn-cs"/>
              </a:rPr>
              <a:t> </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2. Eficacia </a:t>
            </a:r>
            <a:r>
              <a:rPr lang="es-ES" sz="800" dirty="0">
                <a:solidFill>
                  <a:srgbClr val="FF0000"/>
                </a:solidFill>
                <a:latin typeface="Ebrima" panose="02000000000000000000" pitchFamily="2" charset="0"/>
                <a:ea typeface="Ebrima" panose="02000000000000000000" pitchFamily="2" charset="0"/>
                <a:cs typeface="Ebrima" panose="02000000000000000000" pitchFamily="2" charset="0"/>
              </a:rPr>
              <a:t>frente a</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la enfermedad sintomática de cualquier gravedad. </a:t>
            </a:r>
            <a:r>
              <a:rPr kumimoji="0" lang="es-ES" sz="800" b="0" i="0" u="none" strike="noStrike" kern="1200" cap="none" spc="0" normalizeH="0" baseline="0" noProof="0" dirty="0">
                <a:ln>
                  <a:noFill/>
                </a:ln>
                <a:effectLst/>
                <a:uLnTx/>
                <a:uFillTx/>
                <a:latin typeface="Ebrima" panose="02000000000000000000" pitchFamily="2" charset="0"/>
                <a:ea typeface="Ebrima" panose="02000000000000000000" pitchFamily="2" charset="0"/>
                <a:cs typeface="Ebrima" panose="02000000000000000000" pitchFamily="2" charset="0"/>
              </a:rPr>
              <a:t>3.</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E</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 lo relativo a todos los criterios de valoración clínicos, dos dosis tienen mayor eficacia que una sola dosis. </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4</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En el caso de Janssen, en la información sobre el producto se denomina “refuerzo” a la segunda dosis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Se está evaluando la necesidad de un refuerzo más allá de las dos dosis.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5. La vacuna de Pfizer autorizada para niños de 5-11 años tiene </a:t>
            </a:r>
            <a:b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una dosis menor que la autorizada para los mayores de 12 años (10 </a:t>
            </a:r>
            <a:r>
              <a:rPr lang="es-ES" sz="800" dirty="0">
                <a:effectLst/>
                <a:latin typeface="+mj-lt"/>
                <a:ea typeface="Calibri" panose="020F0502020204030204" pitchFamily="34" charset="0"/>
                <a:cs typeface="Times New Roman" panose="02020603050405020304" pitchFamily="18" charset="0"/>
              </a:rPr>
              <a:t>μ</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g en 0,2 ml frente a 30 </a:t>
            </a:r>
            <a:r>
              <a:rPr lang="es-ES" sz="800" dirty="0">
                <a:effectLst/>
                <a:latin typeface="+mj-lt"/>
                <a:ea typeface="Calibri" panose="020F0502020204030204" pitchFamily="34" charset="0"/>
                <a:cs typeface="Times New Roman" panose="02020603050405020304" pitchFamily="18" charset="0"/>
              </a:rPr>
              <a:t>μ</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g en 0,3 ml). 6. </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hlinkClick r:id="rId6"/>
              </a:rPr>
              <a:t>https://www.who.int/publications/i/item/WHO-2019-nCoV-FAQ-Pregnancy-Vaccines-2022.1</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PID: Personas inmunodeprimidas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a:t>
            </a:r>
            <a:endParaRPr kumimoji="0" lang="es-ES" sz="700" b="0" i="0" u="none" strike="noStrike" kern="1200" cap="none" spc="0" normalizeH="0" baseline="0" noProof="0" dirty="0">
              <a:ln>
                <a:noFill/>
              </a:ln>
              <a:solidFill>
                <a:srgbClr val="FF0000"/>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273A5EDF-2496-464E-AE54-197F239577C4}"/>
              </a:ext>
            </a:extLst>
          </p:cNvPr>
          <p:cNvSpPr/>
          <p:nvPr/>
        </p:nvSpPr>
        <p:spPr>
          <a:xfrm>
            <a:off x="166408" y="168487"/>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D</a:t>
            </a:r>
          </a:p>
        </p:txBody>
      </p:sp>
    </p:spTree>
    <p:extLst>
      <p:ext uri="{BB962C8B-B14F-4D97-AF65-F5344CB8AC3E}">
        <p14:creationId xmlns:p14="http://schemas.microsoft.com/office/powerpoint/2010/main" val="280593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9425" y="104364"/>
            <a:ext cx="9305024" cy="720000"/>
          </a:xfrm>
        </p:spPr>
        <p:txBody>
          <a:bodyPr/>
          <a:lstStyle/>
          <a:p>
            <a:r>
              <a:rPr lang="es-ES" sz="2400" dirty="0"/>
              <a:t>Resumen de las recomendaciones provisionales del SAGE </a:t>
            </a:r>
            <a:br>
              <a:rPr lang="es-ES" sz="2400" dirty="0"/>
            </a:br>
            <a:r>
              <a:rPr lang="es-ES" sz="2400" dirty="0"/>
              <a:t>de la OMS por vacuna contra la COVID-19 (2/2)</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21</a:t>
            </a:fld>
            <a:endParaRPr kumimoji="0" lang="es-E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3393164118"/>
              </p:ext>
            </p:extLst>
          </p:nvPr>
        </p:nvGraphicFramePr>
        <p:xfrm>
          <a:off x="436772" y="971929"/>
          <a:ext cx="11243638" cy="4666315"/>
        </p:xfrm>
        <a:graphic>
          <a:graphicData uri="http://schemas.openxmlformats.org/drawingml/2006/table">
            <a:tbl>
              <a:tblPr firstRow="1" bandRow="1">
                <a:tableStyleId>{5C22544A-7EE6-4342-B048-85BDC9FD1C3A}</a:tableStyleId>
              </a:tblPr>
              <a:tblGrid>
                <a:gridCol w="1417982">
                  <a:extLst>
                    <a:ext uri="{9D8B030D-6E8A-4147-A177-3AD203B41FA5}">
                      <a16:colId xmlns:a16="http://schemas.microsoft.com/office/drawing/2014/main" val="3841337175"/>
                    </a:ext>
                  </a:extLst>
                </a:gridCol>
                <a:gridCol w="2252870">
                  <a:extLst>
                    <a:ext uri="{9D8B030D-6E8A-4147-A177-3AD203B41FA5}">
                      <a16:colId xmlns:a16="http://schemas.microsoft.com/office/drawing/2014/main" val="2737960752"/>
                    </a:ext>
                  </a:extLst>
                </a:gridCol>
                <a:gridCol w="2340490">
                  <a:extLst>
                    <a:ext uri="{9D8B030D-6E8A-4147-A177-3AD203B41FA5}">
                      <a16:colId xmlns:a16="http://schemas.microsoft.com/office/drawing/2014/main" val="3962526587"/>
                    </a:ext>
                  </a:extLst>
                </a:gridCol>
                <a:gridCol w="2616148">
                  <a:extLst>
                    <a:ext uri="{9D8B030D-6E8A-4147-A177-3AD203B41FA5}">
                      <a16:colId xmlns:a16="http://schemas.microsoft.com/office/drawing/2014/main" val="95581326"/>
                    </a:ext>
                  </a:extLst>
                </a:gridCol>
                <a:gridCol w="2616148">
                  <a:extLst>
                    <a:ext uri="{9D8B030D-6E8A-4147-A177-3AD203B41FA5}">
                      <a16:colId xmlns:a16="http://schemas.microsoft.com/office/drawing/2014/main" val="2713068995"/>
                    </a:ext>
                  </a:extLst>
                </a:gridCol>
              </a:tblGrid>
              <a:tr h="526671">
                <a:tc>
                  <a:txBody>
                    <a:bodyPr/>
                    <a:lstStyle/>
                    <a:p>
                      <a:endParaRPr lang="es-ES_tradnl" sz="1200" noProof="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i="0" noProof="0">
                          <a:solidFill>
                            <a:schemeClr val="tx1"/>
                          </a:solidFill>
                          <a:latin typeface="+mj-lt"/>
                        </a:rPr>
                        <a:t>Vacuna de virus inactivado contra el SARS-CoV-2® (BIBP/Sinopharm)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j-lt"/>
                        </a:rPr>
                        <a:t>CORONAVAC® </a:t>
                      </a:r>
                      <a:br>
                        <a:rPr lang="es-ES_tradnl" sz="1100" b="1" noProof="0">
                          <a:solidFill>
                            <a:schemeClr val="tx1"/>
                          </a:solidFill>
                          <a:latin typeface="+mj-lt"/>
                        </a:rPr>
                      </a:br>
                      <a:r>
                        <a:rPr lang="es-ES_tradnl" sz="1100" b="1" noProof="0">
                          <a:solidFill>
                            <a:schemeClr val="tx1"/>
                          </a:solidFill>
                          <a:latin typeface="+mj-lt"/>
                        </a:rPr>
                        <a:t>(Sinovac Life Sciences)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j-lt"/>
                        </a:rPr>
                        <a:t>COVAXIN® </a:t>
                      </a:r>
                      <a:br>
                        <a:rPr lang="es-ES_tradnl" sz="1100" b="1" noProof="0">
                          <a:solidFill>
                            <a:schemeClr val="tx1"/>
                          </a:solidFill>
                          <a:latin typeface="+mj-lt"/>
                        </a:rPr>
                      </a:br>
                      <a:r>
                        <a:rPr lang="es-ES_tradnl" sz="1100" b="1" noProof="0">
                          <a:solidFill>
                            <a:schemeClr val="tx1"/>
                          </a:solidFill>
                          <a:latin typeface="+mj-lt"/>
                        </a:rPr>
                        <a:t>(Bharat Biotech)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100" b="1" noProof="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j-lt"/>
                        </a:rPr>
                        <a:t>COVOVAX® </a:t>
                      </a:r>
                      <a:br>
                        <a:rPr lang="es-ES_tradnl" sz="1100" b="1" noProof="0" dirty="0">
                          <a:solidFill>
                            <a:schemeClr val="tx1"/>
                          </a:solidFill>
                          <a:latin typeface="+mj-lt"/>
                        </a:rPr>
                      </a:br>
                      <a:r>
                        <a:rPr lang="es-ES_tradnl" sz="1100" b="1" noProof="0" dirty="0">
                          <a:solidFill>
                            <a:schemeClr val="tx1"/>
                          </a:solidFill>
                          <a:latin typeface="+mj-lt"/>
                        </a:rPr>
                        <a:t>(Serum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j-lt"/>
                        </a:rPr>
                        <a:t>NUVAXOVID® (Novavax, Inc.)</a:t>
                      </a:r>
                    </a:p>
                  </a:txBody>
                  <a:tcP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348278612"/>
                  </a:ext>
                </a:extLst>
              </a:tr>
              <a:tr h="387662">
                <a:tc>
                  <a:txBody>
                    <a:bodyPr/>
                    <a:lstStyle/>
                    <a:p>
                      <a:pPr algn="ctr"/>
                      <a:r>
                        <a:rPr lang="es-ES_tradnl" sz="1050" b="1" noProof="0">
                          <a:solidFill>
                            <a:schemeClr val="tx1"/>
                          </a:solidFill>
                          <a:latin typeface="+mj-lt"/>
                        </a:rPr>
                        <a:t>Actualización más reciente del SAGE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15 de marzo del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15 de marzo del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15 de marzo del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20 de diciembre del 2021</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algn="ctr"/>
                      <a:r>
                        <a:rPr lang="es-ES_tradnl" sz="1050" b="1" noProof="0">
                          <a:solidFill>
                            <a:schemeClr val="tx1"/>
                          </a:solidFill>
                          <a:latin typeface="+mj-lt"/>
                        </a:rPr>
                        <a:t>Plataforma </a:t>
                      </a:r>
                      <a:br>
                        <a:rPr lang="es-ES_tradnl" sz="1050" b="1" noProof="0">
                          <a:solidFill>
                            <a:schemeClr val="tx1"/>
                          </a:solidFill>
                          <a:latin typeface="+mj-lt"/>
                        </a:rPr>
                      </a:br>
                      <a:r>
                        <a:rPr lang="es-ES_tradnl" sz="1050" b="1" noProof="0">
                          <a:solidFill>
                            <a:schemeClr val="tx1"/>
                          </a:solidFill>
                          <a:latin typeface="+mj-lt"/>
                        </a:rPr>
                        <a:t>vacunal</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algn="ctr"/>
                      <a:r>
                        <a:rPr lang="es-ES_tradnl" sz="1050" b="1" noProof="0">
                          <a:solidFill>
                            <a:schemeClr val="tx1"/>
                          </a:solidFill>
                          <a:latin typeface="+mj-lt"/>
                        </a:rPr>
                        <a:t>Virus inactivado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US" sz="105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i="0" noProof="0">
                          <a:solidFill>
                            <a:schemeClr val="tx1"/>
                          </a:solidFill>
                          <a:latin typeface="+mj-lt"/>
                        </a:rPr>
                        <a:t>Nanopartícula de proteína </a:t>
                      </a:r>
                      <a:br>
                        <a:rPr lang="es-ES_tradnl" sz="1050" b="1" i="0" noProof="0">
                          <a:solidFill>
                            <a:schemeClr val="tx1"/>
                          </a:solidFill>
                          <a:latin typeface="+mj-lt"/>
                        </a:rPr>
                      </a:br>
                      <a:r>
                        <a:rPr lang="es-ES_tradnl" sz="1050" b="1" i="0" noProof="0">
                          <a:solidFill>
                            <a:schemeClr val="tx1"/>
                          </a:solidFill>
                          <a:latin typeface="+mj-lt"/>
                        </a:rPr>
                        <a:t>de la espícula </a:t>
                      </a:r>
                      <a:r>
                        <a:rPr lang="es-ES_tradnl" sz="1050" b="1" i="0" kern="1200" noProof="0">
                          <a:solidFill>
                            <a:schemeClr val="tx1"/>
                          </a:solidFill>
                          <a:latin typeface="+mn-lt"/>
                          <a:ea typeface="+mn-ea"/>
                          <a:cs typeface="+mn-cs"/>
                        </a:rPr>
                        <a:t>recombinante</a:t>
                      </a:r>
                      <a:endParaRPr lang="es-ES_tradnl" sz="1050" b="1" i="0" noProof="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24963924"/>
                  </a:ext>
                </a:extLst>
              </a:tr>
              <a:tr h="508236">
                <a:tc>
                  <a:txBody>
                    <a:bodyPr/>
                    <a:lstStyle/>
                    <a:p>
                      <a:pPr algn="ctr"/>
                      <a:r>
                        <a:rPr lang="es-ES_tradnl" sz="1050" b="1" noProof="0">
                          <a:solidFill>
                            <a:schemeClr val="tx1"/>
                          </a:solidFill>
                          <a:latin typeface="+mj-lt"/>
                        </a:rPr>
                        <a:t>Eficacia frente a </a:t>
                      </a:r>
                      <a:br>
                        <a:rPr lang="es-ES_tradnl" sz="1050" b="1" noProof="0">
                          <a:solidFill>
                            <a:schemeClr val="tx1"/>
                          </a:solidFill>
                          <a:latin typeface="+mj-lt"/>
                        </a:rPr>
                      </a:br>
                      <a:r>
                        <a:rPr lang="es-ES_tradnl" sz="1050" b="1" noProof="0">
                          <a:solidFill>
                            <a:schemeClr val="tx1"/>
                          </a:solidFill>
                          <a:latin typeface="+mj-lt"/>
                        </a:rPr>
                        <a:t>la enfermedad grave o la hospitalización</a:t>
                      </a:r>
                      <a:r>
                        <a:rPr lang="es-ES_tradnl" sz="1050" b="1" baseline="30000" noProof="0">
                          <a:solidFill>
                            <a:srgbClr val="FF0000"/>
                          </a:solidFill>
                          <a:latin typeface="+mj-lt"/>
                        </a:rPr>
                        <a:t>1</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latinLnBrk="0" hangingPunct="1"/>
                      <a:r>
                        <a:rPr lang="es-ES_tradnl" sz="1050" b="1" kern="1200" noProof="0">
                          <a:solidFill>
                            <a:schemeClr val="tx1"/>
                          </a:solidFill>
                          <a:latin typeface="+mj-lt"/>
                          <a:ea typeface="+mn-ea"/>
                          <a:cs typeface="+mn-cs"/>
                        </a:rPr>
                        <a:t>79% (IC de 95%: 26-94%)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noProof="0">
                          <a:solidFill>
                            <a:schemeClr val="tx1"/>
                          </a:solidFill>
                          <a:latin typeface="+mj-lt"/>
                        </a:rPr>
                        <a:t>100% (IC de 95%: 56-100%)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noProof="0">
                          <a:solidFill>
                            <a:schemeClr val="tx1"/>
                          </a:solidFill>
                          <a:latin typeface="+mj-lt"/>
                        </a:rPr>
                        <a:t>93% (IC de 95%: 57-99%)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noProof="0">
                          <a:solidFill>
                            <a:schemeClr val="tx1"/>
                          </a:solidFill>
                          <a:latin typeface="+mj-lt"/>
                        </a:rPr>
                        <a:t>87% (IC de 95%: 74-94)</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Dosis o esquema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r>
                        <a:rPr lang="es-ES_tradnl" sz="1050" b="1"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Serie básica: 2 dosis </a:t>
                      </a:r>
                      <a:r>
                        <a:rPr lang="es-ES_tradnl" sz="1050" b="0"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(intervalo de 3-4 semanas)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Dosis adicional </a:t>
                      </a:r>
                      <a:r>
                        <a:rPr lang="es-ES_tradnl" sz="1050"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para PID (+1-3 m) y ≥60 años (+3-6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Ebrima" panose="02000000000000000000" pitchFamily="2" charset="0"/>
                          <a:ea typeface="Ebrima" panose="02000000000000000000" pitchFamily="2" charset="0"/>
                          <a:cs typeface="Ebrima" panose="02000000000000000000" pitchFamily="2" charset="0"/>
                        </a:rPr>
                        <a:t>Serie básica: 2 dosis </a:t>
                      </a:r>
                      <a:r>
                        <a:rPr lang="es-ES_tradnl" sz="1050" b="0" noProof="0">
                          <a:solidFill>
                            <a:schemeClr val="tx1"/>
                          </a:solidFill>
                          <a:latin typeface="Ebrima" panose="02000000000000000000" pitchFamily="2" charset="0"/>
                          <a:ea typeface="Ebrima" panose="02000000000000000000" pitchFamily="2" charset="0"/>
                          <a:cs typeface="Ebrima" panose="02000000000000000000" pitchFamily="2" charset="0"/>
                        </a:rPr>
                        <a:t>(intervalo de 4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Dosis adicional </a:t>
                      </a:r>
                      <a:r>
                        <a:rPr lang="es-ES_tradnl" sz="1050"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para PID y (+1-3 m) y ≥60 años (+3-6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tx1"/>
                          </a:solidFill>
                          <a:latin typeface="+mj-lt"/>
                          <a:ea typeface="+mn-ea"/>
                          <a:cs typeface="+mn-cs"/>
                        </a:rPr>
                        <a:t>Serie básica: 2 dosis </a:t>
                      </a:r>
                      <a:br>
                        <a:rPr lang="es-ES_tradnl" sz="1050" b="1" kern="1200" noProof="0">
                          <a:solidFill>
                            <a:schemeClr val="tx1"/>
                          </a:solidFill>
                          <a:latin typeface="+mj-lt"/>
                          <a:ea typeface="+mn-ea"/>
                          <a:cs typeface="+mn-cs"/>
                        </a:rPr>
                      </a:br>
                      <a:r>
                        <a:rPr lang="es-ES_tradnl" sz="1050" b="0" kern="1200" noProof="0">
                          <a:solidFill>
                            <a:schemeClr val="tx1"/>
                          </a:solidFill>
                          <a:latin typeface="+mj-lt"/>
                          <a:ea typeface="+mn-ea"/>
                          <a:cs typeface="+mn-cs"/>
                        </a:rPr>
                        <a:t>(intervalo de 4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mn-lt"/>
                          <a:ea typeface="+mn-ea"/>
                          <a:cs typeface="+mn-cs"/>
                        </a:rPr>
                        <a:t>Dosis adicional </a:t>
                      </a:r>
                      <a:r>
                        <a:rPr lang="es-ES_tradnl" sz="1050" kern="1200" noProof="0">
                          <a:solidFill>
                            <a:schemeClr val="dk1"/>
                          </a:solidFill>
                          <a:effectLst/>
                          <a:latin typeface="+mn-lt"/>
                          <a:ea typeface="+mn-ea"/>
                          <a:cs typeface="+mn-cs"/>
                        </a:rPr>
                        <a:t>para PID (+1-3m</a:t>
                      </a:r>
                      <a:r>
                        <a:rPr lang="es-ES_tradnl" sz="1050" kern="1200" noProof="0">
                          <a:solidFill>
                            <a:schemeClr val="tx1"/>
                          </a:solidFill>
                          <a:effectLst/>
                          <a:latin typeface="+mn-lt"/>
                          <a:ea typeface="+mn-ea"/>
                          <a:cs typeface="+mn-cs"/>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Serie básica: </a:t>
                      </a:r>
                      <a:r>
                        <a:rPr lang="es-ES_tradnl" sz="1050" noProof="0">
                          <a:solidFill>
                            <a:schemeClr val="tx1"/>
                          </a:solidFill>
                          <a:latin typeface="+mj-lt"/>
                        </a:rPr>
                        <a:t>2 dosis </a:t>
                      </a:r>
                      <a:br>
                        <a:rPr lang="es-ES_tradnl" sz="1050" noProof="0">
                          <a:solidFill>
                            <a:schemeClr val="tx1"/>
                          </a:solidFill>
                          <a:latin typeface="+mj-lt"/>
                        </a:rPr>
                      </a:br>
                      <a:r>
                        <a:rPr lang="es-ES_tradnl" sz="1050" noProof="0">
                          <a:solidFill>
                            <a:schemeClr val="tx1"/>
                          </a:solidFill>
                          <a:latin typeface="+mj-lt"/>
                        </a:rPr>
                        <a:t>(intervalo de 3-4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mn-lt"/>
                          <a:ea typeface="+mn-ea"/>
                          <a:cs typeface="+mn-cs"/>
                        </a:rPr>
                        <a:t>Dosis adicional </a:t>
                      </a:r>
                      <a:r>
                        <a:rPr lang="es-ES_tradnl" sz="1050" kern="1200" noProof="0">
                          <a:solidFill>
                            <a:schemeClr val="dk1"/>
                          </a:solidFill>
                          <a:effectLst/>
                          <a:latin typeface="+mn-lt"/>
                          <a:ea typeface="+mn-ea"/>
                          <a:cs typeface="+mn-cs"/>
                        </a:rPr>
                        <a:t>para PID (+1-3 m)</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359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Refuerzo</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mn-lt"/>
                          <a:ea typeface="+mn-ea"/>
                          <a:cs typeface="+mn-cs"/>
                        </a:rPr>
                        <a:t>Refuerzo</a:t>
                      </a:r>
                      <a:r>
                        <a:rPr lang="es-ES_tradnl" sz="1050" b="1" kern="1200" baseline="30000" noProof="0">
                          <a:solidFill>
                            <a:schemeClr val="dk1"/>
                          </a:solidFill>
                          <a:effectLst/>
                          <a:latin typeface="+mn-lt"/>
                          <a:ea typeface="+mn-ea"/>
                          <a:cs typeface="+mn-cs"/>
                        </a:rPr>
                        <a:t>3</a:t>
                      </a:r>
                      <a:r>
                        <a:rPr lang="es-ES_tradnl" sz="1050" b="1" kern="1200" noProof="0">
                          <a:solidFill>
                            <a:schemeClr val="dk1"/>
                          </a:solidFill>
                          <a:effectLst/>
                          <a:latin typeface="+mn-lt"/>
                          <a:ea typeface="+mn-ea"/>
                          <a:cs typeface="+mn-cs"/>
                        </a:rPr>
                        <a:t>: </a:t>
                      </a:r>
                      <a:r>
                        <a:rPr lang="es-ES_tradnl" sz="1050" b="0" kern="1200" noProof="0">
                          <a:solidFill>
                            <a:schemeClr val="dk1"/>
                          </a:solidFill>
                          <a:effectLst/>
                          <a:latin typeface="+mn-lt"/>
                          <a:ea typeface="+mn-ea"/>
                          <a:cs typeface="+mn-cs"/>
                        </a:rPr>
                        <a:t>+4-6 meses de la última dosis</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49411848"/>
                  </a:ext>
                </a:extLst>
              </a:tr>
              <a:tr h="495346">
                <a:tc>
                  <a:txBody>
                    <a:bodyPr/>
                    <a:lstStyle/>
                    <a:p>
                      <a:pPr lvl="0" algn="ctr">
                        <a:lnSpc>
                          <a:spcPct val="100000"/>
                        </a:lnSpc>
                        <a:spcBef>
                          <a:spcPts val="0"/>
                        </a:spcBef>
                        <a:spcAft>
                          <a:spcPts val="0"/>
                        </a:spcAft>
                        <a:buNone/>
                      </a:pPr>
                      <a:r>
                        <a:rPr lang="es-ES_tradnl" sz="1050" b="1" i="0" u="none" strike="noStrike" noProof="0">
                          <a:solidFill>
                            <a:schemeClr val="tx1"/>
                          </a:solidFill>
                          <a:latin typeface="Ebrima"/>
                        </a:rPr>
                        <a:t>Uso previsto</a:t>
                      </a:r>
                      <a:endParaRPr lang="es-ES_tradnl" sz="1050" b="0" i="0" u="none" strike="noStrike" noProof="0"/>
                    </a:p>
                  </a:txBody>
                  <a:tcPr>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cap="flat" cmpd="sng" algn="ctr">
                      <a:solidFill>
                        <a:schemeClr val="bg1"/>
                      </a:solidFill>
                      <a:prstDash val="solid"/>
                      <a:round/>
                      <a:headEnd type="none" w="med" len="med"/>
                      <a:tailEnd type="none" w="med" len="med"/>
                    </a:lnL>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a:solidFill>
                        <a:schemeClr val="bg1"/>
                      </a:solidFill>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a:solidFill>
                        <a:schemeClr val="bg1"/>
                      </a:solidFill>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Uso en embarazadas</a:t>
                      </a:r>
                      <a:r>
                        <a:rPr lang="es-ES_tradnl" sz="1050" b="0" baseline="30000" noProof="0">
                          <a:solidFill>
                            <a:schemeClr val="tx1"/>
                          </a:solidFill>
                          <a:latin typeface="+mj-lt"/>
                        </a:rPr>
                        <a:t>4</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Recomendado</a:t>
                      </a:r>
                      <a:endParaRPr lang="en-US" sz="1050" b="0" kern="1200">
                        <a:solidFill>
                          <a:schemeClr val="dk1"/>
                        </a:solidFill>
                        <a:latin typeface="+mj-lt"/>
                        <a:ea typeface="+mn-ea"/>
                        <a:cs typeface="+mn-cs"/>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latin typeface="+mj-lt"/>
                          <a:ea typeface="+mn-ea"/>
                          <a:cs typeface="+mn-cs"/>
                        </a:rPr>
                        <a:t>Recomendado</a:t>
                      </a:r>
                      <a:r>
                        <a:rPr lang="es-ES_tradnl" sz="1050" b="0" kern="1200" baseline="30000" noProof="0">
                          <a:solidFill>
                            <a:schemeClr val="dk1"/>
                          </a:solidFill>
                          <a:latin typeface="+mj-lt"/>
                          <a:ea typeface="+mn-ea"/>
                          <a:cs typeface="+mn-cs"/>
                        </a:rPr>
                        <a:t>5</a:t>
                      </a:r>
                    </a:p>
                  </a:txBody>
                  <a:tcPr anchor="ct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Uso durante </a:t>
                      </a:r>
                      <a:br>
                        <a:rPr lang="es-ES_tradnl" sz="1050" b="1" noProof="0">
                          <a:solidFill>
                            <a:schemeClr val="tx1"/>
                          </a:solidFill>
                          <a:latin typeface="+mj-lt"/>
                        </a:rPr>
                      </a:br>
                      <a:r>
                        <a:rPr lang="es-ES_tradnl" sz="1050" b="1" noProof="0">
                          <a:solidFill>
                            <a:schemeClr val="tx1"/>
                          </a:solidFill>
                          <a:latin typeface="+mj-lt"/>
                        </a:rPr>
                        <a:t>la lactancia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dk1"/>
                        </a:solidFill>
                        <a:latin typeface="+mj-lt"/>
                        <a:ea typeface="+mn-ea"/>
                        <a:cs typeface="+mn-cs"/>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dirty="0">
                          <a:solidFill>
                            <a:schemeClr val="dk1"/>
                          </a:solidFill>
                          <a:latin typeface="+mj-lt"/>
                          <a:ea typeface="+mn-ea"/>
                          <a:cs typeface="+mn-cs"/>
                        </a:rPr>
                        <a:t>Recomendado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050" b="1" kern="1200" noProof="0" dirty="0">
                        <a:solidFill>
                          <a:schemeClr val="dk1"/>
                        </a:solidFill>
                        <a:latin typeface="+mj-lt"/>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2" name="CuadroTexto 11">
            <a:extLst>
              <a:ext uri="{FF2B5EF4-FFF2-40B4-BE49-F238E27FC236}">
                <a16:creationId xmlns:a16="http://schemas.microsoft.com/office/drawing/2014/main" id="{F7E31A9E-DCE6-4816-B132-4864D6D9FA21}"/>
              </a:ext>
            </a:extLst>
          </p:cNvPr>
          <p:cNvSpPr txBox="1"/>
          <p:nvPr/>
        </p:nvSpPr>
        <p:spPr>
          <a:xfrm>
            <a:off x="317760" y="5743074"/>
            <a:ext cx="11243638" cy="1077218"/>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En este cuadro se presenta información clave resumida. Para obtener información adicional y detalles completos, consulte la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página de la lista de la OMS para uso de emergencia sobre las vacunas contra la COVID-19</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 los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explicativos de la OMS sobre las vacunas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 a las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recomendaciones provisionales del SAGE de la OMS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inglés].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1. Los resultados de la eficacia de las vacunas de los distintos productos vacunales no son comparables, debido a las diferentes definiciones de caso de los criterios de valoración, y también porque los estudios se realizaron en diferentes períodos los que circulaban variantes diferentes.</a:t>
            </a:r>
            <a:r>
              <a:rPr kumimoji="0" lang="es-ES" sz="800" b="0" i="0" u="none" strike="noStrike" kern="1200" cap="none" spc="0" normalizeH="0" baseline="0" noProof="0" dirty="0">
                <a:ln>
                  <a:noFill/>
                </a:ln>
                <a:solidFill>
                  <a:prstClr val="black"/>
                </a:solidFill>
                <a:effectLst/>
                <a:uLnTx/>
                <a:uFillTx/>
                <a:latin typeface="+mj-lt"/>
                <a:ea typeface="+mn-ea"/>
                <a:cs typeface="+mn-cs"/>
              </a:rPr>
              <a:t> 2. Covaxin tiene un adyuvante novedoso, una molécula del grupo de las imidazoquinolinas (agonista 7/8 del receptor de tipo Toll [TLR</a:t>
            </a:r>
            <a:r>
              <a:rPr lang="es-ES" sz="800" dirty="0">
                <a:solidFill>
                  <a:prstClr val="black"/>
                </a:solidFill>
                <a:latin typeface="+mj-lt"/>
              </a:rPr>
              <a:t>]</a:t>
            </a:r>
            <a:r>
              <a:rPr kumimoji="0" lang="es-ES" sz="800" b="0" i="0" u="none" strike="noStrike" kern="1200" cap="none" spc="0" normalizeH="0" baseline="0" noProof="0" dirty="0">
                <a:ln>
                  <a:noFill/>
                </a:ln>
                <a:solidFill>
                  <a:prstClr val="black"/>
                </a:solidFill>
                <a:effectLst/>
                <a:uLnTx/>
                <a:uFillTx/>
                <a:latin typeface="+mj-lt"/>
                <a:ea typeface="+mn-ea"/>
                <a:cs typeface="+mn-cs"/>
              </a:rPr>
              <a:t>) (IMDG) adsorbida a alumbre (Algel-IMDG), a diferencia del alumbre solo en el caso de Sinovac y Sinopharm. Esto tiene una implicación, ya que la recomendación del SAGE de la OMS de administrar una dosis adicional a las personas de ≥60 años solo se aplica a Sinovac y Sinopharm, y no a Covaxin. 3. </a:t>
            </a:r>
            <a:r>
              <a:rPr lang="es-ES" sz="800" dirty="0">
                <a:solidFill>
                  <a:prstClr val="black"/>
                </a:solidFill>
                <a:latin typeface="+mj-lt"/>
              </a:rPr>
              <a:t>SAGE de la OMS</a:t>
            </a:r>
            <a:r>
              <a:rPr kumimoji="0" lang="es-ES" sz="800" b="0" i="0" u="none" strike="noStrike" kern="1200" cap="none" spc="0" normalizeH="0" baseline="0" noProof="0" dirty="0">
                <a:ln>
                  <a:noFill/>
                </a:ln>
                <a:solidFill>
                  <a:prstClr val="black"/>
                </a:solidFill>
                <a:effectLst/>
                <a:uLnTx/>
                <a:uFillTx/>
                <a:latin typeface="+mj-lt"/>
                <a:ea typeface="+mn-ea"/>
                <a:cs typeface="+mn-cs"/>
              </a:rPr>
              <a:t>. Interim recommendations for heterologous COVID-19 vaccine schedules. 16 de diciembre del 2021. https://www.who.int/publications/i/item/WHO-2019-nCoV-vaccines-SAGE-recommendation-heterologous-schedules 4. </a:t>
            </a:r>
            <a:r>
              <a:rPr kumimoji="0" lang="es-ES" sz="800" b="0" i="0" u="none" strike="noStrike" kern="1200" cap="none" spc="0" normalizeH="0" baseline="0" noProof="0" dirty="0">
                <a:ln>
                  <a:noFill/>
                </a:ln>
                <a:solidFill>
                  <a:srgbClr val="FF0000"/>
                </a:solidFill>
                <a:effectLst/>
                <a:uLnTx/>
                <a:uFillTx/>
                <a:latin typeface="+mj-lt"/>
                <a:ea typeface="+mn-ea"/>
                <a:cs typeface="+mn-cs"/>
              </a:rPr>
              <a:t>https://www.who.int/publications/i/item/WHO-2019-nCoV-FAQ-Pregnancy-Vaccines-2022.1</a:t>
            </a:r>
            <a:r>
              <a:rPr lang="es-ES" sz="800" dirty="0">
                <a:solidFill>
                  <a:srgbClr val="FF0000"/>
                </a:solidFill>
                <a:latin typeface="+mj-lt"/>
              </a:rPr>
              <a:t>.</a:t>
            </a:r>
            <a:r>
              <a:rPr kumimoji="0" lang="es-ES" sz="800" b="0" i="0" u="none" strike="noStrike" kern="1200" cap="none" spc="0" normalizeH="0" baseline="0" noProof="0" dirty="0">
                <a:ln>
                  <a:noFill/>
                </a:ln>
                <a:solidFill>
                  <a:srgbClr val="FF0000"/>
                </a:solidFill>
                <a:effectLst/>
                <a:uLnTx/>
                <a:uFillTx/>
                <a:latin typeface="+mj-lt"/>
                <a:ea typeface="+mn-ea"/>
                <a:cs typeface="+mn-cs"/>
              </a:rPr>
              <a:t> </a:t>
            </a:r>
            <a:r>
              <a:rPr kumimoji="0" lang="es-ES" sz="800" b="0" i="0" u="none" strike="noStrike" kern="1200" cap="none" spc="0" normalizeH="0" baseline="0" noProof="0" dirty="0">
                <a:ln>
                  <a:noFill/>
                </a:ln>
                <a:solidFill>
                  <a:prstClr val="black"/>
                </a:solidFill>
                <a:effectLst/>
                <a:uLnTx/>
                <a:uFillTx/>
                <a:latin typeface="+mj-lt"/>
                <a:ea typeface="+mn-ea"/>
                <a:cs typeface="+mn-cs"/>
              </a:rPr>
              <a:t>5. Debido a la limitada experiencia con el adyuvante MatrixMTM de la vacuna Novavax NVX-Co2373 en el embarazo, la evaluación beneficio-riesgo de esta vacuna incluye la consideración de si está disponible localmente alguna otra vacuna contra la COVID-19 de la lista de la OMS para uso de emergencia con un historial de seguridad más comprobado en el embarazo. PID: Personas inmunodeprimidas; m: meses. </a:t>
            </a:r>
            <a:endParaRPr kumimoji="0" lang="es-ES" sz="700" b="0" i="0" u="none" strike="noStrike" kern="1200" cap="none" spc="0" normalizeH="0" baseline="0" noProof="0" dirty="0">
              <a:ln>
                <a:noFill/>
              </a:ln>
              <a:solidFill>
                <a:srgbClr val="FF000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202954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A097A59-7CEB-4317-86A0-6872FB174C39}"/>
              </a:ext>
            </a:extLst>
          </p:cNvPr>
          <p:cNvSpPr>
            <a:spLocks noGrp="1"/>
          </p:cNvSpPr>
          <p:nvPr>
            <p:ph idx="1"/>
          </p:nvPr>
        </p:nvSpPr>
        <p:spPr/>
        <p:txBody>
          <a:bodyPr/>
          <a:lstStyle/>
          <a:p>
            <a:pPr marL="285750" indent="-285750">
              <a:buFont typeface="Arial" panose="020B0604020202020204" pitchFamily="34" charset="0"/>
              <a:buChar char="•"/>
            </a:pPr>
            <a:r>
              <a:rPr lang="es-ES" sz="1800" dirty="0">
                <a:latin typeface="Ebrima" panose="02000000000000000000" pitchFamily="2" charset="0"/>
                <a:ea typeface="Ebrima" panose="02000000000000000000" pitchFamily="2" charset="0"/>
                <a:cs typeface="Ebrima" panose="02000000000000000000" pitchFamily="2" charset="0"/>
              </a:rPr>
              <a:t>Aunque esta vacuna fue incluida en la lista para uso de emergencia con una </a:t>
            </a:r>
            <a:r>
              <a:rPr lang="es-ES" sz="1800" b="1" dirty="0">
                <a:latin typeface="Ebrima" panose="02000000000000000000" pitchFamily="2" charset="0"/>
                <a:ea typeface="Ebrima" panose="02000000000000000000" pitchFamily="2" charset="0"/>
                <a:cs typeface="Ebrima" panose="02000000000000000000" pitchFamily="2" charset="0"/>
              </a:rPr>
              <a:t>sola dosis </a:t>
            </a:r>
            <a:r>
              <a:rPr lang="es-ES" sz="1800" dirty="0">
                <a:latin typeface="Ebrima" panose="02000000000000000000" pitchFamily="2" charset="0"/>
                <a:ea typeface="Ebrima" panose="02000000000000000000" pitchFamily="2" charset="0"/>
                <a:cs typeface="Ebrima" panose="02000000000000000000" pitchFamily="2" charset="0"/>
              </a:rPr>
              <a:t>(0,5 ml administrados por vía intramuscular en el músculo deltoides), los resultados de un ensayo de fase III en el que se utilizaron </a:t>
            </a:r>
            <a:r>
              <a:rPr lang="es-ES" sz="1800" b="1" dirty="0">
                <a:latin typeface="Ebrima" panose="02000000000000000000" pitchFamily="2" charset="0"/>
                <a:ea typeface="Ebrima" panose="02000000000000000000" pitchFamily="2" charset="0"/>
                <a:cs typeface="Ebrima" panose="02000000000000000000" pitchFamily="2" charset="0"/>
              </a:rPr>
              <a:t>dos dosis</a:t>
            </a:r>
            <a:r>
              <a:rPr lang="es-ES" sz="1800" dirty="0">
                <a:latin typeface="Ebrima" panose="02000000000000000000" pitchFamily="2" charset="0"/>
                <a:ea typeface="Ebrima" panose="02000000000000000000" pitchFamily="2" charset="0"/>
                <a:cs typeface="Ebrima" panose="02000000000000000000" pitchFamily="2" charset="0"/>
              </a:rPr>
              <a:t>, administradas con dos meses de diferencia, mostraron que, </a:t>
            </a:r>
            <a:r>
              <a:rPr lang="es-ES" sz="1800" b="1" dirty="0">
                <a:latin typeface="Ebrima" panose="02000000000000000000" pitchFamily="2" charset="0"/>
                <a:ea typeface="Ebrima" panose="02000000000000000000" pitchFamily="2" charset="0"/>
                <a:cs typeface="Ebrima" panose="02000000000000000000" pitchFamily="2" charset="0"/>
              </a:rPr>
              <a:t>en todos los criterios de valoración clínicos,</a:t>
            </a:r>
            <a:r>
              <a:rPr lang="es-ES" sz="1800" dirty="0">
                <a:latin typeface="Ebrima" panose="02000000000000000000" pitchFamily="2" charset="0"/>
                <a:ea typeface="Ebrima" panose="02000000000000000000" pitchFamily="2" charset="0"/>
                <a:cs typeface="Ebrima" panose="02000000000000000000" pitchFamily="2" charset="0"/>
              </a:rPr>
              <a:t> </a:t>
            </a:r>
            <a:r>
              <a:rPr lang="es-ES" sz="1800" b="1" dirty="0">
                <a:latin typeface="Ebrima" panose="02000000000000000000" pitchFamily="2" charset="0"/>
                <a:ea typeface="Ebrima" panose="02000000000000000000" pitchFamily="2" charset="0"/>
                <a:cs typeface="Ebrima" panose="02000000000000000000" pitchFamily="2" charset="0"/>
              </a:rPr>
              <a:t>dos dosis tienen mayor eficacia que una sola dosis. </a:t>
            </a:r>
          </a:p>
          <a:p>
            <a:pPr marL="285750" indent="-285750">
              <a:buFont typeface="Arial" panose="020B0604020202020204" pitchFamily="34" charset="0"/>
              <a:buChar char="•"/>
            </a:pPr>
            <a:r>
              <a:rPr lang="es-ES" sz="1800" b="1" dirty="0">
                <a:latin typeface="Ebrima" panose="02000000000000000000" pitchFamily="2" charset="0"/>
                <a:ea typeface="Ebrima" panose="02000000000000000000" pitchFamily="2" charset="0"/>
                <a:cs typeface="Ebrima" panose="02000000000000000000" pitchFamily="2" charset="0"/>
              </a:rPr>
              <a:t>Los limitados datos disponibles muestran una efectividad alta y continua de la vacuna contra la hospitalización en presencia de la variante ómicron. </a:t>
            </a:r>
          </a:p>
          <a:p>
            <a:pPr marL="285750" indent="-285750">
              <a:buFont typeface="Arial" panose="020B0604020202020204" pitchFamily="34" charset="0"/>
              <a:buChar char="•"/>
            </a:pPr>
            <a:r>
              <a:rPr lang="es-ES" sz="1800" b="1" dirty="0">
                <a:latin typeface="Ebrima" panose="02000000000000000000" pitchFamily="2" charset="0"/>
                <a:ea typeface="Ebrima" panose="02000000000000000000" pitchFamily="2" charset="0"/>
                <a:cs typeface="Ebrima" panose="02000000000000000000" pitchFamily="2" charset="0"/>
              </a:rPr>
              <a:t>Los países pueden optar por utilizar Ad26.COV2.S como esquema con una o dos dosis teniendo en cuenta cuestiones </a:t>
            </a:r>
            <a:r>
              <a:rPr lang="es-ES" sz="1800" dirty="0">
                <a:latin typeface="Ebrima" panose="02000000000000000000" pitchFamily="2" charset="0"/>
                <a:ea typeface="Ebrima" panose="02000000000000000000" pitchFamily="2" charset="0"/>
                <a:cs typeface="Ebrima" panose="02000000000000000000" pitchFamily="2" charset="0"/>
              </a:rPr>
              <a:t>como la disponibilidad del suministro y su acceso, los grupos poblacionales de difícil acceso y la aplicación programática de la hoja de ruta de priorización de la OMS. </a:t>
            </a:r>
          </a:p>
          <a:p>
            <a:pPr marL="285750" indent="-285750">
              <a:buFont typeface="Arial" panose="020B0604020202020204" pitchFamily="34" charset="0"/>
              <a:buChar char="•"/>
            </a:pPr>
            <a:r>
              <a:rPr lang="es-ES" sz="1800" b="1" dirty="0">
                <a:latin typeface="Ebrima" panose="02000000000000000000" pitchFamily="2" charset="0"/>
                <a:ea typeface="Ebrima" panose="02000000000000000000" pitchFamily="2" charset="0"/>
                <a:cs typeface="Ebrima" panose="02000000000000000000" pitchFamily="2" charset="0"/>
              </a:rPr>
              <a:t>La OMS destaca el beneficio de las dos dosis </a:t>
            </a:r>
            <a:r>
              <a:rPr lang="es-ES" sz="1800" dirty="0">
                <a:latin typeface="Ebrima" panose="02000000000000000000" pitchFamily="2" charset="0"/>
                <a:ea typeface="Ebrima" panose="02000000000000000000" pitchFamily="2" charset="0"/>
                <a:cs typeface="Ebrima" panose="02000000000000000000" pitchFamily="2" charset="0"/>
              </a:rPr>
              <a:t>y recomienda que haya</a:t>
            </a:r>
            <a:r>
              <a:rPr lang="es-ES" sz="1800" b="1" dirty="0">
                <a:latin typeface="Ebrima" panose="02000000000000000000" pitchFamily="2" charset="0"/>
                <a:ea typeface="Ebrima" panose="02000000000000000000" pitchFamily="2" charset="0"/>
                <a:cs typeface="Ebrima" panose="02000000000000000000" pitchFamily="2" charset="0"/>
              </a:rPr>
              <a:t> entre ellas un intervalo de 2 a 6 meses</a:t>
            </a:r>
            <a:r>
              <a:rPr lang="es-ES" sz="1800" dirty="0">
                <a:latin typeface="Ebrima" panose="02000000000000000000" pitchFamily="2" charset="0"/>
                <a:ea typeface="Ebrima" panose="02000000000000000000" pitchFamily="2" charset="0"/>
                <a:cs typeface="Ebrima" panose="02000000000000000000" pitchFamily="2" charset="0"/>
              </a:rPr>
              <a:t>, dependiendo de la situación epidemiológica y de las necesidades de ciertos grupos poblacionales.</a:t>
            </a:r>
          </a:p>
          <a:p>
            <a:endParaRPr lang="es-ES" dirty="0"/>
          </a:p>
        </p:txBody>
      </p:sp>
      <p:sp>
        <p:nvSpPr>
          <p:cNvPr id="5" name="Marcador de número de diapositiva 4">
            <a:extLst>
              <a:ext uri="{FF2B5EF4-FFF2-40B4-BE49-F238E27FC236}">
                <a16:creationId xmlns:a16="http://schemas.microsoft.com/office/drawing/2014/main" id="{A351652A-4CD8-42FF-99ED-1C2EFA192C2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22</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7C0A1656-7DA5-46ED-A48F-FB62EED3045C}"/>
              </a:ext>
            </a:extLst>
          </p:cNvPr>
          <p:cNvSpPr>
            <a:spLocks noGrp="1"/>
          </p:cNvSpPr>
          <p:nvPr>
            <p:ph type="body" sz="quarter" idx="21"/>
          </p:nvPr>
        </p:nvSpPr>
        <p:spPr>
          <a:xfrm>
            <a:off x="596348" y="6293651"/>
            <a:ext cx="11110017" cy="180001"/>
          </a:xfrm>
        </p:spPr>
        <p:txBody>
          <a:bodyPr/>
          <a:lstStyle/>
          <a:p>
            <a:r>
              <a:rPr lang="es-ES" dirty="0">
                <a:latin typeface="Ebrima" panose="02000000000000000000" pitchFamily="2" charset="0"/>
                <a:ea typeface="Ebrima" panose="02000000000000000000" pitchFamily="2" charset="0"/>
                <a:cs typeface="Ebrima" panose="02000000000000000000" pitchFamily="2" charset="0"/>
              </a:rPr>
              <a:t>SAGE de la OMS. 9 de diciembre del 2021: https://www.who.int/publications/i/item/WHO-2019-nCoV-vaccines-SAGE-recommendation-Ad26.COV2.S-2021.1.</a:t>
            </a:r>
          </a:p>
        </p:txBody>
      </p:sp>
      <p:sp>
        <p:nvSpPr>
          <p:cNvPr id="7" name="Título 6">
            <a:extLst>
              <a:ext uri="{FF2B5EF4-FFF2-40B4-BE49-F238E27FC236}">
                <a16:creationId xmlns:a16="http://schemas.microsoft.com/office/drawing/2014/main" id="{E250CF92-A0C4-4701-BEF2-05DF0E47979F}"/>
              </a:ext>
            </a:extLst>
          </p:cNvPr>
          <p:cNvSpPr>
            <a:spLocks noGrp="1"/>
          </p:cNvSpPr>
          <p:nvPr>
            <p:ph type="title"/>
          </p:nvPr>
        </p:nvSpPr>
        <p:spPr>
          <a:xfrm>
            <a:off x="479998" y="359999"/>
            <a:ext cx="9036141" cy="720000"/>
          </a:xfrm>
        </p:spPr>
        <p:txBody>
          <a:bodyPr/>
          <a:lstStyle/>
          <a:p>
            <a:r>
              <a:rPr lang="es-ES" dirty="0"/>
              <a:t>Número de dosis de la serie básica de la vacuna Ad26.COV 2-S (Janssen) contra la COVID-19</a:t>
            </a:r>
          </a:p>
        </p:txBody>
      </p:sp>
      <p:sp>
        <p:nvSpPr>
          <p:cNvPr id="8" name="Elipse 7">
            <a:extLst>
              <a:ext uri="{FF2B5EF4-FFF2-40B4-BE49-F238E27FC236}">
                <a16:creationId xmlns:a16="http://schemas.microsoft.com/office/drawing/2014/main" id="{1AA12183-FDCD-4492-B775-8EA4DE625E6F}"/>
              </a:ext>
            </a:extLst>
          </p:cNvPr>
          <p:cNvSpPr/>
          <p:nvPr/>
        </p:nvSpPr>
        <p:spPr>
          <a:xfrm>
            <a:off x="116554"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E</a:t>
            </a:r>
          </a:p>
        </p:txBody>
      </p:sp>
    </p:spTree>
    <p:extLst>
      <p:ext uri="{BB962C8B-B14F-4D97-AF65-F5344CB8AC3E}">
        <p14:creationId xmlns:p14="http://schemas.microsoft.com/office/powerpoint/2010/main" val="318496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A7E8C64-2D9A-4AB4-B8F5-634AFD1762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23</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5" name="Título 4">
            <a:extLst>
              <a:ext uri="{FF2B5EF4-FFF2-40B4-BE49-F238E27FC236}">
                <a16:creationId xmlns:a16="http://schemas.microsoft.com/office/drawing/2014/main" id="{53273D45-376A-49F9-8E1C-C32A26790096}"/>
              </a:ext>
            </a:extLst>
          </p:cNvPr>
          <p:cNvSpPr>
            <a:spLocks noGrp="1"/>
          </p:cNvSpPr>
          <p:nvPr>
            <p:ph type="title"/>
          </p:nvPr>
        </p:nvSpPr>
        <p:spPr>
          <a:xfrm>
            <a:off x="549965" y="133174"/>
            <a:ext cx="9810514" cy="410783"/>
          </a:xfrm>
        </p:spPr>
        <p:txBody>
          <a:bodyPr/>
          <a:lstStyle/>
          <a:p>
            <a:r>
              <a:rPr lang="es-ES" sz="1800" dirty="0"/>
              <a:t>Resumen de los atributos clave de la cadena de frío y la conservación por vacuna </a:t>
            </a:r>
            <a:br>
              <a:rPr lang="es-ES" sz="1800" dirty="0"/>
            </a:br>
            <a:r>
              <a:rPr lang="es-ES" sz="1800" dirty="0"/>
              <a:t>contra la COVID-19 </a:t>
            </a:r>
            <a:endParaRPr lang="es-ES" sz="1800" dirty="0">
              <a:ea typeface="Ebrima"/>
              <a:cs typeface="Ebrima"/>
            </a:endParaRPr>
          </a:p>
        </p:txBody>
      </p:sp>
      <p:graphicFrame>
        <p:nvGraphicFramePr>
          <p:cNvPr id="9" name="Table 9">
            <a:extLst>
              <a:ext uri="{FF2B5EF4-FFF2-40B4-BE49-F238E27FC236}">
                <a16:creationId xmlns:a16="http://schemas.microsoft.com/office/drawing/2014/main" id="{3452770C-CF29-41EE-8A92-6C482676C928}"/>
              </a:ext>
            </a:extLst>
          </p:cNvPr>
          <p:cNvGraphicFramePr>
            <a:graphicFrameLocks noGrp="1"/>
          </p:cNvGraphicFramePr>
          <p:nvPr>
            <p:ph idx="1"/>
            <p:extLst>
              <p:ext uri="{D42A27DB-BD31-4B8C-83A1-F6EECF244321}">
                <p14:modId xmlns:p14="http://schemas.microsoft.com/office/powerpoint/2010/main" val="487854006"/>
              </p:ext>
            </p:extLst>
          </p:nvPr>
        </p:nvGraphicFramePr>
        <p:xfrm>
          <a:off x="45584" y="611690"/>
          <a:ext cx="12100832" cy="5702111"/>
        </p:xfrm>
        <a:graphic>
          <a:graphicData uri="http://schemas.openxmlformats.org/drawingml/2006/table">
            <a:tbl>
              <a:tblPr firstRow="1" bandRow="1">
                <a:tableStyleId>{5C22544A-7EE6-4342-B048-85BDC9FD1C3A}</a:tableStyleId>
              </a:tblPr>
              <a:tblGrid>
                <a:gridCol w="1135038">
                  <a:extLst>
                    <a:ext uri="{9D8B030D-6E8A-4147-A177-3AD203B41FA5}">
                      <a16:colId xmlns:a16="http://schemas.microsoft.com/office/drawing/2014/main" val="1959081950"/>
                    </a:ext>
                  </a:extLst>
                </a:gridCol>
                <a:gridCol w="1096579">
                  <a:extLst>
                    <a:ext uri="{9D8B030D-6E8A-4147-A177-3AD203B41FA5}">
                      <a16:colId xmlns:a16="http://schemas.microsoft.com/office/drawing/2014/main" val="994421691"/>
                    </a:ext>
                  </a:extLst>
                </a:gridCol>
                <a:gridCol w="1109801">
                  <a:extLst>
                    <a:ext uri="{9D8B030D-6E8A-4147-A177-3AD203B41FA5}">
                      <a16:colId xmlns:a16="http://schemas.microsoft.com/office/drawing/2014/main" val="3963525572"/>
                    </a:ext>
                  </a:extLst>
                </a:gridCol>
                <a:gridCol w="1083359">
                  <a:extLst>
                    <a:ext uri="{9D8B030D-6E8A-4147-A177-3AD203B41FA5}">
                      <a16:colId xmlns:a16="http://schemas.microsoft.com/office/drawing/2014/main" val="3353488403"/>
                    </a:ext>
                  </a:extLst>
                </a:gridCol>
                <a:gridCol w="1096579">
                  <a:extLst>
                    <a:ext uri="{9D8B030D-6E8A-4147-A177-3AD203B41FA5}">
                      <a16:colId xmlns:a16="http://schemas.microsoft.com/office/drawing/2014/main" val="1428282818"/>
                    </a:ext>
                  </a:extLst>
                </a:gridCol>
                <a:gridCol w="999512">
                  <a:extLst>
                    <a:ext uri="{9D8B030D-6E8A-4147-A177-3AD203B41FA5}">
                      <a16:colId xmlns:a16="http://schemas.microsoft.com/office/drawing/2014/main" val="404765307"/>
                    </a:ext>
                  </a:extLst>
                </a:gridCol>
                <a:gridCol w="1193648">
                  <a:extLst>
                    <a:ext uri="{9D8B030D-6E8A-4147-A177-3AD203B41FA5}">
                      <a16:colId xmlns:a16="http://schemas.microsoft.com/office/drawing/2014/main" val="3203103510"/>
                    </a:ext>
                  </a:extLst>
                </a:gridCol>
                <a:gridCol w="1096579">
                  <a:extLst>
                    <a:ext uri="{9D8B030D-6E8A-4147-A177-3AD203B41FA5}">
                      <a16:colId xmlns:a16="http://schemas.microsoft.com/office/drawing/2014/main" val="2321612713"/>
                    </a:ext>
                  </a:extLst>
                </a:gridCol>
                <a:gridCol w="1096579">
                  <a:extLst>
                    <a:ext uri="{9D8B030D-6E8A-4147-A177-3AD203B41FA5}">
                      <a16:colId xmlns:a16="http://schemas.microsoft.com/office/drawing/2014/main" val="727335822"/>
                    </a:ext>
                  </a:extLst>
                </a:gridCol>
                <a:gridCol w="1096579">
                  <a:extLst>
                    <a:ext uri="{9D8B030D-6E8A-4147-A177-3AD203B41FA5}">
                      <a16:colId xmlns:a16="http://schemas.microsoft.com/office/drawing/2014/main" val="2090593653"/>
                    </a:ext>
                  </a:extLst>
                </a:gridCol>
                <a:gridCol w="1096579">
                  <a:extLst>
                    <a:ext uri="{9D8B030D-6E8A-4147-A177-3AD203B41FA5}">
                      <a16:colId xmlns:a16="http://schemas.microsoft.com/office/drawing/2014/main" val="2478736065"/>
                    </a:ext>
                  </a:extLst>
                </a:gridCol>
              </a:tblGrid>
              <a:tr h="215296">
                <a:tc rowSpan="2">
                  <a:txBody>
                    <a:bodyPr/>
                    <a:lstStyle/>
                    <a:p>
                      <a:endParaRPr lang="es-ES_tradnl" sz="750" noProof="0">
                        <a:latin typeface="Arial Narrow" panose="020B0606020202030204" pitchFamily="34" charset="0"/>
                      </a:endParaRPr>
                    </a:p>
                  </a:txBody>
                  <a:tcP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noProof="0">
                          <a:solidFill>
                            <a:schemeClr val="tx1"/>
                          </a:solidFill>
                          <a:latin typeface="Arial Narrow" panose="020B0606020202030204" pitchFamily="34" charset="0"/>
                        </a:rPr>
                        <a:t>COMIRNATY</a:t>
                      </a:r>
                      <a:r>
                        <a:rPr lang="es-ES_tradnl" sz="750" b="1" i="0" kern="1200" baseline="30000" noProof="0">
                          <a:solidFill>
                            <a:schemeClr val="dk1"/>
                          </a:solidFill>
                          <a:effectLst/>
                          <a:latin typeface="Arial Narrow" panose="020B0606020202030204" pitchFamily="34" charset="0"/>
                          <a:ea typeface="+mn-ea"/>
                          <a:cs typeface="+mn-cs"/>
                        </a:rPr>
                        <a:t>®</a:t>
                      </a:r>
                      <a:r>
                        <a:rPr lang="es-ES_tradnl" sz="750" b="1" i="0" noProof="0">
                          <a:solidFill>
                            <a:schemeClr val="tx1"/>
                          </a:solidFill>
                          <a:latin typeface="Arial Narrow" panose="020B0606020202030204" pitchFamily="34" charset="0"/>
                        </a:rPr>
                        <a:t> (</a:t>
                      </a:r>
                      <a:r>
                        <a:rPr lang="es-ES_tradnl" sz="750" b="1" i="0" kern="1200" noProof="0">
                          <a:solidFill>
                            <a:schemeClr val="tx1"/>
                          </a:solidFill>
                          <a:latin typeface="Arial Narrow" panose="020B0606020202030204" pitchFamily="34" charset="0"/>
                          <a:ea typeface="+mn-ea"/>
                          <a:cs typeface="+mn-cs"/>
                        </a:rPr>
                        <a:t>Pfizer BioNTech)</a:t>
                      </a:r>
                    </a:p>
                  </a:txBody>
                  <a:tcPr>
                    <a:solidFill>
                      <a:srgbClr val="FFCC6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b="1" i="1" noProof="0">
                          <a:solidFill>
                            <a:schemeClr val="tx1"/>
                          </a:solidFill>
                          <a:latin typeface="+mj-lt"/>
                        </a:rPr>
                        <a:t>COMIRNATY</a:t>
                      </a:r>
                      <a:r>
                        <a:rPr lang="en-US" sz="1000" kern="1200" baseline="30000">
                          <a:solidFill>
                            <a:schemeClr val="dk1"/>
                          </a:solidFill>
                          <a:effectLst/>
                          <a:latin typeface="+mj-lt"/>
                          <a:ea typeface="+mn-ea"/>
                          <a:cs typeface="+mn-cs"/>
                        </a:rPr>
                        <a:t>®</a:t>
                      </a:r>
                      <a:r>
                        <a:rPr lang="fr-CH" sz="1000" b="1" noProof="0">
                          <a:solidFill>
                            <a:schemeClr val="tx1"/>
                          </a:solidFill>
                          <a:latin typeface="+mj-lt"/>
                        </a:rPr>
                        <a:t> (</a:t>
                      </a:r>
                      <a:r>
                        <a:rPr lang="en-US" sz="1000" b="1" kern="1200">
                          <a:solidFill>
                            <a:schemeClr val="tx1"/>
                          </a:solidFill>
                          <a:latin typeface="+mj-lt"/>
                          <a:ea typeface="+mn-ea"/>
                          <a:cs typeface="+mn-cs"/>
                        </a:rPr>
                        <a:t>Pfizer BioNTech</a:t>
                      </a:r>
                      <a:r>
                        <a:rPr lang="en-US" sz="1000" b="1" kern="1200" noProof="0">
                          <a:solidFill>
                            <a:schemeClr val="tx1"/>
                          </a:solidFill>
                          <a:latin typeface="+mj-lt"/>
                          <a:ea typeface="+mn-ea"/>
                          <a:cs typeface="+mn-cs"/>
                        </a:rPr>
                        <a:t>)</a:t>
                      </a:r>
                      <a:endParaRPr lang="fr-CH" sz="1000" b="1" kern="1200" noProof="0">
                        <a:solidFill>
                          <a:schemeClr val="tx1"/>
                        </a:solidFill>
                        <a:latin typeface="+mj-lt"/>
                        <a:ea typeface="+mn-ea"/>
                        <a:cs typeface="+mn-cs"/>
                      </a:endParaRPr>
                    </a:p>
                  </a:txBody>
                  <a:tcPr>
                    <a:solidFill>
                      <a:srgbClr val="FFCC66"/>
                    </a:solidFill>
                  </a:tcPr>
                </a:tc>
                <a:tc hMerge="1">
                  <a:txBody>
                    <a:bodyPr/>
                    <a:lstStyle/>
                    <a:p>
                      <a:endParaRPr lang="en-GB"/>
                    </a:p>
                  </a:txBody>
                  <a:tcPr/>
                </a:tc>
                <a:tc rowSpan="2">
                  <a:txBody>
                    <a:bodyPr/>
                    <a:lstStyle/>
                    <a:p>
                      <a:pPr marL="0" marR="0" lvl="0" indent="0" algn="ctr" rtl="0">
                        <a:lnSpc>
                          <a:spcPct val="100000"/>
                        </a:lnSpc>
                        <a:spcBef>
                          <a:spcPts val="0"/>
                        </a:spcBef>
                        <a:spcAft>
                          <a:spcPts val="0"/>
                        </a:spcAft>
                        <a:buClrTx/>
                        <a:buSzTx/>
                        <a:buFontTx/>
                        <a:buNone/>
                      </a:pPr>
                      <a:r>
                        <a:rPr lang="es-ES_tradnl" sz="750" b="1" i="0" noProof="0">
                          <a:solidFill>
                            <a:schemeClr val="tx1"/>
                          </a:solidFill>
                          <a:latin typeface="Arial Narrow" panose="020B0606020202030204" pitchFamily="34" charset="0"/>
                        </a:rPr>
                        <a:t>SPIKEVAX</a:t>
                      </a:r>
                      <a:r>
                        <a:rPr lang="es-ES_tradnl" sz="750" b="1" i="0" kern="1200" baseline="30000" noProof="0">
                          <a:solidFill>
                            <a:schemeClr val="dk1"/>
                          </a:solidFill>
                          <a:effectLst/>
                          <a:latin typeface="Arial Narrow" panose="020B0606020202030204" pitchFamily="34" charset="0"/>
                          <a:ea typeface="+mn-ea"/>
                          <a:cs typeface="+mn-cs"/>
                        </a:rPr>
                        <a:t>®</a:t>
                      </a:r>
                      <a:r>
                        <a:rPr lang="es-ES_tradnl" sz="750" b="1" i="0" noProof="0">
                          <a:solidFill>
                            <a:schemeClr val="tx1"/>
                          </a:solidFill>
                          <a:latin typeface="Arial Narrow" panose="020B0606020202030204" pitchFamily="34" charset="0"/>
                        </a:rPr>
                        <a:t> </a:t>
                      </a:r>
                      <a:br>
                        <a:rPr lang="es-ES_tradnl" sz="750" b="1" i="0" noProof="0">
                          <a:solidFill>
                            <a:schemeClr val="tx1"/>
                          </a:solidFill>
                          <a:latin typeface="Arial Narrow" panose="020B0606020202030204" pitchFamily="34" charset="0"/>
                        </a:rPr>
                      </a:br>
                      <a:r>
                        <a:rPr lang="es-ES_tradnl" sz="750" b="1" i="0" noProof="0">
                          <a:solidFill>
                            <a:schemeClr val="tx1"/>
                          </a:solidFill>
                          <a:latin typeface="Arial Narrow" panose="020B0606020202030204" pitchFamily="34" charset="0"/>
                        </a:rPr>
                        <a:t>(Moderna)</a:t>
                      </a:r>
                    </a:p>
                  </a:txBody>
                  <a:tcPr>
                    <a:solidFill>
                      <a:srgbClr val="FFCC6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COVISHIELD® (Serum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VAXZEVRIA®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ChAdOx1-S</a:t>
                      </a: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kern="1200" noProof="0">
                          <a:solidFill>
                            <a:schemeClr val="tx1"/>
                          </a:solidFill>
                          <a:latin typeface="Arial Narrow" panose="020B0606020202030204" pitchFamily="34" charset="0"/>
                          <a:ea typeface="+mn-ea"/>
                          <a:cs typeface="+mn-cs"/>
                        </a:rPr>
                        <a:t>Ad26.COV 2-S® (Janssen)</a:t>
                      </a:r>
                      <a:endParaRPr lang="es-ES_tradnl" sz="750" b="1" i="0" kern="1200" noProof="0">
                        <a:solidFill>
                          <a:schemeClr val="tx1"/>
                        </a:solidFill>
                        <a:latin typeface="Arial Narrow" panose="020B0606020202030204" pitchFamily="34" charset="0"/>
                        <a:ea typeface="+mn-ea"/>
                        <a:cs typeface="+mn-cs"/>
                      </a:endParaRP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t>Vacuna de virus inactivado contra el </a:t>
                      </a:r>
                      <a:br>
                        <a:rPr kumimoji="0" lang="es-ES_tradnl" sz="75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br>
                      <a:r>
                        <a:rPr kumimoji="0" lang="es-ES_tradnl" sz="75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t>SARS-CoV-2® (BIBP/Sinopharm)</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CORONAVAC® (Sinovac Life Sciences)</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COVAXIN® </a:t>
                      </a:r>
                      <a:br>
                        <a:rPr lang="es-ES_tradnl" sz="750" b="1" i="0" kern="1200" noProof="0">
                          <a:solidFill>
                            <a:schemeClr val="tx1"/>
                          </a:solidFill>
                          <a:latin typeface="Arial Narrow" panose="020B0606020202030204" pitchFamily="34" charset="0"/>
                          <a:ea typeface="+mn-ea"/>
                          <a:cs typeface="+mn-cs"/>
                        </a:rPr>
                      </a:br>
                      <a:r>
                        <a:rPr lang="es-ES_tradnl" sz="750" b="1" i="0" kern="1200" noProof="0">
                          <a:solidFill>
                            <a:schemeClr val="tx1"/>
                          </a:solidFill>
                          <a:latin typeface="Arial Narrow" panose="020B0606020202030204" pitchFamily="34" charset="0"/>
                          <a:ea typeface="+mn-ea"/>
                          <a:cs typeface="+mn-cs"/>
                        </a:rPr>
                        <a:t>(Bharat Biotech)</a:t>
                      </a:r>
                    </a:p>
                  </a:txBody>
                  <a:tcPr>
                    <a:solidFill>
                      <a:srgbClr val="CCFFCC"/>
                    </a:solidFill>
                  </a:tcPr>
                </a:tc>
                <a:tc rowSpan="2">
                  <a:txBody>
                    <a:bodyPr/>
                    <a:lstStyle/>
                    <a:p>
                      <a:pPr lvl="0" algn="ctr">
                        <a:lnSpc>
                          <a:spcPct val="100000"/>
                        </a:lnSpc>
                        <a:spcBef>
                          <a:spcPts val="0"/>
                        </a:spcBef>
                        <a:spcAft>
                          <a:spcPts val="0"/>
                        </a:spcAft>
                        <a:buNone/>
                      </a:pPr>
                      <a:r>
                        <a:rPr lang="es-ES_tradnl" sz="750" b="1" i="0" u="none" strike="noStrike" noProof="0">
                          <a:solidFill>
                            <a:srgbClr val="000000"/>
                          </a:solidFill>
                          <a:latin typeface="Arial Narrow" panose="020B0606020202030204" pitchFamily="34" charset="0"/>
                        </a:rPr>
                        <a:t>COVOVAX® </a:t>
                      </a:r>
                      <a:br>
                        <a:rPr lang="es-ES_tradnl" sz="750" b="1" i="0" u="none" strike="noStrike" noProof="0">
                          <a:solidFill>
                            <a:srgbClr val="000000"/>
                          </a:solidFill>
                          <a:latin typeface="Arial Narrow" panose="020B0606020202030204" pitchFamily="34" charset="0"/>
                        </a:rPr>
                      </a:br>
                      <a:r>
                        <a:rPr lang="es-ES_tradnl" sz="750" b="1" i="0" u="none" strike="noStrike" noProof="0">
                          <a:solidFill>
                            <a:srgbClr val="000000"/>
                          </a:solidFill>
                          <a:latin typeface="Arial Narrow" panose="020B0606020202030204" pitchFamily="34" charset="0"/>
                        </a:rPr>
                        <a:t>(Serum Institute of India)</a:t>
                      </a:r>
                    </a:p>
                    <a:p>
                      <a:pPr lvl="0" algn="ctr">
                        <a:lnSpc>
                          <a:spcPct val="100000"/>
                        </a:lnSpc>
                        <a:spcBef>
                          <a:spcPts val="0"/>
                        </a:spcBef>
                        <a:spcAft>
                          <a:spcPts val="0"/>
                        </a:spcAft>
                        <a:buNone/>
                      </a:pPr>
                      <a:r>
                        <a:rPr lang="es-ES_tradnl" sz="750" b="1" i="0" u="none" strike="noStrike" noProof="0">
                          <a:solidFill>
                            <a:srgbClr val="000000"/>
                          </a:solidFill>
                          <a:latin typeface="Arial Narrow" panose="020B0606020202030204" pitchFamily="34" charset="0"/>
                        </a:rPr>
                        <a:t>NUVAXOVID® (Novavax, Inc.)</a:t>
                      </a:r>
                    </a:p>
                  </a:txBody>
                  <a:tcPr>
                    <a:solidFill>
                      <a:schemeClr val="accent2">
                        <a:lumMod val="60000"/>
                        <a:lumOff val="40000"/>
                      </a:schemeClr>
                    </a:solidFill>
                  </a:tcPr>
                </a:tc>
                <a:extLst>
                  <a:ext uri="{0D108BD9-81ED-4DB2-BD59-A6C34878D82A}">
                    <a16:rowId xmlns:a16="http://schemas.microsoft.com/office/drawing/2014/main" val="3533885365"/>
                  </a:ext>
                </a:extLst>
              </a:tr>
              <a:tr h="701165">
                <a:tc vMerge="1">
                  <a:txBody>
                    <a:bodyPr/>
                    <a:lstStyle/>
                    <a:p>
                      <a:endParaRPr lang="en-US" sz="1050">
                        <a:latin typeface="Ebrima"/>
                      </a:endParaRPr>
                    </a:p>
                  </a:txBody>
                  <a:tcPr>
                    <a:solidFill>
                      <a:schemeClr val="bg1"/>
                    </a:solidFill>
                  </a:tcPr>
                </a:tc>
                <a:tc>
                  <a:txBody>
                    <a:bodyPr/>
                    <a:lstStyle/>
                    <a:p>
                      <a:pPr marL="0" lvl="0" indent="0" algn="ctr">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Formulación lista </a:t>
                      </a:r>
                      <a:br>
                        <a:rPr lang="es-ES_tradnl" sz="750" b="1" i="0" kern="1200" noProof="0">
                          <a:solidFill>
                            <a:schemeClr val="tx1"/>
                          </a:solidFill>
                          <a:latin typeface="Arial Narrow" panose="020B0606020202030204" pitchFamily="34" charset="0"/>
                          <a:ea typeface="+mn-ea"/>
                          <a:cs typeface="+mn-cs"/>
                        </a:rPr>
                      </a:br>
                      <a:r>
                        <a:rPr lang="es-ES_tradnl" sz="750" b="1" i="0" kern="1200" noProof="0">
                          <a:solidFill>
                            <a:schemeClr val="tx1"/>
                          </a:solidFill>
                          <a:latin typeface="Arial Narrow" panose="020B0606020202030204" pitchFamily="34" charset="0"/>
                          <a:ea typeface="+mn-ea"/>
                          <a:cs typeface="+mn-cs"/>
                        </a:rPr>
                        <a:t>para usar </a:t>
                      </a:r>
                      <a:endParaRPr lang="es-ES_tradnl" sz="750" i="0" noProof="0">
                        <a:latin typeface="Arial Narrow" panose="020B0606020202030204" pitchFamily="34" charset="0"/>
                      </a:endParaRPr>
                    </a:p>
                    <a:p>
                      <a:pPr marL="0" lvl="0" indent="0" algn="ctr">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Tris/Sacarosa)</a:t>
                      </a:r>
                      <a:r>
                        <a:rPr lang="es-ES_tradnl" sz="750" b="1" i="0" kern="1200" baseline="30000" noProof="0">
                          <a:solidFill>
                            <a:schemeClr val="tx1"/>
                          </a:solidFill>
                          <a:latin typeface="Arial Narrow" panose="020B0606020202030204" pitchFamily="34" charset="0"/>
                          <a:ea typeface="+mn-ea"/>
                          <a:cs typeface="+mn-cs"/>
                        </a:rPr>
                        <a:t>1</a:t>
                      </a:r>
                    </a:p>
                    <a:p>
                      <a:pPr marL="0" lvl="0" indent="0" algn="ctr">
                        <a:lnSpc>
                          <a:spcPct val="100000"/>
                        </a:lnSpc>
                        <a:spcBef>
                          <a:spcPts val="0"/>
                        </a:spcBef>
                        <a:spcAft>
                          <a:spcPts val="0"/>
                        </a:spcAft>
                        <a:buNone/>
                      </a:pPr>
                      <a:endParaRPr lang="es-ES_tradnl" sz="750" b="1" i="0" kern="1200" baseline="30000" noProof="0">
                        <a:solidFill>
                          <a:schemeClr val="tx1"/>
                        </a:solidFill>
                        <a:latin typeface="Arial Narrow" panose="020B0606020202030204" pitchFamily="34" charset="0"/>
                        <a:ea typeface="+mn-ea"/>
                        <a:cs typeface="+mn-cs"/>
                      </a:endParaRPr>
                    </a:p>
                    <a:p>
                      <a:pPr marL="0" lvl="0" indent="0" algn="ctr">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TAPA GRIS</a:t>
                      </a:r>
                    </a:p>
                    <a:p>
                      <a:pPr marL="0" lvl="0" indent="0" algn="ctr">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12 años o más</a:t>
                      </a:r>
                    </a:p>
                  </a:txBody>
                  <a:tcPr>
                    <a:solidFill>
                      <a:srgbClr val="FFCC66"/>
                    </a:solidFill>
                  </a:tcPr>
                </a:tc>
                <a:tc>
                  <a:txBody>
                    <a:bodyPr/>
                    <a:lstStyle/>
                    <a:p>
                      <a:pPr marL="0" lvl="0" indent="0" algn="ctr" defTabSz="914400" rtl="0" eaLnBrk="1" latinLnBrk="0" hangingPunct="1">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Con dilución</a:t>
                      </a:r>
                    </a:p>
                    <a:p>
                      <a:pPr marL="0" lvl="0" indent="0" algn="ctr">
                        <a:lnSpc>
                          <a:spcPct val="100000"/>
                        </a:lnSpc>
                        <a:spcBef>
                          <a:spcPts val="0"/>
                        </a:spcBef>
                        <a:spcAft>
                          <a:spcPts val="0"/>
                        </a:spcAft>
                        <a:buNone/>
                      </a:pPr>
                      <a:endParaRPr lang="es-ES_tradnl" sz="75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TAPA MORADA</a:t>
                      </a: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12 años o más</a:t>
                      </a:r>
                    </a:p>
                  </a:txBody>
                  <a:tcPr anchor="ctr">
                    <a:solidFill>
                      <a:srgbClr val="FFCC66"/>
                    </a:solidFill>
                  </a:tcPr>
                </a:tc>
                <a:tc>
                  <a:txBody>
                    <a:bodyPr/>
                    <a:lstStyle/>
                    <a:p>
                      <a:pPr marL="0" lvl="0" indent="0" algn="ctr">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Con dilución</a:t>
                      </a:r>
                    </a:p>
                    <a:p>
                      <a:pPr marL="0" lvl="0" indent="0" algn="ctr">
                        <a:lnSpc>
                          <a:spcPct val="100000"/>
                        </a:lnSpc>
                        <a:spcBef>
                          <a:spcPts val="0"/>
                        </a:spcBef>
                        <a:spcAft>
                          <a:spcPts val="0"/>
                        </a:spcAft>
                        <a:buNone/>
                      </a:pPr>
                      <a:endParaRPr lang="es-ES_tradnl" sz="75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TAPA NARANJA </a:t>
                      </a: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5-11 años</a:t>
                      </a:r>
                    </a:p>
                  </a:txBody>
                  <a:tcPr anchor="ctr">
                    <a:solidFill>
                      <a:srgbClr val="FFCC66"/>
                    </a:solidFill>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00" b="1" kern="1200" noProof="0">
                        <a:solidFill>
                          <a:schemeClr val="tx1"/>
                        </a:solidFill>
                        <a:latin typeface="+mj-lt"/>
                        <a:ea typeface="+mn-ea"/>
                        <a:cs typeface="+mn-cs"/>
                      </a:endParaRPr>
                    </a:p>
                  </a:txBody>
                  <a:tcPr>
                    <a:solidFill>
                      <a:srgbClr val="FFCCCC"/>
                    </a:solidFill>
                  </a:tcPr>
                </a:tc>
                <a:tc vMerge="1">
                  <a:txBody>
                    <a:bodyPr/>
                    <a:lstStyle/>
                    <a:p>
                      <a:endParaRPr lang="en-GB"/>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noProof="0">
                        <a:solidFill>
                          <a:schemeClr val="tx1"/>
                        </a:solidFill>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00" b="1" kern="1200" noProof="0">
                        <a:solidFill>
                          <a:schemeClr val="tx1"/>
                        </a:solidFill>
                        <a:latin typeface="+mj-lt"/>
                        <a:ea typeface="+mn-ea"/>
                        <a:cs typeface="+mn-cs"/>
                      </a:endParaRPr>
                    </a:p>
                  </a:txBody>
                  <a:tcPr>
                    <a:solidFill>
                      <a:srgbClr val="CCFFCC"/>
                    </a:solidFill>
                  </a:tcPr>
                </a:tc>
                <a:tc vMerge="1">
                  <a:txBody>
                    <a:bodyPr/>
                    <a:lstStyle/>
                    <a:p>
                      <a:pPr lvl="0" algn="l">
                        <a:lnSpc>
                          <a:spcPct val="100000"/>
                        </a:lnSpc>
                        <a:spcBef>
                          <a:spcPts val="0"/>
                        </a:spcBef>
                        <a:spcAft>
                          <a:spcPts val="0"/>
                        </a:spcAft>
                        <a:buNone/>
                      </a:pPr>
                      <a:endParaRPr lang="en-US" sz="1000" b="1" i="0" u="none" strike="noStrike" noProof="0">
                        <a:solidFill>
                          <a:srgbClr val="000000"/>
                        </a:solidFill>
                        <a:latin typeface="+mj-lt"/>
                      </a:endParaRPr>
                    </a:p>
                  </a:txBody>
                  <a:tcPr>
                    <a:solidFill>
                      <a:schemeClr val="accent2">
                        <a:lumMod val="60000"/>
                        <a:lumOff val="40000"/>
                      </a:schemeClr>
                    </a:solidFill>
                  </a:tcPr>
                </a:tc>
                <a:extLst>
                  <a:ext uri="{0D108BD9-81ED-4DB2-BD59-A6C34878D82A}">
                    <a16:rowId xmlns:a16="http://schemas.microsoft.com/office/drawing/2014/main" val="3598039241"/>
                  </a:ext>
                </a:extLst>
              </a:tr>
              <a:tr h="285952">
                <a:tc>
                  <a:txBody>
                    <a:bodyPr/>
                    <a:lstStyle/>
                    <a:p>
                      <a:pPr lvl="0">
                        <a:buNone/>
                      </a:pPr>
                      <a:r>
                        <a:rPr lang="es-ES_tradnl" sz="750" b="1" noProof="0">
                          <a:latin typeface="Arial Narrow" panose="020B0606020202030204" pitchFamily="34" charset="0"/>
                        </a:rPr>
                        <a:t>Plataforma</a:t>
                      </a:r>
                    </a:p>
                  </a:txBody>
                  <a:tcPr anchor="ctr"/>
                </a:tc>
                <a:tc gridSpan="4">
                  <a:txBody>
                    <a:bodyPr/>
                    <a:lstStyle/>
                    <a:p>
                      <a:pPr lvl="0" algn="ctr">
                        <a:buNone/>
                      </a:pPr>
                      <a:r>
                        <a:rPr lang="es-ES_tradnl" sz="750" b="1" i="0" u="none" strike="noStrike" noProof="0">
                          <a:solidFill>
                            <a:srgbClr val="000000"/>
                          </a:solidFill>
                          <a:latin typeface="Arial Narrow" panose="020B0606020202030204" pitchFamily="34" charset="0"/>
                        </a:rPr>
                        <a:t>ARN mensajero</a:t>
                      </a:r>
                      <a:endParaRPr lang="es-ES_tradnl" sz="750" b="1" noProof="0">
                        <a:latin typeface="Arial Narrow" panose="020B0606020202030204" pitchFamily="34" charset="0"/>
                      </a:endParaRPr>
                    </a:p>
                  </a:txBody>
                  <a:tcPr anchor="ctr">
                    <a:solidFill>
                      <a:srgbClr val="FFC000"/>
                    </a:solidFill>
                  </a:tcPr>
                </a:tc>
                <a:tc hMerge="1">
                  <a:txBody>
                    <a:bodyPr/>
                    <a:lstStyle/>
                    <a:p>
                      <a:pPr lvl="0" algn="ctr">
                        <a:buNone/>
                      </a:pPr>
                      <a:r>
                        <a:rPr lang="en-US" sz="900" b="1" i="0" u="none" strike="noStrike" noProof="0">
                          <a:solidFill>
                            <a:srgbClr val="000000"/>
                          </a:solidFill>
                          <a:latin typeface="Ebrima"/>
                        </a:rPr>
                        <a:t>ARN mensajero</a:t>
                      </a:r>
                      <a:endParaRPr lang="en-US" sz="900" b="1">
                        <a:latin typeface="Ebrima"/>
                      </a:endParaRPr>
                    </a:p>
                  </a:txBody>
                  <a:tcPr anchor="ctr">
                    <a:solidFill>
                      <a:srgbClr val="FFC000"/>
                    </a:solidFill>
                  </a:tcPr>
                </a:tc>
                <a:tc hMerge="1">
                  <a:txBody>
                    <a:bodyPr/>
                    <a:lstStyle/>
                    <a:p>
                      <a:endParaRPr lang="en-GB"/>
                    </a:p>
                  </a:txBody>
                  <a:tcPr/>
                </a:tc>
                <a:tc hMerge="1">
                  <a:txBody>
                    <a:bodyPr/>
                    <a:lstStyle/>
                    <a:p>
                      <a:pPr lvl="0" algn="ctr">
                        <a:buNone/>
                      </a:pPr>
                      <a:endParaRPr lang="en-US" sz="900" b="1">
                        <a:latin typeface="Ebrima"/>
                      </a:endParaRPr>
                    </a:p>
                  </a:txBody>
                  <a:tcPr anchor="ctr">
                    <a:solidFill>
                      <a:srgbClr val="FFC000"/>
                    </a:solidFill>
                  </a:tcPr>
                </a:tc>
                <a:tc gridSpan="2">
                  <a:txBody>
                    <a:bodyPr/>
                    <a:lstStyle/>
                    <a:p>
                      <a:pPr lvl="0" algn="ctr">
                        <a:buNone/>
                      </a:pPr>
                      <a:r>
                        <a:rPr lang="es-ES_tradnl" sz="750" b="1" i="0" u="none" strike="noStrike" noProof="0">
                          <a:solidFill>
                            <a:schemeClr val="tx1"/>
                          </a:solidFill>
                          <a:latin typeface="Arial Narrow" panose="020B0606020202030204" pitchFamily="34" charset="0"/>
                        </a:rPr>
                        <a:t>Vector viral recombinante</a:t>
                      </a:r>
                      <a:endParaRPr lang="es-ES_tradnl" sz="750" b="1" noProof="0">
                        <a:latin typeface="Arial Narrow" panose="020B0606020202030204" pitchFamily="34" charset="0"/>
                      </a:endParaRPr>
                    </a:p>
                  </a:txBody>
                  <a:tcPr anchor="ctr">
                    <a:solidFill>
                      <a:srgbClr val="FF9999"/>
                    </a:solidFill>
                  </a:tcPr>
                </a:tc>
                <a:tc hMerge="1">
                  <a:txBody>
                    <a:bodyPr/>
                    <a:lstStyle/>
                    <a:p>
                      <a:endParaRPr lang="en-GB"/>
                    </a:p>
                  </a:txBody>
                  <a:tcPr/>
                </a:tc>
                <a:tc gridSpan="3">
                  <a:txBody>
                    <a:bodyPr/>
                    <a:lstStyle/>
                    <a:p>
                      <a:pPr lvl="0" algn="ctr">
                        <a:buNone/>
                      </a:pPr>
                      <a:r>
                        <a:rPr lang="es-ES_tradnl" sz="750" b="1" i="0" u="none" strike="noStrike" noProof="0">
                          <a:solidFill>
                            <a:schemeClr val="tx1"/>
                          </a:solidFill>
                          <a:latin typeface="Arial Narrow" panose="020B0606020202030204" pitchFamily="34" charset="0"/>
                        </a:rPr>
                        <a:t>Virus inactivado</a:t>
                      </a:r>
                      <a:endParaRPr lang="es-ES_tradnl" sz="750" b="1" noProof="0">
                        <a:latin typeface="Arial Narrow" panose="020B0606020202030204" pitchFamily="34" charset="0"/>
                      </a:endParaRPr>
                    </a:p>
                  </a:txBody>
                  <a:tcPr anchor="ctr">
                    <a:solidFill>
                      <a:srgbClr val="CCFFCC"/>
                    </a:solidFill>
                  </a:tcPr>
                </a:tc>
                <a:tc hMerge="1">
                  <a:txBody>
                    <a:bodyPr/>
                    <a:lstStyle/>
                    <a:p>
                      <a:endParaRPr lang="en-US"/>
                    </a:p>
                  </a:txBody>
                  <a:tcPr/>
                </a:tc>
                <a:tc hMerge="1">
                  <a:txBody>
                    <a:bodyPr/>
                    <a:lstStyle/>
                    <a:p>
                      <a:endParaRPr lang="en-US"/>
                    </a:p>
                  </a:txBody>
                  <a:tcPr/>
                </a:tc>
                <a:tc>
                  <a:txBody>
                    <a:bodyPr/>
                    <a:lstStyle/>
                    <a:p>
                      <a:pPr lvl="0" algn="ctr">
                        <a:buNone/>
                      </a:pPr>
                      <a:r>
                        <a:rPr lang="es-ES_tradnl" sz="750" b="1" i="0" u="none" strike="noStrike" noProof="0">
                          <a:solidFill>
                            <a:schemeClr val="dk1"/>
                          </a:solidFill>
                          <a:latin typeface="Arial Narrow" panose="020B0606020202030204" pitchFamily="34" charset="0"/>
                        </a:rPr>
                        <a:t>Nanopartícula </a:t>
                      </a:r>
                      <a:br>
                        <a:rPr lang="es-ES_tradnl" sz="750" b="1" i="0" u="none" strike="noStrike" noProof="0">
                          <a:solidFill>
                            <a:schemeClr val="dk1"/>
                          </a:solidFill>
                          <a:latin typeface="Arial Narrow" panose="020B0606020202030204" pitchFamily="34" charset="0"/>
                        </a:rPr>
                      </a:br>
                      <a:r>
                        <a:rPr lang="es-ES_tradnl" sz="750" b="1" i="0" u="none" strike="noStrike" noProof="0">
                          <a:solidFill>
                            <a:schemeClr val="dk1"/>
                          </a:solidFill>
                          <a:latin typeface="Arial Narrow" panose="020B0606020202030204" pitchFamily="34" charset="0"/>
                        </a:rPr>
                        <a:t>de proteína recombinante </a:t>
                      </a:r>
                      <a:br>
                        <a:rPr lang="es-ES_tradnl" sz="750" b="1" i="0" u="none" strike="noStrike" noProof="0">
                          <a:solidFill>
                            <a:schemeClr val="dk1"/>
                          </a:solidFill>
                          <a:latin typeface="Arial Narrow" panose="020B0606020202030204" pitchFamily="34" charset="0"/>
                        </a:rPr>
                      </a:br>
                      <a:r>
                        <a:rPr lang="es-ES_tradnl" sz="750" b="1" i="0" u="none" strike="noStrike" noProof="0">
                          <a:solidFill>
                            <a:schemeClr val="dk1"/>
                          </a:solidFill>
                          <a:latin typeface="Arial Narrow" panose="020B0606020202030204" pitchFamily="34" charset="0"/>
                        </a:rPr>
                        <a:t>de la espícula</a:t>
                      </a:r>
                      <a:endParaRPr lang="es-ES_tradnl" sz="750" b="1" noProof="0">
                        <a:latin typeface="Arial Narrow" panose="020B0606020202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341076729"/>
                  </a:ext>
                </a:extLst>
              </a:tr>
              <a:tr h="578280">
                <a:tc>
                  <a:txBody>
                    <a:bodyPr/>
                    <a:lstStyle/>
                    <a:p>
                      <a:r>
                        <a:rPr lang="es-ES_tradnl" sz="750" b="1" noProof="0">
                          <a:latin typeface="Arial Narrow" panose="020B0606020202030204" pitchFamily="34" charset="0"/>
                        </a:rPr>
                        <a:t>Presentación o número </a:t>
                      </a:r>
                      <a:br>
                        <a:rPr lang="es-ES_tradnl" sz="750" b="1" noProof="0">
                          <a:latin typeface="Arial Narrow" panose="020B0606020202030204" pitchFamily="34" charset="0"/>
                        </a:rPr>
                      </a:br>
                      <a:r>
                        <a:rPr lang="es-ES_tradnl" sz="750" b="1" noProof="0">
                          <a:latin typeface="Arial Narrow" panose="020B0606020202030204" pitchFamily="34" charset="0"/>
                        </a:rPr>
                        <a:t>de dosis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noProof="0">
                          <a:latin typeface="Arial Narrow" panose="020B0606020202030204" pitchFamily="34" charset="0"/>
                        </a:rPr>
                        <a:t>Vial/6 dosis</a:t>
                      </a:r>
                    </a:p>
                    <a:p>
                      <a:pPr algn="ctr"/>
                      <a:endParaRPr lang="es-ES_tradnl" sz="750" noProof="0">
                        <a:latin typeface="Arial Narrow" panose="020B0606020202030204" pitchFamily="34" charset="0"/>
                      </a:endParaRPr>
                    </a:p>
                  </a:txBody>
                  <a:tcPr anchor="ctr"/>
                </a:tc>
                <a:tc>
                  <a:txBody>
                    <a:bodyPr/>
                    <a:lstStyle/>
                    <a:p>
                      <a:pPr algn="ctr"/>
                      <a:r>
                        <a:rPr lang="es-ES_tradnl" sz="750" noProof="0">
                          <a:latin typeface="Arial Narrow" panose="020B0606020202030204" pitchFamily="34" charset="0"/>
                        </a:rPr>
                        <a:t>Vial/6 dosis </a:t>
                      </a:r>
                      <a:br>
                        <a:rPr lang="es-ES_tradnl" sz="750" noProof="0">
                          <a:latin typeface="Arial Narrow" panose="020B0606020202030204" pitchFamily="34" charset="0"/>
                        </a:rPr>
                      </a:br>
                      <a:r>
                        <a:rPr lang="es-ES_tradnl" sz="750" noProof="0">
                          <a:latin typeface="Arial Narrow" panose="020B0606020202030204" pitchFamily="34" charset="0"/>
                        </a:rPr>
                        <a:t>(tras la dilución)</a:t>
                      </a:r>
                    </a:p>
                  </a:txBody>
                  <a:tcPr anchor="ctr"/>
                </a:tc>
                <a:tc>
                  <a:txBody>
                    <a:bodyPr/>
                    <a:lstStyle/>
                    <a:p>
                      <a:pPr algn="ctr"/>
                      <a:r>
                        <a:rPr lang="es-ES_tradnl" sz="750" noProof="0">
                          <a:latin typeface="Arial Narrow" panose="020B0606020202030204" pitchFamily="34" charset="0"/>
                        </a:rPr>
                        <a:t>Vial/10 dosis </a:t>
                      </a:r>
                      <a:br>
                        <a:rPr lang="es-ES_tradnl" sz="750" noProof="0">
                          <a:latin typeface="Arial Narrow" panose="020B0606020202030204" pitchFamily="34" charset="0"/>
                        </a:rPr>
                      </a:br>
                      <a:r>
                        <a:rPr lang="es-ES_tradnl" sz="750" noProof="0">
                          <a:latin typeface="Arial Narrow" panose="020B0606020202030204" pitchFamily="34" charset="0"/>
                        </a:rPr>
                        <a:t>(tras la dilución)</a:t>
                      </a:r>
                    </a:p>
                  </a:txBody>
                  <a:tcPr anchor="ctr"/>
                </a:tc>
                <a:tc>
                  <a:txBody>
                    <a:bodyPr/>
                    <a:lstStyle/>
                    <a:p>
                      <a:pPr lvl="0" algn="ctr">
                        <a:buNone/>
                      </a:pPr>
                      <a:r>
                        <a:rPr lang="es-ES_tradnl" sz="750" b="0" i="0" u="none" strike="noStrike" noProof="0">
                          <a:latin typeface="Arial Narrow" panose="020B0606020202030204" pitchFamily="34" charset="0"/>
                        </a:rPr>
                        <a:t>Vial/10 dosis</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Vial/2 o 10 dosis</a:t>
                      </a:r>
                    </a:p>
                  </a:txBody>
                  <a:tcPr anchor="ctr"/>
                </a:tc>
                <a:tc>
                  <a:txBody>
                    <a:bodyPr/>
                    <a:lstStyle/>
                    <a:p>
                      <a:pPr lvl="0" algn="ctr">
                        <a:buNone/>
                      </a:pPr>
                      <a:r>
                        <a:rPr lang="es-ES_tradnl" sz="750" b="0" i="0" u="none" strike="noStrike" noProof="0">
                          <a:latin typeface="Arial Narrow" panose="020B0606020202030204" pitchFamily="34" charset="0"/>
                        </a:rPr>
                        <a:t>Vial/5 dosis</a:t>
                      </a:r>
                      <a:endParaRPr lang="es-ES_tradnl" sz="750" noProof="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 Jeringas precargadas de dosis única y viales de 1, 2 o 5 dosis</a:t>
                      </a:r>
                      <a:endParaRPr lang="es-ES_tradnl" sz="750" noProof="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Unidosis en jeringas precargadas no AD y viales de 1 o 2 dosis</a:t>
                      </a:r>
                      <a:endParaRPr lang="es-ES_tradnl" sz="750" noProof="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Vial/1, 5, 10 o 20 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Vial/1 o 10 dosis</a:t>
                      </a:r>
                      <a:r>
                        <a:rPr lang="es-ES_tradnl" sz="750" b="0" i="0" u="none" strike="noStrike" baseline="30000" noProof="0">
                          <a:latin typeface="Arial Narrow" panose="020B0606020202030204" pitchFamily="34" charset="0"/>
                        </a:rPr>
                        <a:t>2</a:t>
                      </a:r>
                      <a:endParaRPr lang="es-ES_tradnl" sz="750" baseline="30000" noProof="0">
                        <a:latin typeface="Arial Narrow" panose="020B0606020202030204" pitchFamily="34" charset="0"/>
                      </a:endParaRPr>
                    </a:p>
                  </a:txBody>
                  <a:tcPr anchor="ctr"/>
                </a:tc>
                <a:extLst>
                  <a:ext uri="{0D108BD9-81ED-4DB2-BD59-A6C34878D82A}">
                    <a16:rowId xmlns:a16="http://schemas.microsoft.com/office/drawing/2014/main" val="3122319071"/>
                  </a:ext>
                </a:extLst>
              </a:tr>
              <a:tr h="209627">
                <a:tc>
                  <a:txBody>
                    <a:bodyPr/>
                    <a:lstStyle/>
                    <a:p>
                      <a:pPr lvl="0" algn="l">
                        <a:lnSpc>
                          <a:spcPct val="100000"/>
                        </a:lnSpc>
                        <a:spcBef>
                          <a:spcPts val="0"/>
                        </a:spcBef>
                        <a:spcAft>
                          <a:spcPts val="0"/>
                        </a:spcAft>
                        <a:buNone/>
                      </a:pPr>
                      <a:r>
                        <a:rPr lang="es-ES_tradnl" sz="750" b="1" i="0" u="none" strike="noStrike" noProof="0">
                          <a:latin typeface="Arial Narrow" panose="020B0606020202030204" pitchFamily="34" charset="0"/>
                        </a:rPr>
                        <a:t>Diluyente</a:t>
                      </a:r>
                      <a:endParaRPr lang="es-ES_tradnl" sz="750" b="0" i="0" u="none" strike="noStrike"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No</a:t>
                      </a:r>
                      <a:r>
                        <a:rPr lang="es-ES_tradnl" sz="750" baseline="30000" noProof="0">
                          <a:latin typeface="Arial Narrow" panose="020B0606020202030204" pitchFamily="34" charset="0"/>
                        </a:rPr>
                        <a:t>1</a:t>
                      </a:r>
                    </a:p>
                  </a:txBody>
                  <a:tcPr anchor="ctr"/>
                </a:tc>
                <a:tc>
                  <a:txBody>
                    <a:bodyPr/>
                    <a:lstStyle/>
                    <a:p>
                      <a:pPr lvl="0" algn="ctr">
                        <a:buNone/>
                      </a:pPr>
                      <a:r>
                        <a:rPr lang="es-ES_tradnl" sz="750" noProof="0">
                          <a:latin typeface="Arial Narrow" panose="020B0606020202030204" pitchFamily="34" charset="0"/>
                        </a:rPr>
                        <a:t>Sí</a:t>
                      </a:r>
                    </a:p>
                  </a:txBody>
                  <a:tcPr anchor="ctr"/>
                </a:tc>
                <a:tc>
                  <a:txBody>
                    <a:bodyPr/>
                    <a:lstStyle/>
                    <a:p>
                      <a:pPr lvl="0" algn="ctr">
                        <a:buNone/>
                      </a:pPr>
                      <a:r>
                        <a:rPr lang="es-ES_tradnl" sz="750" kern="1200" noProof="0">
                          <a:solidFill>
                            <a:schemeClr val="dk1"/>
                          </a:solidFill>
                          <a:latin typeface="Arial Narrow" panose="020B0606020202030204" pitchFamily="34" charset="0"/>
                          <a:ea typeface="+mn-ea"/>
                          <a:cs typeface="+mn-cs"/>
                        </a:rPr>
                        <a:t> Sí</a:t>
                      </a:r>
                      <a:endParaRPr lang="es-ES_tradnl" sz="750" noProof="0">
                        <a:latin typeface="Arial Narrow" panose="020B0606020202030204" pitchFamily="34" charset="0"/>
                      </a:endParaRPr>
                    </a:p>
                  </a:txBody>
                  <a:tcPr anchor="ctr"/>
                </a:tc>
                <a:tc gridSpan="7">
                  <a:txBody>
                    <a:bodyPr/>
                    <a:lstStyle/>
                    <a:p>
                      <a:pPr lvl="0" algn="ctr">
                        <a:buNone/>
                      </a:pPr>
                      <a:r>
                        <a:rPr lang="es-ES_tradnl" sz="750" noProof="0">
                          <a:latin typeface="Arial Narrow" panose="020B0606020202030204" pitchFamily="34" charset="0"/>
                        </a:rPr>
                        <a:t>No</a:t>
                      </a:r>
                    </a:p>
                  </a:txBody>
                  <a:tcPr/>
                </a:tc>
                <a:tc hMerge="1">
                  <a:txBody>
                    <a:bodyPr/>
                    <a:lstStyle/>
                    <a:p>
                      <a:endParaRPr lang="en-US" sz="900">
                        <a:latin typeface="Ebrima"/>
                      </a:endParaRPr>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492897"/>
                  </a:ext>
                </a:extLst>
              </a:tr>
              <a:tr h="209627">
                <a:tc>
                  <a:txBody>
                    <a:bodyPr/>
                    <a:lstStyle/>
                    <a:p>
                      <a:pPr lvl="0">
                        <a:buNone/>
                      </a:pPr>
                      <a:r>
                        <a:rPr lang="es-ES_tradnl" sz="750" b="1" noProof="0">
                          <a:latin typeface="Arial Narrow" panose="020B0606020202030204" pitchFamily="34" charset="0"/>
                        </a:rPr>
                        <a:t>Jeringa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JAI de 0,3 ml</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JAI de</a:t>
                      </a:r>
                      <a:r>
                        <a:rPr lang="es-ES_tradnl" sz="750" noProof="0">
                          <a:latin typeface="Arial Narrow" panose="020B0606020202030204" pitchFamily="34" charset="0"/>
                        </a:rPr>
                        <a:t> 0,3 ml</a:t>
                      </a: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JAI</a:t>
                      </a:r>
                      <a:r>
                        <a:rPr lang="es-ES_tradnl" sz="750" b="0" i="0" u="none" strike="noStrike" kern="1200" noProof="0">
                          <a:solidFill>
                            <a:schemeClr val="tx1"/>
                          </a:solidFill>
                          <a:latin typeface="Arial Narrow" panose="020B0606020202030204" pitchFamily="34" charset="0"/>
                          <a:ea typeface="+mn-ea"/>
                          <a:cs typeface="+mn-cs"/>
                        </a:rPr>
                        <a:t> de 0,2 ml</a:t>
                      </a:r>
                      <a:endParaRPr lang="es-ES_tradnl" sz="750" noProof="0">
                        <a:latin typeface="Arial Narrow" panose="020B0606020202030204" pitchFamily="34" charset="0"/>
                      </a:endParaRPr>
                    </a:p>
                  </a:txBody>
                  <a:tcPr anchor="ctr"/>
                </a:tc>
                <a:tc gridSpan="7">
                  <a:txBody>
                    <a:bodyPr/>
                    <a:lstStyle/>
                    <a:p>
                      <a:pPr lvl="0" algn="ctr">
                        <a:buNone/>
                      </a:pPr>
                      <a:r>
                        <a:rPr lang="es-ES_tradnl" sz="750" b="0" i="0" u="none" strike="noStrike" noProof="0">
                          <a:solidFill>
                            <a:schemeClr val="tx1"/>
                          </a:solidFill>
                          <a:latin typeface="Arial Narrow" panose="020B0606020202030204" pitchFamily="34" charset="0"/>
                        </a:rPr>
                        <a:t>JAI de 0,5 ml</a:t>
                      </a:r>
                      <a:endParaRPr lang="es-ES_tradnl" sz="750" noProof="0">
                        <a:latin typeface="Arial Narrow" panose="020B0606020202030204" pitchFamily="34" charset="0"/>
                      </a:endParaRPr>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9277966"/>
                  </a:ext>
                </a:extLst>
              </a:tr>
              <a:tr h="824049">
                <a:tc>
                  <a:txBody>
                    <a:bodyPr/>
                    <a:lstStyle/>
                    <a:p>
                      <a:pPr marL="0" lvl="0" algn="l" defTabSz="914400" rtl="0" eaLnBrk="1" latinLnBrk="0" hangingPunct="1">
                        <a:buNone/>
                      </a:pPr>
                      <a:r>
                        <a:rPr lang="es-ES_tradnl" sz="750" b="1" kern="1200" noProof="0">
                          <a:solidFill>
                            <a:schemeClr val="dk1"/>
                          </a:solidFill>
                          <a:latin typeface="Arial Narrow" panose="020B0606020202030204" pitchFamily="34" charset="0"/>
                          <a:ea typeface="+mn-ea"/>
                          <a:cs typeface="+mn-cs"/>
                        </a:rPr>
                        <a:t>Requisitos de la cadena de frío</a:t>
                      </a:r>
                    </a:p>
                  </a:txBody>
                  <a:tcPr anchor="ctr"/>
                </a:tc>
                <a:tc>
                  <a:txBody>
                    <a:bodyPr/>
                    <a:lstStyle/>
                    <a:p>
                      <a:pPr algn="ctr"/>
                      <a:r>
                        <a:rPr lang="es-ES_tradnl" sz="750" b="1" kern="1200" noProof="0">
                          <a:solidFill>
                            <a:schemeClr val="dk1"/>
                          </a:solidFill>
                          <a:effectLst/>
                          <a:latin typeface="Arial Narrow" panose="020B0606020202030204" pitchFamily="34" charset="0"/>
                          <a:ea typeface="+mn-ea"/>
                          <a:cs typeface="+mn-cs"/>
                        </a:rPr>
                        <a:t>Cadena de temperatura ultrabaja:</a:t>
                      </a:r>
                    </a:p>
                    <a:p>
                      <a:pPr algn="ct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effectLst/>
                          <a:latin typeface="Arial Narrow" panose="020B0606020202030204" pitchFamily="34" charset="0"/>
                          <a:ea typeface="+mn-ea"/>
                          <a:cs typeface="+mn-cs"/>
                        </a:rPr>
                        <a:t>90 </a:t>
                      </a:r>
                      <a:r>
                        <a:rPr lang="es-ES_tradnl" sz="750" noProof="0">
                          <a:solidFill>
                            <a:schemeClr val="tx1"/>
                          </a:solidFill>
                          <a:latin typeface="Arial Narrow" panose="020B0606020202030204" pitchFamily="34" charset="0"/>
                        </a:rPr>
                        <a:t>ºC </a:t>
                      </a:r>
                      <a:r>
                        <a:rPr lang="es-ES_tradnl" sz="750" kern="1200" noProof="0">
                          <a:solidFill>
                            <a:schemeClr val="dk1"/>
                          </a:solidFill>
                          <a:effectLst/>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effectLst/>
                          <a:latin typeface="Arial Narrow" panose="020B0606020202030204" pitchFamily="34" charset="0"/>
                          <a:ea typeface="+mn-ea"/>
                          <a:cs typeface="+mn-cs"/>
                        </a:rPr>
                        <a:t>60 ºC</a:t>
                      </a:r>
                    </a:p>
                    <a:p>
                      <a:pPr algn="ctr"/>
                      <a:r>
                        <a:rPr lang="es-ES_tradnl" sz="750" b="1" kern="1200" noProof="0">
                          <a:solidFill>
                            <a:schemeClr val="dk1"/>
                          </a:solidFill>
                          <a:effectLst/>
                          <a:latin typeface="Arial Narrow" panose="020B0606020202030204" pitchFamily="34" charset="0"/>
                          <a:ea typeface="+mn-ea"/>
                          <a:cs typeface="+mn-cs"/>
                          <a:sym typeface="Wingdings" panose="05000000000000000000" pitchFamily="2" charset="2"/>
                        </a:rPr>
                        <a:t>Refrigerador: </a:t>
                      </a:r>
                    </a:p>
                    <a:p>
                      <a:pPr algn="ctr"/>
                      <a:r>
                        <a:rPr lang="es-ES_tradnl" sz="750" kern="1200" noProof="0">
                          <a:solidFill>
                            <a:schemeClr val="dk1"/>
                          </a:solidFill>
                          <a:effectLst/>
                          <a:latin typeface="Arial Narrow" panose="020B0606020202030204" pitchFamily="34" charset="0"/>
                          <a:ea typeface="+mn-ea"/>
                          <a:cs typeface="+mn-cs"/>
                          <a:sym typeface="Wingdings" panose="05000000000000000000" pitchFamily="2" charset="2"/>
                        </a:rPr>
                        <a:t>De +2 </a:t>
                      </a:r>
                      <a:r>
                        <a:rPr lang="es-ES_tradnl" sz="750" noProof="0">
                          <a:solidFill>
                            <a:schemeClr val="tx1"/>
                          </a:solidFill>
                          <a:latin typeface="Arial Narrow" panose="020B0606020202030204" pitchFamily="34" charset="0"/>
                        </a:rPr>
                        <a:t>ºC </a:t>
                      </a:r>
                      <a:r>
                        <a:rPr lang="es-ES_tradnl" sz="750" kern="1200" noProof="0">
                          <a:solidFill>
                            <a:schemeClr val="dk1"/>
                          </a:solidFill>
                          <a:effectLst/>
                          <a:latin typeface="Arial Narrow" panose="020B0606020202030204" pitchFamily="34" charset="0"/>
                          <a:ea typeface="+mn-ea"/>
                          <a:cs typeface="+mn-cs"/>
                          <a:sym typeface="Wingdings" panose="05000000000000000000" pitchFamily="2" charset="2"/>
                        </a:rPr>
                        <a:t>a +8 ºC </a:t>
                      </a:r>
                      <a:r>
                        <a:rPr lang="es-ES_tradnl" sz="750" kern="1200" baseline="30000" noProof="0">
                          <a:solidFill>
                            <a:schemeClr val="dk1"/>
                          </a:solidFill>
                          <a:effectLst/>
                          <a:latin typeface="Arial Narrow" panose="020B0606020202030204" pitchFamily="34" charset="0"/>
                          <a:ea typeface="+mn-ea"/>
                          <a:cs typeface="+mn-cs"/>
                        </a:rPr>
                        <a:t>2</a:t>
                      </a:r>
                    </a:p>
                  </a:txBody>
                  <a:tcPr anchor="ctr"/>
                </a:tc>
                <a:tc>
                  <a:txBody>
                    <a:bodyPr/>
                    <a:lstStyle/>
                    <a:p>
                      <a:pPr lvl="0" algn="ctr">
                        <a:buNone/>
                      </a:pPr>
                      <a:r>
                        <a:rPr lang="es-ES_tradnl" sz="750" b="1" i="0" u="none" strike="noStrike" kern="1200" noProof="0">
                          <a:solidFill>
                            <a:schemeClr val="dk1"/>
                          </a:solidFill>
                          <a:effectLst/>
                          <a:latin typeface="Arial Narrow" panose="020B0606020202030204" pitchFamily="34" charset="0"/>
                        </a:rPr>
                        <a:t>Cadena de temperatura ultrabaja:</a:t>
                      </a:r>
                    </a:p>
                    <a:p>
                      <a:pPr lvl="0" algn="ctr">
                        <a:buNone/>
                      </a:pPr>
                      <a:r>
                        <a:rPr lang="es-ES_tradnl" sz="750" b="0" i="0" u="none" strike="noStrike" kern="1200" noProof="0">
                          <a:solidFill>
                            <a:schemeClr val="dk1"/>
                          </a:solidFill>
                          <a:effectLst/>
                          <a:latin typeface="Arial Narrow" panose="020B0606020202030204" pitchFamily="34" charset="0"/>
                        </a:rPr>
                        <a:t> De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90 </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 </a:t>
                      </a:r>
                      <a:r>
                        <a:rPr lang="es-ES_tradnl" sz="750" b="0" i="0" u="none" strike="noStrike" kern="1200" noProof="0">
                          <a:solidFill>
                            <a:schemeClr val="dk1"/>
                          </a:solidFill>
                          <a:effectLst/>
                          <a:latin typeface="Arial Narrow" panose="020B0606020202030204" pitchFamily="34" charset="0"/>
                        </a:rPr>
                        <a:t>a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60 ºC</a:t>
                      </a:r>
                    </a:p>
                    <a:p>
                      <a:pPr lvl="0" algn="ctr">
                        <a:buNone/>
                      </a:pPr>
                      <a:r>
                        <a:rPr lang="es-ES_tradnl" sz="750" b="1" i="0" u="none" strike="noStrike" kern="1200" noProof="0">
                          <a:solidFill>
                            <a:schemeClr val="dk1"/>
                          </a:solidFill>
                          <a:effectLst/>
                          <a:latin typeface="Arial Narrow" panose="020B0606020202030204" pitchFamily="34" charset="0"/>
                          <a:sym typeface="Wingdings"/>
                        </a:rPr>
                        <a:t>Congelador: </a:t>
                      </a:r>
                    </a:p>
                    <a:p>
                      <a:pPr lvl="0" algn="ctr">
                        <a:buNone/>
                      </a:pPr>
                      <a:r>
                        <a:rPr lang="es-ES_tradnl" sz="750" b="0" i="0" u="none" strike="noStrike" kern="1200" noProof="0">
                          <a:solidFill>
                            <a:schemeClr val="dk1"/>
                          </a:solidFill>
                          <a:effectLst/>
                          <a:latin typeface="Arial Narrow" panose="020B0606020202030204" pitchFamily="34" charset="0"/>
                        </a:rPr>
                        <a:t>De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25 °C a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15 </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 </a:t>
                      </a:r>
                      <a:endParaRPr lang="es-ES_tradnl" sz="750" b="0" i="0" u="none" strike="noStrike" kern="1200" noProof="0">
                        <a:solidFill>
                          <a:schemeClr val="dk1"/>
                        </a:solidFill>
                        <a:effectLst/>
                        <a:latin typeface="Arial Narrow" panose="020B0606020202030204" pitchFamily="34" charset="0"/>
                      </a:endParaRPr>
                    </a:p>
                    <a:p>
                      <a:pPr lvl="0" algn="ctr">
                        <a:buNone/>
                      </a:pPr>
                      <a:r>
                        <a:rPr lang="es-ES_tradnl" sz="750" b="1" i="0" u="none" strike="noStrike" kern="1200" noProof="0">
                          <a:solidFill>
                            <a:schemeClr val="dk1"/>
                          </a:solidFill>
                          <a:effectLst/>
                          <a:latin typeface="Arial Narrow" panose="020B0606020202030204" pitchFamily="34" charset="0"/>
                        </a:rPr>
                        <a:t>Refrigerador:  </a:t>
                      </a:r>
                    </a:p>
                    <a:p>
                      <a:pPr lvl="0" algn="ctr">
                        <a:buNone/>
                      </a:pPr>
                      <a:r>
                        <a:rPr lang="es-ES_tradnl" sz="750" b="0" i="0" u="none" strike="noStrike" kern="1200" noProof="0">
                          <a:solidFill>
                            <a:schemeClr val="dk1"/>
                          </a:solidFill>
                          <a:effectLst/>
                          <a:latin typeface="Arial Narrow" panose="020B0606020202030204" pitchFamily="34" charset="0"/>
                        </a:rPr>
                        <a:t>De +2 </a:t>
                      </a:r>
                      <a:r>
                        <a:rPr lang="es-ES_tradnl" sz="750" noProof="0">
                          <a:solidFill>
                            <a:schemeClr val="tx1"/>
                          </a:solidFill>
                          <a:latin typeface="Arial Narrow" panose="020B0606020202030204" pitchFamily="34" charset="0"/>
                        </a:rPr>
                        <a:t>ºC </a:t>
                      </a:r>
                      <a:r>
                        <a:rPr lang="es-ES_tradnl" sz="750" b="0" i="0" u="none" strike="noStrike" kern="1200" noProof="0">
                          <a:solidFill>
                            <a:schemeClr val="dk1"/>
                          </a:solidFill>
                          <a:effectLst/>
                          <a:latin typeface="Arial Narrow" panose="020B0606020202030204" pitchFamily="34" charset="0"/>
                        </a:rPr>
                        <a:t>a </a:t>
                      </a:r>
                      <a:r>
                        <a:rPr lang="es-ES_tradnl" sz="750" b="0" i="0" u="none" strike="noStrike" kern="1200" noProof="0">
                          <a:solidFill>
                            <a:schemeClr val="tx1"/>
                          </a:solidFill>
                          <a:effectLst/>
                          <a:latin typeface="Arial Narrow" panose="020B0606020202030204" pitchFamily="34" charset="0"/>
                        </a:rPr>
                        <a:t>+8 °C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Cadena de temperatura ultrabaja: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De </a:t>
                      </a:r>
                      <a:r>
                        <a:rPr lang="es-ES_tradnl" sz="750" b="0" i="0" u="none" strike="noStrike" noProof="0">
                          <a:solidFill>
                            <a:schemeClr val="tx1"/>
                          </a:solidFill>
                          <a:latin typeface="Arial Narrow" panose="020B0606020202030204" pitchFamily="34" charset="0"/>
                        </a:rPr>
                        <a:t>−</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90 °C a </a:t>
                      </a:r>
                      <a:r>
                        <a:rPr lang="es-ES_tradnl" sz="750" b="0" i="0" u="none" strike="noStrike" noProof="0">
                          <a:solidFill>
                            <a:schemeClr val="tx1"/>
                          </a:solidFill>
                          <a:latin typeface="Arial Narrow" panose="020B0606020202030204" pitchFamily="34" charset="0"/>
                        </a:rPr>
                        <a:t>−</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60 ºC </a:t>
                      </a:r>
                      <a:endPar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1"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Refrigerador: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De +2 </a:t>
                      </a:r>
                      <a:r>
                        <a:rPr lang="es-ES_tradnl" sz="750" noProof="0">
                          <a:solidFill>
                            <a:schemeClr val="tx1"/>
                          </a:solidFill>
                          <a:latin typeface="Arial Narrow" panose="020B0606020202030204" pitchFamily="34" charset="0"/>
                        </a:rPr>
                        <a:t>ºC </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a +8 ºC </a:t>
                      </a:r>
                      <a:r>
                        <a:rPr kumimoji="0" lang="es-ES_tradnl" sz="750" b="0" i="0" u="none" strike="noStrike" kern="1200" cap="none" spc="0" normalizeH="0" baseline="30000" noProof="0">
                          <a:ln>
                            <a:noFill/>
                          </a:ln>
                          <a:solidFill>
                            <a:prstClr val="black"/>
                          </a:solidFill>
                          <a:effectLst/>
                          <a:uLnTx/>
                          <a:uFillTx/>
                          <a:latin typeface="Arial Narrow" panose="020B0606020202030204" pitchFamily="34" charset="0"/>
                          <a:ea typeface="+mn-ea"/>
                          <a:cs typeface="+mn-cs"/>
                        </a:rPr>
                        <a:t>2</a:t>
                      </a:r>
                      <a:endParaRPr lang="es-ES_tradnl" sz="750" noProof="0">
                        <a:solidFill>
                          <a:schemeClr val="tx1"/>
                        </a:solidFill>
                        <a:latin typeface="Arial Narrow" panose="020B0606020202030204" pitchFamily="34" charset="0"/>
                      </a:endParaRPr>
                    </a:p>
                  </a:txBody>
                  <a:tcPr anchor="ctr"/>
                </a:tc>
                <a:tc>
                  <a:txBody>
                    <a:bodyPr/>
                    <a:lstStyle/>
                    <a:p>
                      <a:pPr marL="0" marR="0" lvl="0" indent="0" algn="ctr" rtl="0">
                        <a:lnSpc>
                          <a:spcPct val="100000"/>
                        </a:lnSpc>
                        <a:spcBef>
                          <a:spcPts val="0"/>
                        </a:spcBef>
                        <a:spcAft>
                          <a:spcPts val="0"/>
                        </a:spcAft>
                        <a:buClrTx/>
                        <a:buSzTx/>
                        <a:buFontTx/>
                        <a:buNone/>
                      </a:pPr>
                      <a:r>
                        <a:rPr lang="es-ES_tradnl" sz="750" b="1" noProof="0">
                          <a:solidFill>
                            <a:schemeClr val="tx1"/>
                          </a:solidFill>
                          <a:latin typeface="Arial Narrow" panose="020B0606020202030204" pitchFamily="34" charset="0"/>
                        </a:rPr>
                        <a:t>Congelador:</a:t>
                      </a:r>
                    </a:p>
                    <a:p>
                      <a:pPr marL="0" marR="0" lvl="0" indent="0" algn="ctr" rtl="0">
                        <a:lnSpc>
                          <a:spcPct val="100000"/>
                        </a:lnSpc>
                        <a:spcBef>
                          <a:spcPts val="0"/>
                        </a:spcBef>
                        <a:spcAft>
                          <a:spcPts val="0"/>
                        </a:spcAft>
                        <a:buClrTx/>
                        <a:buSzTx/>
                        <a:buFontTx/>
                        <a:buNone/>
                      </a:pPr>
                      <a:r>
                        <a:rPr lang="es-ES_tradnl" sz="750" b="0" i="0" u="none" strike="noStrike" noProof="0">
                          <a:solidFill>
                            <a:schemeClr val="tx1"/>
                          </a:solidFill>
                          <a:latin typeface="Arial Narrow" panose="020B0606020202030204" pitchFamily="34" charset="0"/>
                        </a:rPr>
                        <a:t>−</a:t>
                      </a:r>
                      <a:r>
                        <a:rPr lang="es-ES_tradnl" sz="750" noProof="0">
                          <a:solidFill>
                            <a:schemeClr val="tx1"/>
                          </a:solidFill>
                          <a:latin typeface="Arial Narrow" panose="020B0606020202030204" pitchFamily="34" charset="0"/>
                        </a:rPr>
                        <a:t>25 ºC a </a:t>
                      </a:r>
                      <a:r>
                        <a:rPr lang="es-ES_tradnl" sz="750" b="0" i="0" u="none" strike="noStrike" noProof="0">
                          <a:solidFill>
                            <a:schemeClr val="tx1"/>
                          </a:solidFill>
                          <a:latin typeface="Arial Narrow" panose="020B0606020202030204" pitchFamily="34" charset="0"/>
                        </a:rPr>
                        <a:t>−</a:t>
                      </a:r>
                      <a:r>
                        <a:rPr lang="es-ES_tradnl" sz="750" noProof="0">
                          <a:solidFill>
                            <a:schemeClr val="tx1"/>
                          </a:solidFill>
                          <a:latin typeface="Arial Narrow" panose="020B0606020202030204" pitchFamily="34" charset="0"/>
                        </a:rPr>
                        <a:t>15 ºC </a:t>
                      </a:r>
                      <a:endParaRPr lang="es-ES_tradnl" sz="750" noProof="0">
                        <a:solidFill>
                          <a:schemeClr val="tx1"/>
                        </a:solidFill>
                        <a:latin typeface="Arial Narrow" panose="020B0606020202030204" pitchFamily="34" charset="0"/>
                        <a:sym typeface="Wingdings" panose="05000000000000000000" pitchFamily="2" charset="2"/>
                      </a:endParaRPr>
                    </a:p>
                    <a:p>
                      <a:pPr marL="0" marR="0" lvl="0" indent="0" algn="ctr" rtl="0">
                        <a:lnSpc>
                          <a:spcPct val="100000"/>
                        </a:lnSpc>
                        <a:spcBef>
                          <a:spcPts val="0"/>
                        </a:spcBef>
                        <a:spcAft>
                          <a:spcPts val="0"/>
                        </a:spcAft>
                        <a:buClrTx/>
                        <a:buSzTx/>
                        <a:buFontTx/>
                        <a:buNone/>
                      </a:pPr>
                      <a:r>
                        <a:rPr lang="es-ES_tradnl" sz="750" b="1" noProof="0">
                          <a:solidFill>
                            <a:schemeClr val="tx1"/>
                          </a:solidFill>
                          <a:latin typeface="Arial Narrow" panose="020B0606020202030204" pitchFamily="34" charset="0"/>
                          <a:sym typeface="Wingdings" panose="05000000000000000000" pitchFamily="2" charset="2"/>
                        </a:rPr>
                        <a:t>Refrigerador: </a:t>
                      </a:r>
                    </a:p>
                    <a:p>
                      <a:pPr marL="0" marR="0" lvl="0" indent="0" algn="ctr" rtl="0">
                        <a:lnSpc>
                          <a:spcPct val="100000"/>
                        </a:lnSpc>
                        <a:spcBef>
                          <a:spcPts val="0"/>
                        </a:spcBef>
                        <a:spcAft>
                          <a:spcPts val="0"/>
                        </a:spcAft>
                        <a:buClrTx/>
                        <a:buSzTx/>
                        <a:buFontTx/>
                        <a:buNone/>
                      </a:pPr>
                      <a:r>
                        <a:rPr lang="es-ES_tradnl" sz="750" kern="1200" noProof="0">
                          <a:solidFill>
                            <a:schemeClr val="dk1"/>
                          </a:solidFill>
                          <a:effectLst/>
                          <a:latin typeface="Arial Narrow" panose="020B0606020202030204" pitchFamily="34" charset="0"/>
                          <a:ea typeface="+mn-ea"/>
                          <a:cs typeface="+mn-cs"/>
                        </a:rPr>
                        <a:t>De </a:t>
                      </a:r>
                      <a:r>
                        <a:rPr lang="es-ES_tradnl" sz="750" noProof="0">
                          <a:solidFill>
                            <a:schemeClr val="tx1"/>
                          </a:solidFill>
                          <a:latin typeface="Arial Narrow" panose="020B0606020202030204" pitchFamily="34" charset="0"/>
                        </a:rPr>
                        <a:t>+2 ºC </a:t>
                      </a:r>
                      <a:r>
                        <a:rPr lang="es-ES_tradnl" sz="750" kern="1200" noProof="0">
                          <a:solidFill>
                            <a:schemeClr val="dk1"/>
                          </a:solidFill>
                          <a:effectLst/>
                          <a:latin typeface="Arial Narrow" panose="020B0606020202030204" pitchFamily="34" charset="0"/>
                          <a:ea typeface="+mn-ea"/>
                          <a:cs typeface="+mn-cs"/>
                        </a:rPr>
                        <a:t>a +8 °C  </a:t>
                      </a:r>
                      <a:endParaRPr lang="es-ES_tradnl" sz="750" noProof="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noProof="0">
                          <a:solidFill>
                            <a:schemeClr val="tx1"/>
                          </a:solidFill>
                          <a:latin typeface="Arial Narrow" panose="020B0606020202030204" pitchFamily="34" charset="0"/>
                        </a:rPr>
                        <a:t>Refrigerador:</a:t>
                      </a:r>
                    </a:p>
                    <a:p>
                      <a:pPr marL="0" marR="0" lvl="0" indent="0" algn="ctr" rtl="0" eaLnBrk="1" fontAlgn="auto" latinLnBrk="0" hangingPunct="1">
                        <a:lnSpc>
                          <a:spcPct val="100000"/>
                        </a:lnSpc>
                        <a:spcBef>
                          <a:spcPts val="0"/>
                        </a:spcBef>
                        <a:spcAft>
                          <a:spcPts val="0"/>
                        </a:spcAft>
                        <a:buClrTx/>
                        <a:buSzTx/>
                        <a:buFontTx/>
                        <a:buNone/>
                      </a:pPr>
                      <a:r>
                        <a:rPr lang="es-ES_tradnl" sz="750" noProof="0">
                          <a:solidFill>
                            <a:schemeClr val="tx1"/>
                          </a:solidFill>
                          <a:latin typeface="Arial Narrow" panose="020B0606020202030204" pitchFamily="34" charset="0"/>
                        </a:rPr>
                        <a:t>De +2 °C a +8 °C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kern="1200" noProof="0">
                          <a:solidFill>
                            <a:schemeClr val="tx1"/>
                          </a:solidFill>
                          <a:latin typeface="Arial Narrow" panose="020B0606020202030204" pitchFamily="34" charset="0"/>
                          <a:ea typeface="+mn-ea"/>
                          <a:cs typeface="+mn-cs"/>
                        </a:rPr>
                        <a:t>Congelador: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a:t>
                      </a:r>
                      <a:r>
                        <a:rPr lang="es-ES_tradnl" sz="750" kern="1200" noProof="0">
                          <a:solidFill>
                            <a:schemeClr val="tx1"/>
                          </a:solidFill>
                          <a:latin typeface="Arial Narrow" panose="020B0606020202030204" pitchFamily="34" charset="0"/>
                          <a:ea typeface="+mn-ea"/>
                          <a:cs typeface="+mn-cs"/>
                        </a:rPr>
                        <a:t>25 ºC a </a:t>
                      </a:r>
                      <a:r>
                        <a:rPr lang="es-ES_tradnl" sz="750" b="0" i="0" u="none" strike="noStrike" noProof="0">
                          <a:solidFill>
                            <a:schemeClr val="tx1"/>
                          </a:solidFill>
                          <a:latin typeface="Arial Narrow" panose="020B0606020202030204" pitchFamily="34" charset="0"/>
                        </a:rPr>
                        <a:t>−</a:t>
                      </a:r>
                      <a:r>
                        <a:rPr lang="es-ES_tradnl" sz="750" kern="1200" noProof="0">
                          <a:solidFill>
                            <a:schemeClr val="tx1"/>
                          </a:solidFill>
                          <a:latin typeface="Arial Narrow" panose="020B0606020202030204" pitchFamily="34" charset="0"/>
                          <a:ea typeface="+mn-ea"/>
                          <a:cs typeface="+mn-cs"/>
                        </a:rPr>
                        <a:t>15 ºC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kern="1200" noProof="0">
                          <a:solidFill>
                            <a:schemeClr val="tx1"/>
                          </a:solidFill>
                          <a:latin typeface="Arial Narrow" panose="020B0606020202030204" pitchFamily="34" charset="0"/>
                          <a:ea typeface="+mn-ea"/>
                          <a:cs typeface="+mn-cs"/>
                        </a:rPr>
                        <a:t>Refrigerador: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tx1"/>
                          </a:solidFill>
                          <a:latin typeface="Arial Narrow" panose="020B0606020202030204" pitchFamily="34" charset="0"/>
                          <a:ea typeface="+mn-ea"/>
                          <a:cs typeface="+mn-cs"/>
                        </a:rPr>
                        <a:t>De +2 °C a +8 °C</a:t>
                      </a:r>
                      <a:endParaRPr lang="es-ES_tradnl" sz="750" noProof="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 De +2 °C a +8 °C </a:t>
                      </a:r>
                      <a:endParaRPr lang="es-ES_tradnl" sz="750" noProof="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 </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De +2 °C a +8 °C </a:t>
                      </a:r>
                      <a:endParaRPr lang="es-ES_tradnl" sz="750" noProof="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 </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De +2 °C a +8 °C</a:t>
                      </a:r>
                      <a:endParaRPr lang="es-ES_tradnl" sz="750" noProof="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 De +2 °C a +8 °C </a:t>
                      </a:r>
                    </a:p>
                  </a:txBody>
                  <a:tcPr anchor="ctr"/>
                </a:tc>
                <a:extLst>
                  <a:ext uri="{0D108BD9-81ED-4DB2-BD59-A6C34878D82A}">
                    <a16:rowId xmlns:a16="http://schemas.microsoft.com/office/drawing/2014/main" val="1515259459"/>
                  </a:ext>
                </a:extLst>
              </a:tr>
              <a:tr h="824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1" noProof="0">
                          <a:latin typeface="Arial Narrow" panose="020B0606020202030204" pitchFamily="34" charset="0"/>
                        </a:rPr>
                        <a:t>Período de validez</a:t>
                      </a:r>
                      <a:endParaRPr lang="es-ES_tradnl" sz="750" noProof="0">
                        <a:latin typeface="Arial Narrow" panose="020B0606020202030204" pitchFamily="34" charset="0"/>
                      </a:endParaRPr>
                    </a:p>
                    <a:p>
                      <a:pPr marL="0" lvl="0" algn="l" defTabSz="914400" rtl="0" eaLnBrk="1" latinLnBrk="0" hangingPunct="1">
                        <a:buNone/>
                      </a:pPr>
                      <a:endParaRPr lang="es-ES_tradnl" sz="750" b="1"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De −</a:t>
                      </a:r>
                      <a:r>
                        <a:rPr lang="es-ES_tradnl" sz="750" kern="1200" noProof="0">
                          <a:solidFill>
                            <a:schemeClr val="dk1"/>
                          </a:solidFill>
                          <a:latin typeface="Arial Narrow" panose="020B0606020202030204" pitchFamily="34" charset="0"/>
                          <a:ea typeface="+mn-ea"/>
                          <a:cs typeface="+mn-cs"/>
                        </a:rPr>
                        <a:t>90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60 °C: </a:t>
                      </a:r>
                      <a:r>
                        <a:rPr lang="es-ES_tradnl" sz="750" b="1" kern="1200" noProof="0">
                          <a:solidFill>
                            <a:schemeClr val="dk1"/>
                          </a:solidFill>
                          <a:latin typeface="Arial Narrow" panose="020B0606020202030204" pitchFamily="34" charset="0"/>
                          <a:ea typeface="+mn-ea"/>
                          <a:cs typeface="+mn-cs"/>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+8 °C: </a:t>
                      </a:r>
                      <a:r>
                        <a:rPr lang="es-ES_tradnl" sz="750" b="1" kern="1200" noProof="0">
                          <a:solidFill>
                            <a:schemeClr val="dk1"/>
                          </a:solidFill>
                          <a:latin typeface="Arial Narrow" panose="020B0606020202030204" pitchFamily="34" charset="0"/>
                          <a:ea typeface="+mn-ea"/>
                          <a:cs typeface="+mn-cs"/>
                        </a:rPr>
                        <a:t>10 s</a:t>
                      </a:r>
                      <a:endParaRPr lang="es-ES_tradnl" sz="750"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De −</a:t>
                      </a:r>
                      <a:r>
                        <a:rPr lang="es-ES_tradnl" sz="750" kern="1200" noProof="0">
                          <a:solidFill>
                            <a:schemeClr val="dk1"/>
                          </a:solidFill>
                          <a:latin typeface="Arial Narrow" panose="020B0606020202030204" pitchFamily="34" charset="0"/>
                          <a:ea typeface="+mn-ea"/>
                          <a:cs typeface="+mn-cs"/>
                        </a:rPr>
                        <a:t>90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60 °C: </a:t>
                      </a:r>
                      <a:r>
                        <a:rPr lang="es-ES_tradnl" sz="750" b="1" kern="1200" noProof="0">
                          <a:solidFill>
                            <a:schemeClr val="dk1"/>
                          </a:solidFill>
                          <a:latin typeface="Arial Narrow" panose="020B0606020202030204" pitchFamily="34" charset="0"/>
                          <a:ea typeface="+mn-ea"/>
                          <a:cs typeface="+mn-cs"/>
                        </a:rPr>
                        <a:t>9 m</a:t>
                      </a:r>
                    </a:p>
                    <a:p>
                      <a:pPr algn="l"/>
                      <a:r>
                        <a:rPr lang="es-ES_tradnl" sz="750" b="0" i="0" u="none" strike="noStrike" noProof="0">
                          <a:solidFill>
                            <a:schemeClr val="tx1"/>
                          </a:solidFill>
                          <a:latin typeface="Arial Narrow" panose="020B0606020202030204" pitchFamily="34" charset="0"/>
                        </a:rPr>
                        <a:t>De −</a:t>
                      </a:r>
                      <a:r>
                        <a:rPr lang="es-ES_tradnl" sz="750" kern="1200" noProof="0">
                          <a:solidFill>
                            <a:schemeClr val="dk1"/>
                          </a:solidFill>
                          <a:latin typeface="Arial Narrow" panose="020B0606020202030204" pitchFamily="34" charset="0"/>
                          <a:ea typeface="+mn-ea"/>
                          <a:cs typeface="+mn-cs"/>
                        </a:rPr>
                        <a:t>25 °C 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15 °C: </a:t>
                      </a:r>
                      <a:r>
                        <a:rPr lang="es-ES_tradnl" sz="750" b="1" kern="1200" noProof="0">
                          <a:solidFill>
                            <a:schemeClr val="dk1"/>
                          </a:solidFill>
                          <a:latin typeface="Arial Narrow" panose="020B0606020202030204" pitchFamily="34" charset="0"/>
                          <a:ea typeface="+mn-ea"/>
                          <a:cs typeface="+mn-cs"/>
                        </a:rPr>
                        <a:t>2 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+8 °C:</a:t>
                      </a:r>
                      <a:r>
                        <a:rPr lang="es-ES_tradnl" sz="750" b="1" kern="1200" noProof="0">
                          <a:solidFill>
                            <a:schemeClr val="dk1"/>
                          </a:solidFill>
                          <a:latin typeface="Arial Narrow" panose="020B0606020202030204" pitchFamily="34" charset="0"/>
                          <a:ea typeface="+mn-ea"/>
                          <a:cs typeface="+mn-cs"/>
                        </a:rPr>
                        <a:t> 1m</a:t>
                      </a:r>
                      <a:endParaRPr lang="es-ES_tradnl" sz="750" kern="1200" noProof="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750"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90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60 °C: </a:t>
                      </a:r>
                      <a:r>
                        <a:rPr lang="es-ES_tradnl" sz="750" b="1" kern="1200" noProof="0">
                          <a:solidFill>
                            <a:schemeClr val="dk1"/>
                          </a:solidFill>
                          <a:latin typeface="Arial Narrow" panose="020B0606020202030204" pitchFamily="34" charset="0"/>
                          <a:ea typeface="+mn-ea"/>
                          <a:cs typeface="+mn-cs"/>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 +8 °C: </a:t>
                      </a:r>
                      <a:r>
                        <a:rPr lang="es-ES_tradnl" sz="750" b="1" kern="1200" noProof="0">
                          <a:solidFill>
                            <a:schemeClr val="dk1"/>
                          </a:solidFill>
                          <a:latin typeface="Arial Narrow" panose="020B0606020202030204" pitchFamily="34" charset="0"/>
                          <a:ea typeface="+mn-ea"/>
                          <a:cs typeface="+mn-cs"/>
                        </a:rPr>
                        <a:t>10 s</a:t>
                      </a:r>
                    </a:p>
                  </a:txBody>
                  <a:tcPr anchor="ctr"/>
                </a:tc>
                <a:tc>
                  <a:txBody>
                    <a:bodyPr/>
                    <a:lstStyle/>
                    <a:p>
                      <a:pPr lvl="0" algn="l">
                        <a:buNone/>
                      </a:pPr>
                      <a:r>
                        <a:rPr lang="es-ES_tradnl" sz="750" kern="1200" noProof="0">
                          <a:solidFill>
                            <a:schemeClr val="dk1"/>
                          </a:solidFill>
                          <a:latin typeface="Arial Narrow" panose="020B0606020202030204" pitchFamily="34" charset="0"/>
                          <a:ea typeface="+mn-ea"/>
                          <a:cs typeface="+mn-cs"/>
                        </a:rPr>
                        <a:t>De </a:t>
                      </a:r>
                      <a:r>
                        <a:rPr lang="es-ES_tradnl" sz="750" b="0" i="0" u="none" strike="noStrike" noProof="0">
                          <a:solidFill>
                            <a:schemeClr val="tx1"/>
                          </a:solidFill>
                          <a:latin typeface="Arial Narrow" panose="020B0606020202030204" pitchFamily="34" charset="0"/>
                        </a:rPr>
                        <a:t>−25 </a:t>
                      </a:r>
                      <a:r>
                        <a:rPr lang="es-ES_tradnl" sz="750" kern="1200" noProof="0">
                          <a:solidFill>
                            <a:schemeClr val="tx1"/>
                          </a:solidFill>
                          <a:latin typeface="Arial Narrow" panose="020B0606020202030204" pitchFamily="34" charset="0"/>
                          <a:ea typeface="+mn-ea"/>
                          <a:cs typeface="+mn-cs"/>
                        </a:rPr>
                        <a:t>°C </a:t>
                      </a:r>
                      <a:r>
                        <a:rPr lang="es-ES_tradnl" sz="750" b="0" i="0" u="none" strike="noStrike" noProof="0">
                          <a:solidFill>
                            <a:schemeClr val="tx1"/>
                          </a:solidFill>
                          <a:latin typeface="Arial Narrow" panose="020B0606020202030204" pitchFamily="34" charset="0"/>
                        </a:rPr>
                        <a:t>a −15 °C: </a:t>
                      </a:r>
                      <a:r>
                        <a:rPr lang="es-ES_tradnl" sz="750" b="1" i="0" u="none" strike="noStrike" noProof="0">
                          <a:solidFill>
                            <a:schemeClr val="tx1"/>
                          </a:solidFill>
                          <a:latin typeface="Arial Narrow" panose="020B0606020202030204" pitchFamily="34" charset="0"/>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+8 °C: </a:t>
                      </a:r>
                      <a:r>
                        <a:rPr lang="es-ES_tradnl" sz="750" b="1" kern="1200" noProof="0">
                          <a:solidFill>
                            <a:schemeClr val="dk1"/>
                          </a:solidFill>
                          <a:latin typeface="Arial Narrow" panose="020B0606020202030204" pitchFamily="34" charset="0"/>
                          <a:ea typeface="+mn-ea"/>
                          <a:cs typeface="+mn-cs"/>
                        </a:rPr>
                        <a:t>1 m</a:t>
                      </a:r>
                    </a:p>
                  </a:txBody>
                  <a:tcPr anchor="ctr"/>
                </a:tc>
                <a:tc>
                  <a:txBody>
                    <a:bodyPr/>
                    <a:lstStyle/>
                    <a:p>
                      <a:pPr lvl="0" algn="l">
                        <a:buNone/>
                      </a:pPr>
                      <a:r>
                        <a:rPr lang="es-ES_tradnl" sz="750" b="0" i="0" u="none" strike="noStrike" kern="1200" noProof="0">
                          <a:solidFill>
                            <a:schemeClr val="dk1"/>
                          </a:solidFill>
                          <a:latin typeface="Arial Narrow" panose="020B0606020202030204" pitchFamily="34" charset="0"/>
                          <a:ea typeface="+mn-ea"/>
                          <a:cs typeface="+mn-cs"/>
                        </a:rPr>
                        <a:t>COVISHIELD:</a:t>
                      </a:r>
                    </a:p>
                    <a:p>
                      <a:pPr lvl="0" algn="l">
                        <a:buNone/>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 </a:t>
                      </a:r>
                      <a:r>
                        <a:rPr lang="es-ES_tradnl" sz="750" b="1" i="0" u="none" strike="noStrike" kern="1200" noProof="0">
                          <a:solidFill>
                            <a:schemeClr val="dk1"/>
                          </a:solidFill>
                          <a:latin typeface="Arial Narrow" panose="020B0606020202030204" pitchFamily="34" charset="0"/>
                          <a:ea typeface="+mn-ea"/>
                          <a:cs typeface="+mn-cs"/>
                        </a:rPr>
                        <a:t>9 m</a:t>
                      </a:r>
                    </a:p>
                    <a:p>
                      <a:pPr lvl="0" algn="l">
                        <a:buNone/>
                      </a:pPr>
                      <a:r>
                        <a:rPr lang="es-ES_tradnl" sz="750" b="0" i="0" u="none" strike="noStrike" kern="1200" noProof="0">
                          <a:solidFill>
                            <a:schemeClr val="dk1"/>
                          </a:solidFill>
                          <a:latin typeface="Arial Narrow" panose="020B0606020202030204" pitchFamily="34" charset="0"/>
                          <a:ea typeface="+mn-ea"/>
                          <a:cs typeface="+mn-cs"/>
                        </a:rPr>
                        <a:t>VAXZEVRIA:</a:t>
                      </a:r>
                    </a:p>
                    <a:p>
                      <a:pPr lvl="0" algn="l">
                        <a:buNone/>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 </a:t>
                      </a:r>
                      <a:r>
                        <a:rPr lang="es-ES_tradnl" sz="750" b="1" i="0" u="none" strike="noStrike" kern="1200" noProof="0">
                          <a:solidFill>
                            <a:schemeClr val="dk1"/>
                          </a:solidFill>
                          <a:latin typeface="Arial Narrow" panose="020B0606020202030204" pitchFamily="34" charset="0"/>
                          <a:ea typeface="+mn-ea"/>
                          <a:cs typeface="+mn-cs"/>
                        </a:rPr>
                        <a:t>6 m</a:t>
                      </a:r>
                      <a:endParaRPr lang="es-ES_tradnl" sz="750" noProof="0">
                        <a:latin typeface="Arial Narrow" panose="020B0606020202030204" pitchFamily="34" charset="0"/>
                      </a:endParaRPr>
                    </a:p>
                  </a:txBody>
                  <a:tcPr anchor="ctr"/>
                </a:tc>
                <a:tc>
                  <a:txBody>
                    <a:bodyPr/>
                    <a:lstStyle/>
                    <a:p>
                      <a:pPr lvl="0" algn="l">
                        <a:buNone/>
                      </a:pPr>
                      <a:r>
                        <a:rPr lang="es-ES_tradnl" sz="750" b="0" i="0" u="none" strike="noStrike" noProof="0">
                          <a:solidFill>
                            <a:schemeClr val="tx1"/>
                          </a:solidFill>
                          <a:latin typeface="Arial Narrow" panose="020B0606020202030204" pitchFamily="34" charset="0"/>
                        </a:rPr>
                        <a:t>De −25 </a:t>
                      </a:r>
                      <a:r>
                        <a:rPr lang="es-ES_tradnl" sz="750" kern="1200" noProof="0">
                          <a:solidFill>
                            <a:schemeClr val="tx1"/>
                          </a:solidFill>
                          <a:latin typeface="Arial Narrow" panose="020B0606020202030204" pitchFamily="34" charset="0"/>
                          <a:ea typeface="+mn-ea"/>
                          <a:cs typeface="+mn-cs"/>
                        </a:rPr>
                        <a:t>ºC </a:t>
                      </a:r>
                      <a:r>
                        <a:rPr lang="es-ES_tradnl" sz="750" b="0" i="0" u="none" strike="noStrike" noProof="0">
                          <a:solidFill>
                            <a:schemeClr val="tx1"/>
                          </a:solidFill>
                          <a:latin typeface="Arial Narrow" panose="020B0606020202030204" pitchFamily="34" charset="0"/>
                        </a:rPr>
                        <a:t>a − 15 °C: </a:t>
                      </a:r>
                      <a:r>
                        <a:rPr lang="es-ES_tradnl" sz="750" b="1" i="0" u="none" strike="noStrike" noProof="0">
                          <a:solidFill>
                            <a:schemeClr val="tx1"/>
                          </a:solidFill>
                          <a:latin typeface="Arial Narrow" panose="020B0606020202030204" pitchFamily="34" charset="0"/>
                        </a:rPr>
                        <a:t>24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kern="1200" noProof="0">
                          <a:solidFill>
                            <a:schemeClr val="dk1"/>
                          </a:solidFill>
                          <a:latin typeface="Arial Narrow" panose="020B0606020202030204" pitchFamily="34" charset="0"/>
                          <a:ea typeface="+mn-ea"/>
                          <a:cs typeface="+mn-cs"/>
                        </a:rPr>
                        <a:t>De +2 °C a +8 °C: </a:t>
                      </a:r>
                      <a:r>
                        <a:rPr lang="es-ES_tradnl" sz="750" b="1" i="0" u="none" strike="noStrike" kern="1200" noProof="0">
                          <a:solidFill>
                            <a:schemeClr val="dk1"/>
                          </a:solidFill>
                          <a:latin typeface="Arial Narrow" panose="020B0606020202030204" pitchFamily="34" charset="0"/>
                          <a:ea typeface="+mn-ea"/>
                          <a:cs typeface="+mn-cs"/>
                        </a:rPr>
                        <a:t>11 m</a:t>
                      </a:r>
                      <a:endParaRPr lang="es-ES_tradnl" sz="750" noProof="0">
                        <a:latin typeface="Arial Narrow" panose="020B0606020202030204" pitchFamily="34" charset="0"/>
                      </a:endParaRPr>
                    </a:p>
                  </a:txBody>
                  <a:tcPr anchor="ctr"/>
                </a:tc>
                <a:tc>
                  <a:txBody>
                    <a:bodyPr/>
                    <a:lstStyle/>
                    <a:p>
                      <a:pPr lvl="0" algn="l">
                        <a:buNone/>
                      </a:pPr>
                      <a:r>
                        <a:rPr lang="es-ES_tradnl" sz="750" b="0" i="0" u="none" strike="noStrike" noProof="0">
                          <a:latin typeface="Arial Narrow" panose="020B0606020202030204" pitchFamily="34" charset="0"/>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noProof="0">
                          <a:latin typeface="Arial Narrow" panose="020B0606020202030204" pitchFamily="34" charset="0"/>
                        </a:rPr>
                        <a:t>a +8 °C: </a:t>
                      </a:r>
                      <a:r>
                        <a:rPr lang="es-ES_tradnl" sz="750" b="1" i="0" u="none" strike="noStrike" noProof="0">
                          <a:latin typeface="Arial Narrow" panose="020B0606020202030204" pitchFamily="34" charset="0"/>
                        </a:rPr>
                        <a:t>24 m</a:t>
                      </a:r>
                      <a:endParaRPr lang="es-ES_tradnl" sz="750" b="1" noProof="0">
                        <a:latin typeface="Arial Narrow" panose="020B0606020202030204" pitchFamily="34" charset="0"/>
                      </a:endParaRPr>
                    </a:p>
                  </a:txBody>
                  <a:tcPr anchor="ctr"/>
                </a:tc>
                <a:tc>
                  <a:txBody>
                    <a:bodyPr/>
                    <a:lstStyle/>
                    <a:p>
                      <a:pPr lvl="0" algn="l">
                        <a:buNone/>
                      </a:pPr>
                      <a:r>
                        <a:rPr lang="es-ES_tradnl" sz="750" b="0" i="0" u="none" strike="noStrike" noProof="0">
                          <a:latin typeface="Arial Narrow" panose="020B0606020202030204" pitchFamily="34" charset="0"/>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noProof="0">
                          <a:latin typeface="Arial Narrow" panose="020B0606020202030204" pitchFamily="34" charset="0"/>
                        </a:rPr>
                        <a:t>a +8 °C: </a:t>
                      </a:r>
                      <a:r>
                        <a:rPr lang="es-ES_tradnl" sz="750" b="1" i="0" u="none" strike="noStrike" noProof="0">
                          <a:latin typeface="Arial Narrow" panose="020B0606020202030204" pitchFamily="34" charset="0"/>
                        </a:rPr>
                        <a:t>12 m</a:t>
                      </a:r>
                      <a:endParaRPr lang="es-ES_tradnl" sz="750" b="1" noProof="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a:t>
                      </a:r>
                      <a:r>
                        <a:rPr lang="es-ES_tradnl" sz="750" b="1" i="0" u="none" strike="noStrike" kern="1200" noProof="0">
                          <a:solidFill>
                            <a:schemeClr val="dk1"/>
                          </a:solidFill>
                          <a:latin typeface="Arial Narrow" panose="020B0606020202030204" pitchFamily="34" charset="0"/>
                          <a:ea typeface="+mn-ea"/>
                          <a:cs typeface="+mn-cs"/>
                        </a:rPr>
                        <a:t>: 9 m</a:t>
                      </a:r>
                      <a:endParaRPr lang="es-ES_tradnl" sz="750" b="1"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a:t>
                      </a:r>
                      <a:r>
                        <a:rPr lang="es-ES_tradnl" sz="750" b="1" i="0" u="none" strike="noStrike" kern="1200" noProof="0">
                          <a:solidFill>
                            <a:schemeClr val="dk1"/>
                          </a:solidFill>
                          <a:latin typeface="Arial Narrow" panose="020B0606020202030204" pitchFamily="34" charset="0"/>
                          <a:ea typeface="+mn-ea"/>
                          <a:cs typeface="+mn-cs"/>
                        </a:rPr>
                        <a:t>: 9 m</a:t>
                      </a:r>
                      <a:endParaRPr lang="es-ES_tradnl" sz="750" kern="1200" noProof="0">
                        <a:solidFill>
                          <a:schemeClr val="tx1"/>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938927753"/>
                  </a:ext>
                </a:extLst>
              </a:tr>
              <a:tr h="737307">
                <a:tc>
                  <a:txBody>
                    <a:bodyPr/>
                    <a:lstStyle/>
                    <a:p>
                      <a:pPr lvl="0">
                        <a:buNone/>
                      </a:pPr>
                      <a:r>
                        <a:rPr lang="es-ES_tradnl" sz="750" b="1" noProof="0">
                          <a:latin typeface="Arial Narrow" panose="020B0606020202030204" pitchFamily="34" charset="0"/>
                        </a:rPr>
                        <a:t>Volumen de la cadena </a:t>
                      </a:r>
                      <a:br>
                        <a:rPr lang="es-ES_tradnl" sz="750" b="1" noProof="0">
                          <a:latin typeface="Arial Narrow" panose="020B0606020202030204" pitchFamily="34" charset="0"/>
                        </a:rPr>
                      </a:br>
                      <a:r>
                        <a:rPr lang="es-ES_tradnl" sz="750" b="1" noProof="0">
                          <a:latin typeface="Arial Narrow" panose="020B0606020202030204" pitchFamily="34" charset="0"/>
                        </a:rPr>
                        <a:t>de frío</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Según el tamaño </a:t>
                      </a:r>
                      <a:br>
                        <a:rPr lang="es-ES_tradnl" sz="750" noProof="0">
                          <a:latin typeface="Arial Narrow" panose="020B0606020202030204" pitchFamily="34" charset="0"/>
                        </a:rPr>
                      </a:br>
                      <a:r>
                        <a:rPr lang="es-ES_tradnl" sz="750" noProof="0">
                          <a:latin typeface="Arial Narrow" panose="020B0606020202030204" pitchFamily="34" charset="0"/>
                        </a:rPr>
                        <a:t>del producto/vial (intervalo </a:t>
                      </a:r>
                      <a:br>
                        <a:rPr lang="es-ES_tradnl" sz="750" noProof="0">
                          <a:latin typeface="Arial Narrow" panose="020B0606020202030204" pitchFamily="34" charset="0"/>
                        </a:rPr>
                      </a:br>
                      <a:r>
                        <a:rPr lang="es-ES_tradnl" sz="750" noProof="0">
                          <a:latin typeface="Arial Narrow" panose="020B0606020202030204" pitchFamily="34" charset="0"/>
                        </a:rPr>
                        <a:t>de 1,91 a 2,57 </a:t>
                      </a:r>
                      <a:r>
                        <a:rPr lang="es-ES_tradnl" sz="750" b="0" i="0" u="none" strike="noStrike" noProof="0">
                          <a:solidFill>
                            <a:schemeClr val="tx1"/>
                          </a:solidFill>
                          <a:latin typeface="Arial Narrow" panose="020B0606020202030204" pitchFamily="34" charset="0"/>
                        </a:rPr>
                        <a:t>cm³/dosis</a:t>
                      </a:r>
                      <a:r>
                        <a:rPr lang="es-ES_tradnl" sz="750" noProof="0">
                          <a:latin typeface="Arial Narrow" panose="020B0606020202030204" pitchFamily="34"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1,8 cm³/dosis</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Según el tamaño del producto/vial (intervalo de 1,15 a 1,54 </a:t>
                      </a:r>
                      <a:r>
                        <a:rPr lang="es-ES_tradnl" sz="750" b="0" i="0" u="none" strike="noStrike" noProof="0">
                          <a:solidFill>
                            <a:schemeClr val="tx1"/>
                          </a:solidFill>
                          <a:latin typeface="Arial Narrow" panose="020B0606020202030204" pitchFamily="34" charset="0"/>
                        </a:rPr>
                        <a:t>cm³/dosis</a:t>
                      </a:r>
                      <a:r>
                        <a:rPr lang="es-ES_tradnl" sz="750" noProof="0">
                          <a:latin typeface="Arial Narrow" panose="020B0606020202030204" pitchFamily="34" charset="0"/>
                        </a:rPr>
                        <a:t>)  </a:t>
                      </a: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4,3 cm³/dosis</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Según el tamaño del producto/vial (intervalo de 2,1 a 7,0 </a:t>
                      </a:r>
                      <a:r>
                        <a:rPr lang="es-ES_tradnl" sz="750" b="0" i="0" u="none" strike="noStrike" noProof="0">
                          <a:solidFill>
                            <a:schemeClr val="tx1"/>
                          </a:solidFill>
                          <a:latin typeface="Arial Narrow" panose="020B0606020202030204" pitchFamily="34" charset="0"/>
                        </a:rPr>
                        <a:t>cm³/dosis</a:t>
                      </a:r>
                      <a:r>
                        <a:rPr lang="es-ES_tradnl" sz="750" noProof="0">
                          <a:latin typeface="Arial Narrow" panose="020B0606020202030204" pitchFamily="34" charset="0"/>
                        </a:rPr>
                        <a:t>)  </a:t>
                      </a: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3,82 cm³/dosis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(intervalo de 4,2 a 124,9 </a:t>
                      </a:r>
                      <a:r>
                        <a:rPr lang="es-ES_tradnl" sz="750" b="0" i="0" u="none" strike="noStrike" noProof="0">
                          <a:solidFill>
                            <a:schemeClr val="tx1"/>
                          </a:solidFill>
                          <a:latin typeface="Arial Narrow" panose="020B0606020202030204" pitchFamily="34" charset="0"/>
                        </a:rPr>
                        <a:t>cm³/dosis)</a:t>
                      </a:r>
                      <a:endParaRPr lang="es-ES_tradnl" sz="750" b="0" i="0" u="none" strike="noStrike"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(intervalo de 8,15 a 41,65 </a:t>
                      </a:r>
                      <a:r>
                        <a:rPr lang="es-ES_tradnl" sz="750" b="0" i="0" u="none" strike="noStrike" noProof="0">
                          <a:solidFill>
                            <a:schemeClr val="tx1"/>
                          </a:solidFill>
                          <a:latin typeface="Arial Narrow" panose="020B0606020202030204" pitchFamily="34" charset="0"/>
                        </a:rPr>
                        <a:t>cm³/dosis)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a:t>
                      </a:r>
                      <a:br>
                        <a:rPr lang="es-ES_tradnl" sz="750" b="0" i="0" u="none" strike="noStrike" noProof="0">
                          <a:latin typeface="Arial Narrow" panose="020B0606020202030204" pitchFamily="34" charset="0"/>
                        </a:rPr>
                      </a:br>
                      <a:r>
                        <a:rPr lang="es-ES_tradnl" sz="750" b="0" i="0" u="none" strike="noStrike" noProof="0">
                          <a:latin typeface="Arial Narrow" panose="020B0606020202030204" pitchFamily="34" charset="0"/>
                        </a:rPr>
                        <a:t>(intervalo de 1,72 a </a:t>
                      </a:r>
                      <a:br>
                        <a:rPr lang="es-ES_tradnl" sz="750" b="0" i="0" u="none" strike="noStrike" noProof="0">
                          <a:latin typeface="Arial Narrow" panose="020B0606020202030204" pitchFamily="34" charset="0"/>
                        </a:rPr>
                      </a:br>
                      <a:r>
                        <a:rPr lang="es-ES_tradnl" sz="750" b="0" i="0" u="none" strike="noStrike" noProof="0">
                          <a:latin typeface="Arial Narrow" panose="020B0606020202030204" pitchFamily="34" charset="0"/>
                        </a:rPr>
                        <a:t>14,45 </a:t>
                      </a:r>
                      <a:r>
                        <a:rPr lang="es-ES_tradnl" sz="750" b="0" i="0" u="none" strike="noStrike" noProof="0">
                          <a:solidFill>
                            <a:schemeClr val="tx1"/>
                          </a:solidFill>
                          <a:latin typeface="Arial Narrow" panose="020B0606020202030204" pitchFamily="34" charset="0"/>
                        </a:rPr>
                        <a:t>cm³/dosis)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(intervalo de 2,05 a 15,82 </a:t>
                      </a:r>
                      <a:r>
                        <a:rPr lang="es-ES_tradnl" sz="750" b="0" i="0" u="none" strike="noStrike" noProof="0">
                          <a:solidFill>
                            <a:schemeClr val="tx1"/>
                          </a:solidFill>
                          <a:latin typeface="Arial Narrow" panose="020B0606020202030204" pitchFamily="34" charset="0"/>
                        </a:rPr>
                        <a:t>cm³/dosis)</a:t>
                      </a:r>
                      <a:endParaRPr lang="es-ES_tradnl" sz="750" noProof="0">
                        <a:latin typeface="Arial Narrow" panose="020B0606020202030204" pitchFamily="34" charset="0"/>
                      </a:endParaRPr>
                    </a:p>
                  </a:txBody>
                  <a:tcPr anchor="ctr"/>
                </a:tc>
                <a:extLst>
                  <a:ext uri="{0D108BD9-81ED-4DB2-BD59-A6C34878D82A}">
                    <a16:rowId xmlns:a16="http://schemas.microsoft.com/office/drawing/2014/main" val="1969131975"/>
                  </a:ext>
                </a:extLst>
              </a:tr>
              <a:tr h="786580">
                <a:tc>
                  <a:txBody>
                    <a:bodyPr/>
                    <a:lstStyle/>
                    <a:p>
                      <a:pPr lvl="0">
                        <a:buNone/>
                      </a:pPr>
                      <a:r>
                        <a:rPr lang="es-ES_tradnl" sz="750" b="1" i="0" u="none" strike="noStrike" noProof="0">
                          <a:latin typeface="Arial Narrow" panose="020B0606020202030204" pitchFamily="34" charset="0"/>
                        </a:rPr>
                        <a:t>Manipulación de </a:t>
                      </a:r>
                      <a:br>
                        <a:rPr lang="es-ES_tradnl" sz="750" b="1" i="0" u="none" strike="noStrike" noProof="0">
                          <a:latin typeface="Arial Narrow" panose="020B0606020202030204" pitchFamily="34" charset="0"/>
                        </a:rPr>
                      </a:br>
                      <a:r>
                        <a:rPr lang="es-ES_tradnl" sz="750" b="1" i="0" u="none" strike="noStrike" noProof="0">
                          <a:latin typeface="Arial Narrow" panose="020B0606020202030204" pitchFamily="34" charset="0"/>
                        </a:rPr>
                        <a:t>los viales multidosis abiertos</a:t>
                      </a:r>
                      <a:endParaRPr lang="es-ES_tradnl" sz="750" b="1" noProof="0">
                        <a:latin typeface="Arial Narrow" panose="020B0606020202030204" pitchFamily="34" charset="0"/>
                      </a:endParaRPr>
                    </a:p>
                  </a:txBody>
                  <a:tcPr anchor="ctr"/>
                </a:tc>
                <a:tc gridSpan="8">
                  <a:txBody>
                    <a:bodyPr/>
                    <a:lstStyle/>
                    <a:p>
                      <a:pPr lvl="0" algn="ctr">
                        <a:buNone/>
                      </a:pPr>
                      <a:r>
                        <a:rPr lang="es-ES_tradnl" sz="750" b="0" i="0" u="none" strike="noStrike" noProof="0">
                          <a:solidFill>
                            <a:schemeClr val="tx1"/>
                          </a:solidFill>
                          <a:latin typeface="Arial Narrow" panose="020B0606020202030204" pitchFamily="34" charset="0"/>
                        </a:rPr>
                        <a:t>Los viales abiertos deben desecharse 6 horas después de la primera punción o al final de la sesión de vacunación, lo que ocurra primero.</a:t>
                      </a:r>
                      <a:endParaRPr lang="es-ES_tradnl" sz="750" noProof="0">
                        <a:latin typeface="Arial Narrow" panose="020B0606020202030204" pitchFamily="34" charset="0"/>
                      </a:endParaRPr>
                    </a:p>
                  </a:txBody>
                  <a:tcPr anchor="ctr"/>
                </a:tc>
                <a:tc hMerge="1">
                  <a:txBody>
                    <a:bodyPr/>
                    <a:lstStyle/>
                    <a:p>
                      <a:pPr lvl="0" algn="ctr">
                        <a:buNone/>
                      </a:pPr>
                      <a:r>
                        <a:rPr lang="en-US" sz="900" b="0" i="0" u="none" strike="noStrike" noProof="0">
                          <a:solidFill>
                            <a:schemeClr val="tx1"/>
                          </a:solidFill>
                          <a:latin typeface="Arial Narrow" panose="020B0606020202030204" pitchFamily="34" charset="0"/>
                        </a:rPr>
                        <a:t>Deseche los viales abiertos 6 horas después de la primera punción o al final de la sesión de inmunización, lo que ocurra primero</a:t>
                      </a:r>
                      <a:endParaRPr lang="en-US" sz="900">
                        <a:latin typeface="Arial Narrow" panose="020B0606020202030204" pitchFamily="34" charset="0"/>
                      </a:endParaRPr>
                    </a:p>
                  </a:txBody>
                  <a:tcPr anchor="ctr"/>
                </a:tc>
                <a:tc hMerge="1">
                  <a:txBody>
                    <a:bodyPr/>
                    <a:lstStyle/>
                    <a:p>
                      <a:endParaRPr lang="en-GB"/>
                    </a:p>
                  </a:txBody>
                  <a:tcPr/>
                </a:tc>
                <a:tc hMerge="1">
                  <a:txBody>
                    <a:bodyPr/>
                    <a:lstStyle/>
                    <a:p>
                      <a:endParaRPr lang="en-US"/>
                    </a:p>
                  </a:txBody>
                  <a:tcPr/>
                </a:tc>
                <a:tc hMerge="1">
                  <a:txBody>
                    <a:bodyPr/>
                    <a:lstStyle/>
                    <a:p>
                      <a:endParaRPr lang="en-US"/>
                    </a:p>
                  </a:txBody>
                  <a:tcPr anchor="ctr"/>
                </a:tc>
                <a:tc hMerge="1">
                  <a:txBody>
                    <a:bodyPr/>
                    <a:lstStyle/>
                    <a:p>
                      <a:endParaRPr lang="en-GB"/>
                    </a:p>
                  </a:txBody>
                  <a:tcPr/>
                </a:tc>
                <a:tc hMerge="1">
                  <a:txBody>
                    <a:bodyPr/>
                    <a:lstStyle/>
                    <a:p>
                      <a:endParaRPr lang="en-US"/>
                    </a:p>
                  </a:txBody>
                  <a:tcPr/>
                </a:tc>
                <a:tc hMerge="1">
                  <a:txBody>
                    <a:bodyPr/>
                    <a:lstStyle/>
                    <a:p>
                      <a:endParaRPr lang="en-US"/>
                    </a:p>
                  </a:txBody>
                  <a:tcP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La vacuna abierta puede conservarse y utilizarse hasta 28 días después de la primera punción, según la Declaración MDVP de la OMS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dirty="0">
                          <a:solidFill>
                            <a:schemeClr val="tx1"/>
                          </a:solidFill>
                          <a:latin typeface="Arial Narrow" panose="020B0606020202030204" pitchFamily="34" charset="0"/>
                        </a:rPr>
                        <a:t>Los viales abiertos deben desecharse 6 h después de la primera punción o al final de la sesión de vacunación, lo que ocurra primero</a:t>
                      </a:r>
                      <a:endParaRPr lang="es-ES_tradnl" sz="750" noProof="0" dirty="0">
                        <a:latin typeface="Arial Narrow" panose="020B0606020202030204" pitchFamily="34" charset="0"/>
                      </a:endParaRPr>
                    </a:p>
                  </a:txBody>
                  <a:tcPr anchor="ctr"/>
                </a:tc>
                <a:extLst>
                  <a:ext uri="{0D108BD9-81ED-4DB2-BD59-A6C34878D82A}">
                    <a16:rowId xmlns:a16="http://schemas.microsoft.com/office/drawing/2014/main" val="208468231"/>
                  </a:ext>
                </a:extLst>
              </a:tr>
            </a:tbl>
          </a:graphicData>
        </a:graphic>
      </p:graphicFrame>
      <p:sp>
        <p:nvSpPr>
          <p:cNvPr id="8" name="TextBox 1">
            <a:extLst>
              <a:ext uri="{FF2B5EF4-FFF2-40B4-BE49-F238E27FC236}">
                <a16:creationId xmlns:a16="http://schemas.microsoft.com/office/drawing/2014/main" id="{4A5108E6-AD1E-4BE2-AB32-3C404FCC5FED}"/>
              </a:ext>
            </a:extLst>
          </p:cNvPr>
          <p:cNvSpPr txBox="1"/>
          <p:nvPr/>
        </p:nvSpPr>
        <p:spPr>
          <a:xfrm>
            <a:off x="45584" y="6263161"/>
            <a:ext cx="1111556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Este cuadro presenta información clave resumida al 16 de marzo del 2022. Para obtener información adicional y detalles completos, consulte la</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 página de la lista de la OMS para uso de emergencia sobre las vacunas contra la COVID-19</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 los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 explicativos de la OMS sobre las vacunas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 a las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recomendaciones provisionales del SAGE de la OMS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inglés].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Pfizer RTU (TRIS/sacarosa) se suministrará en abril del 2022. </a:t>
            </a:r>
            <a:r>
              <a:rPr kumimoji="0" lang="es-ES" sz="800" b="0" i="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NO se debe almacenar a una temperatura de </a:t>
            </a:r>
            <a:r>
              <a:rPr lang="es-ES" sz="800" b="0" i="0" u="none" strike="noStrike" noProof="0" dirty="0">
                <a:solidFill>
                  <a:schemeClr val="tx1"/>
                </a:solidFill>
                <a:latin typeface="Arial Narrow" panose="020B0606020202030204" pitchFamily="34" charset="0"/>
              </a:rPr>
              <a:t>−</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25 °C a </a:t>
            </a:r>
            <a:r>
              <a:rPr lang="es-ES" sz="800" b="0" i="0" u="none" strike="noStrike" noProof="0" dirty="0">
                <a:solidFill>
                  <a:schemeClr val="tx1"/>
                </a:solidFill>
                <a:latin typeface="Arial Narrow" panose="020B0606020202030204" pitchFamily="34" charset="0"/>
              </a:rPr>
              <a:t>−</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15 °C (congelador). Se entregará a los países congelado a temperatura de </a:t>
            </a:r>
            <a:r>
              <a:rPr lang="es-ES" sz="800" b="0" i="0" u="none" strike="noStrike" noProof="0" dirty="0">
                <a:solidFill>
                  <a:schemeClr val="tx1"/>
                </a:solidFill>
                <a:latin typeface="Arial Narrow" panose="020B0606020202030204" pitchFamily="34" charset="0"/>
              </a:rPr>
              <a:t>−</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90° a </a:t>
            </a:r>
            <a:r>
              <a:rPr lang="es-ES" sz="800" b="0" i="0" u="none" strike="noStrike" noProof="0" dirty="0">
                <a:solidFill>
                  <a:schemeClr val="tx1"/>
                </a:solidFill>
                <a:latin typeface="Arial Narrow" panose="020B0606020202030204" pitchFamily="34" charset="0"/>
              </a:rPr>
              <a:t>−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60 °C. 2. </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Solo la presentación de 10 dosis en el caso del Mecanismo COVAX. JAI: jeringa autoinutilizable;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 meses; s: semanas.</a:t>
            </a:r>
            <a:endParaRPr kumimoji="0" lang="es-ES" sz="800" b="0" i="0" u="none" strike="noStrike" kern="1200" cap="none" spc="0" normalizeH="0" baseline="0" noProof="0" dirty="0">
              <a:ln>
                <a:noFill/>
              </a:ln>
              <a:solidFill>
                <a:prstClr val="black"/>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AE7521ED-FC1D-4D3F-B400-25516DFA53E7}"/>
              </a:ext>
            </a:extLst>
          </p:cNvPr>
          <p:cNvSpPr/>
          <p:nvPr/>
        </p:nvSpPr>
        <p:spPr>
          <a:xfrm>
            <a:off x="166408" y="208243"/>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white"/>
                </a:solidFill>
                <a:latin typeface="Arial"/>
              </a:rPr>
              <a:t>F</a:t>
            </a: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686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6403A8-E8C7-4F1C-BDEB-1099B7AF1B8D}"/>
              </a:ext>
            </a:extLst>
          </p:cNvPr>
          <p:cNvSpPr>
            <a:spLocks noGrp="1"/>
          </p:cNvSpPr>
          <p:nvPr>
            <p:ph idx="1"/>
          </p:nvPr>
        </p:nvSpPr>
        <p:spPr>
          <a:xfrm>
            <a:off x="480000" y="1251284"/>
            <a:ext cx="11232001" cy="4785916"/>
          </a:xfrm>
          <a:solidFill>
            <a:schemeClr val="bg1">
              <a:lumMod val="95000"/>
            </a:schemeClr>
          </a:solidFill>
        </p:spPr>
        <p:txBody>
          <a:bodyPr/>
          <a:lstStyle/>
          <a:p>
            <a:pPr marL="722313" indent="-722313"/>
            <a:r>
              <a:rPr lang="es-ES" sz="1600" b="1" dirty="0">
                <a:latin typeface="Ebrima" panose="02000000000000000000" pitchFamily="2" charset="0"/>
                <a:ea typeface="Ebrima" panose="02000000000000000000" pitchFamily="2" charset="0"/>
                <a:cs typeface="Ebrima" panose="02000000000000000000" pitchFamily="2" charset="0"/>
              </a:rPr>
              <a:t>	Los países con </a:t>
            </a:r>
            <a:r>
              <a:rPr lang="es-ES" sz="1600" b="1" u="sng" dirty="0">
                <a:latin typeface="Ebrima" panose="02000000000000000000" pitchFamily="2" charset="0"/>
                <a:ea typeface="Ebrima" panose="02000000000000000000" pitchFamily="2" charset="0"/>
                <a:cs typeface="Ebrima" panose="02000000000000000000" pitchFamily="2" charset="0"/>
              </a:rPr>
              <a:t>tasas bajas de cobertura de la serie básica</a:t>
            </a:r>
            <a:r>
              <a:rPr lang="es-ES" sz="1600" b="1" dirty="0">
                <a:latin typeface="Ebrima" panose="02000000000000000000" pitchFamily="2" charset="0"/>
                <a:ea typeface="Ebrima" panose="02000000000000000000" pitchFamily="2" charset="0"/>
                <a:cs typeface="Ebrima" panose="02000000000000000000" pitchFamily="2" charset="0"/>
              </a:rPr>
              <a:t> </a:t>
            </a:r>
            <a:r>
              <a:rPr lang="es-ES" sz="1600" dirty="0">
                <a:latin typeface="Ebrima" panose="02000000000000000000" pitchFamily="2" charset="0"/>
                <a:ea typeface="Ebrima" panose="02000000000000000000" pitchFamily="2" charset="0"/>
                <a:cs typeface="Ebrima" panose="02000000000000000000" pitchFamily="2" charset="0"/>
              </a:rPr>
              <a:t>deberían </a:t>
            </a:r>
            <a:r>
              <a:rPr lang="es-ES" sz="1600" b="1" dirty="0">
                <a:latin typeface="Ebrima" panose="02000000000000000000" pitchFamily="2" charset="0"/>
                <a:ea typeface="Ebrima" panose="02000000000000000000" pitchFamily="2" charset="0"/>
                <a:cs typeface="Ebrima" panose="02000000000000000000" pitchFamily="2" charset="0"/>
              </a:rPr>
              <a:t>alcanzar </a:t>
            </a:r>
            <a:r>
              <a:rPr lang="es-ES" sz="1600" dirty="0">
                <a:latin typeface="Ebrima" panose="02000000000000000000" pitchFamily="2" charset="0"/>
                <a:ea typeface="Ebrima" panose="02000000000000000000" pitchFamily="2" charset="0"/>
                <a:cs typeface="Ebrima" panose="02000000000000000000" pitchFamily="2" charset="0"/>
              </a:rPr>
              <a:t>primero </a:t>
            </a:r>
            <a:r>
              <a:rPr lang="es-ES" sz="1600" b="1" dirty="0">
                <a:latin typeface="Ebrima" panose="02000000000000000000" pitchFamily="2" charset="0"/>
                <a:ea typeface="Ebrima" panose="02000000000000000000" pitchFamily="2" charset="0"/>
                <a:cs typeface="Ebrima" panose="02000000000000000000" pitchFamily="2" charset="0"/>
              </a:rPr>
              <a:t>tasas altas de cobertura de la serie básica </a:t>
            </a:r>
            <a:r>
              <a:rPr lang="es-ES" sz="1600" dirty="0">
                <a:latin typeface="Ebrima" panose="02000000000000000000" pitchFamily="2" charset="0"/>
                <a:ea typeface="Ebrima" panose="02000000000000000000" pitchFamily="2" charset="0"/>
                <a:cs typeface="Ebrima" panose="02000000000000000000" pitchFamily="2" charset="0"/>
              </a:rPr>
              <a:t>en los </a:t>
            </a:r>
            <a:r>
              <a:rPr lang="es-ES" sz="1600" b="1" dirty="0">
                <a:latin typeface="Ebrima" panose="02000000000000000000" pitchFamily="2" charset="0"/>
                <a:ea typeface="Ebrima" panose="02000000000000000000" pitchFamily="2" charset="0"/>
                <a:cs typeface="Ebrima" panose="02000000000000000000" pitchFamily="2" charset="0"/>
              </a:rPr>
              <a:t>grupos de uso prioritario de mayor riesgo </a:t>
            </a:r>
            <a:r>
              <a:rPr lang="es-ES" sz="1600" dirty="0">
                <a:latin typeface="Ebrima" panose="02000000000000000000" pitchFamily="2" charset="0"/>
                <a:ea typeface="Ebrima" panose="02000000000000000000" pitchFamily="2" charset="0"/>
                <a:cs typeface="Ebrima" panose="02000000000000000000" pitchFamily="2" charset="0"/>
              </a:rPr>
              <a:t>antes de ofrecer dosis de vacunas a grupos de uso prioritario de menor riesgo.</a:t>
            </a:r>
            <a:r>
              <a:rPr lang="es-ES" sz="1600" b="1" baseline="30000" dirty="0">
                <a:latin typeface="Ebrima" panose="02000000000000000000" pitchFamily="2" charset="0"/>
                <a:ea typeface="Ebrima" panose="02000000000000000000" pitchFamily="2" charset="0"/>
                <a:cs typeface="Ebrima" panose="02000000000000000000" pitchFamily="2" charset="0"/>
              </a:rPr>
              <a:t>1</a:t>
            </a:r>
            <a:r>
              <a:rPr lang="es-ES" sz="1600" b="1" dirty="0">
                <a:latin typeface="Ebrima" panose="02000000000000000000" pitchFamily="2" charset="0"/>
                <a:ea typeface="Ebrima" panose="02000000000000000000" pitchFamily="2" charset="0"/>
                <a:cs typeface="Ebrima" panose="02000000000000000000" pitchFamily="2" charset="0"/>
              </a:rPr>
              <a:t> </a:t>
            </a:r>
          </a:p>
          <a:p>
            <a:pPr marL="722313" lvl="2" indent="-722313">
              <a:buNone/>
            </a:pPr>
            <a:r>
              <a:rPr lang="es-ES" sz="1100" i="1" dirty="0">
                <a:latin typeface="Ebrima" panose="02000000000000000000" pitchFamily="2" charset="0"/>
                <a:ea typeface="Ebrima" panose="02000000000000000000" pitchFamily="2" charset="0"/>
                <a:cs typeface="Ebrima" panose="02000000000000000000" pitchFamily="2" charset="0"/>
              </a:rPr>
              <a:t>	Nota: Dado que las personas mayores constituyen una gran proporción de los grupos de prioridad alta y máxima, en los entornos donde no se puede acceder a las vacunas o administrarlas a las personas mayores se debe considerar la priorización de nuevos sistemas de prestación específicamente para lograr altas tasas de cobertura en este grupo.</a:t>
            </a:r>
          </a:p>
          <a:p>
            <a:pPr marL="722313" lvl="2" indent="-722313">
              <a:buNone/>
            </a:pPr>
            <a:r>
              <a:rPr lang="es-ES" sz="1100" i="1" dirty="0">
                <a:latin typeface="Ebrima" panose="02000000000000000000" pitchFamily="2" charset="0"/>
                <a:ea typeface="Ebrima" panose="02000000000000000000" pitchFamily="2" charset="0"/>
                <a:cs typeface="Ebrima" panose="02000000000000000000" pitchFamily="2" charset="0"/>
              </a:rPr>
              <a:t>	</a:t>
            </a:r>
            <a:r>
              <a:rPr lang="es-ES" sz="1100" i="1" baseline="30000" dirty="0">
                <a:latin typeface="Ebrima" panose="02000000000000000000" pitchFamily="2" charset="0"/>
                <a:ea typeface="Ebrima" panose="02000000000000000000" pitchFamily="2" charset="0"/>
                <a:cs typeface="Ebrima" panose="02000000000000000000" pitchFamily="2" charset="0"/>
              </a:rPr>
              <a:t>1</a:t>
            </a:r>
            <a:r>
              <a:rPr lang="es-ES" sz="1100" i="1" dirty="0">
                <a:latin typeface="Ebrima" panose="02000000000000000000" pitchFamily="2" charset="0"/>
                <a:ea typeface="Ebrima" panose="02000000000000000000" pitchFamily="2" charset="0"/>
                <a:cs typeface="Ebrima" panose="02000000000000000000" pitchFamily="2" charset="0"/>
              </a:rPr>
              <a:t> A medida que se disponga de más vacunas, se debería ofrecer la vacuna a grupos de menor prioridad, teniendo en cuenta los datos epidemiológicos nacionales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y otras cuestiones pertinentes. No se debe ofrecer a los grupos de menor prioridad dosis de la serie básica antes de haber ofrecido dosis de la serie básica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a grupos de mayor prioridad, a no ser que en los programas de vacunación se encuentren obstáculos importantes para proporcionar la vacuna o para su aceptación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por los grupos de mayor prioridad, lo que daría lugar a un desperdicio de vacunas. En estos casos, se debe priorizar la participación de la comunidad y los esfuerzos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de movilización social para llegar a los grupos de mayor prioridad.</a:t>
            </a:r>
          </a:p>
          <a:p>
            <a:pPr marL="722313" indent="-722313"/>
            <a:r>
              <a:rPr lang="es-ES" sz="1600" b="1" dirty="0">
                <a:latin typeface="Ebrima" panose="02000000000000000000" pitchFamily="2" charset="0"/>
                <a:ea typeface="Ebrima" panose="02000000000000000000" pitchFamily="2" charset="0"/>
                <a:cs typeface="Ebrima" panose="02000000000000000000" pitchFamily="2" charset="0"/>
              </a:rPr>
              <a:t>	Los países con tasas de </a:t>
            </a:r>
            <a:r>
              <a:rPr lang="es-ES" sz="1600" b="1" u="sng" dirty="0">
                <a:latin typeface="Ebrima" panose="02000000000000000000" pitchFamily="2" charset="0"/>
                <a:ea typeface="Ebrima" panose="02000000000000000000" pitchFamily="2" charset="0"/>
                <a:cs typeface="Ebrima" panose="02000000000000000000" pitchFamily="2" charset="0"/>
              </a:rPr>
              <a:t>cobertura de la serie básica de moderadas a altas</a:t>
            </a:r>
            <a:r>
              <a:rPr lang="es-ES" sz="1600" b="1" dirty="0">
                <a:latin typeface="Ebrima" panose="02000000000000000000" pitchFamily="2" charset="0"/>
                <a:ea typeface="Ebrima" panose="02000000000000000000" pitchFamily="2" charset="0"/>
                <a:cs typeface="Ebrima" panose="02000000000000000000" pitchFamily="2" charset="0"/>
              </a:rPr>
              <a:t> </a:t>
            </a:r>
            <a:r>
              <a:rPr lang="es-ES" sz="1600" dirty="0">
                <a:latin typeface="Ebrima" panose="02000000000000000000" pitchFamily="2" charset="0"/>
                <a:ea typeface="Ebrima" panose="02000000000000000000" pitchFamily="2" charset="0"/>
                <a:cs typeface="Ebrima" panose="02000000000000000000" pitchFamily="2" charset="0"/>
              </a:rPr>
              <a:t>en los grupos de uso prioritario de mayor riesgo deben, por lo general,</a:t>
            </a:r>
            <a:r>
              <a:rPr lang="es-ES" sz="1600" baseline="30000" dirty="0">
                <a:latin typeface="Ebrima" panose="02000000000000000000" pitchFamily="2" charset="0"/>
                <a:ea typeface="Ebrima" panose="02000000000000000000" pitchFamily="2" charset="0"/>
                <a:cs typeface="Ebrima" panose="02000000000000000000" pitchFamily="2" charset="0"/>
              </a:rPr>
              <a:t>2 </a:t>
            </a:r>
            <a:r>
              <a:rPr lang="es-ES" sz="1600" dirty="0">
                <a:latin typeface="Ebrima" panose="02000000000000000000" pitchFamily="2" charset="0"/>
                <a:ea typeface="Ebrima" panose="02000000000000000000" pitchFamily="2" charset="0"/>
                <a:cs typeface="Ebrima" panose="02000000000000000000" pitchFamily="2" charset="0"/>
              </a:rPr>
              <a:t>priorizar el suministro de vacunas disponible para </a:t>
            </a:r>
            <a:r>
              <a:rPr lang="es-ES" sz="1600" b="1" dirty="0">
                <a:latin typeface="Ebrima" panose="02000000000000000000" pitchFamily="2" charset="0"/>
                <a:ea typeface="Ebrima" panose="02000000000000000000" pitchFamily="2" charset="0"/>
                <a:cs typeface="Ebrima" panose="02000000000000000000" pitchFamily="2" charset="0"/>
              </a:rPr>
              <a:t>lograr </a:t>
            </a:r>
            <a:r>
              <a:rPr lang="es-ES" sz="1600" dirty="0">
                <a:latin typeface="Ebrima" panose="02000000000000000000" pitchFamily="2" charset="0"/>
                <a:ea typeface="Ebrima" panose="02000000000000000000" pitchFamily="2" charset="0"/>
                <a:cs typeface="Ebrima" panose="02000000000000000000" pitchFamily="2" charset="0"/>
              </a:rPr>
              <a:t>primero </a:t>
            </a:r>
            <a:r>
              <a:rPr lang="es-ES" sz="1600" b="1" dirty="0">
                <a:latin typeface="Ebrima" panose="02000000000000000000" pitchFamily="2" charset="0"/>
                <a:ea typeface="Ebrima" panose="02000000000000000000" pitchFamily="2" charset="0"/>
                <a:cs typeface="Ebrima" panose="02000000000000000000" pitchFamily="2" charset="0"/>
              </a:rPr>
              <a:t>tasas altas de cobertura de las dosis de refuerzo </a:t>
            </a:r>
            <a:r>
              <a:rPr lang="es-ES" sz="1600" dirty="0">
                <a:latin typeface="Ebrima" panose="02000000000000000000" pitchFamily="2" charset="0"/>
                <a:ea typeface="Ebrima" panose="02000000000000000000" pitchFamily="2" charset="0"/>
                <a:cs typeface="Ebrima" panose="02000000000000000000" pitchFamily="2" charset="0"/>
              </a:rPr>
              <a:t>en los </a:t>
            </a:r>
            <a:r>
              <a:rPr lang="es-ES" sz="1600" b="1" dirty="0">
                <a:latin typeface="Ebrima" panose="02000000000000000000" pitchFamily="2" charset="0"/>
                <a:ea typeface="Ebrima" panose="02000000000000000000" pitchFamily="2" charset="0"/>
                <a:cs typeface="Ebrima" panose="02000000000000000000" pitchFamily="2" charset="0"/>
              </a:rPr>
              <a:t>grupos de uso prioritario de mayor riesgo </a:t>
            </a:r>
            <a:r>
              <a:rPr lang="es-ES" sz="1600" dirty="0">
                <a:latin typeface="Ebrima" panose="02000000000000000000" pitchFamily="2" charset="0"/>
                <a:ea typeface="Ebrima" panose="02000000000000000000" pitchFamily="2" charset="0"/>
                <a:cs typeface="Ebrima" panose="02000000000000000000" pitchFamily="2" charset="0"/>
              </a:rPr>
              <a:t>antes de ofrecer dosis de vacunas a los grupos de menor prioridad de uso. </a:t>
            </a:r>
          </a:p>
          <a:p>
            <a:pPr marL="722313" lvl="2" indent="-722313">
              <a:buNone/>
            </a:pPr>
            <a:r>
              <a:rPr lang="es-ES" sz="1100" i="1" dirty="0">
                <a:latin typeface="Ebrima" panose="02000000000000000000" pitchFamily="2" charset="0"/>
                <a:ea typeface="Ebrima" panose="02000000000000000000" pitchFamily="2" charset="0"/>
                <a:cs typeface="Ebrima" panose="02000000000000000000" pitchFamily="2" charset="0"/>
              </a:rPr>
              <a:t>	</a:t>
            </a:r>
            <a:r>
              <a:rPr lang="es-ES" sz="1100" i="1" baseline="30000" dirty="0">
                <a:latin typeface="Ebrima" panose="02000000000000000000" pitchFamily="2" charset="0"/>
                <a:ea typeface="Ebrima" panose="02000000000000000000" pitchFamily="2" charset="0"/>
                <a:cs typeface="Ebrima" panose="02000000000000000000" pitchFamily="2" charset="0"/>
              </a:rPr>
              <a:t>2 </a:t>
            </a:r>
            <a:r>
              <a:rPr lang="es-ES" sz="1100" i="1" dirty="0">
                <a:latin typeface="Ebrima" panose="02000000000000000000" pitchFamily="2" charset="0"/>
                <a:ea typeface="Ebrima" panose="02000000000000000000" pitchFamily="2" charset="0"/>
                <a:cs typeface="Ebrima" panose="02000000000000000000" pitchFamily="2" charset="0"/>
              </a:rPr>
              <a:t>En algunas circunstancias, puede ser difícil determinar si es mejor optimizar el impacto del uso de la vacuna al ofrecer dosis de refuerzo a las personas mayores para evitar más hospitalizaciones y muertes, o ofrecer dosis de la serie básica al resto de la población adulta, adolescente e infantil, que depende de las condiciones del país, incluidos el suministro y los plazos de despliegue, la dinámica epidémica pasada y la inmunidad inducida por la infección, el producto vacunal, la efectividad vacunal y la disminución de la protección.</a:t>
            </a:r>
          </a:p>
          <a:p>
            <a:endParaRPr lang="es-ES" dirty="0"/>
          </a:p>
        </p:txBody>
      </p:sp>
      <p:sp>
        <p:nvSpPr>
          <p:cNvPr id="5" name="Marcador de número de diapositiva 4">
            <a:extLst>
              <a:ext uri="{FF2B5EF4-FFF2-40B4-BE49-F238E27FC236}">
                <a16:creationId xmlns:a16="http://schemas.microsoft.com/office/drawing/2014/main" id="{C847FD2C-A1C1-477A-8942-0AC91FEFF67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24</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647F1408-59CA-4C34-B4FF-2F8582380B4F}"/>
              </a:ext>
            </a:extLst>
          </p:cNvPr>
          <p:cNvSpPr>
            <a:spLocks noGrp="1"/>
          </p:cNvSpPr>
          <p:nvPr>
            <p:ph type="body" sz="quarter" idx="21"/>
          </p:nvPr>
        </p:nvSpPr>
        <p:spPr/>
        <p:txBody>
          <a:bodyPr>
            <a:normAutofit fontScale="92500" lnSpcReduction="20000"/>
          </a:bodyPr>
          <a:lstStyle/>
          <a:p>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Fuente: OMS</a:t>
            </a:r>
            <a:r>
              <a:rPr lang="es-ES"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Hoja de ruta actualizada del SAGE de la OMS para el establecimiento de prioridades en el uso de vacunas contra la COVID-19.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21 de enero del 2022. https://apps.who.int/iris/bitstream/handle/10665/351946/WHO-2019-nCoV-Vaccines-SAGE-Prioritization-2022.1-spa.pdf.</a:t>
            </a:r>
          </a:p>
        </p:txBody>
      </p:sp>
      <p:sp>
        <p:nvSpPr>
          <p:cNvPr id="7" name="Título 6">
            <a:extLst>
              <a:ext uri="{FF2B5EF4-FFF2-40B4-BE49-F238E27FC236}">
                <a16:creationId xmlns:a16="http://schemas.microsoft.com/office/drawing/2014/main" id="{54785BEC-737A-4EA9-B24F-C53CD1D76996}"/>
              </a:ext>
            </a:extLst>
          </p:cNvPr>
          <p:cNvSpPr>
            <a:spLocks noGrp="1"/>
          </p:cNvSpPr>
          <p:nvPr>
            <p:ph type="title"/>
          </p:nvPr>
        </p:nvSpPr>
        <p:spPr>
          <a:xfrm>
            <a:off x="479998" y="116147"/>
            <a:ext cx="10336047" cy="720000"/>
          </a:xfrm>
        </p:spPr>
        <p:txBody>
          <a:bodyPr/>
          <a:lstStyle/>
          <a:p>
            <a:r>
              <a:rPr lang="es-ES" sz="2400" dirty="0"/>
              <a:t>Principales recomendaciones de la hoja de ruta actualizada del SAGE de la OMS para priorizar el uso de las vacunas contra la COVID-19</a:t>
            </a:r>
          </a:p>
        </p:txBody>
      </p:sp>
      <p:sp>
        <p:nvSpPr>
          <p:cNvPr id="9" name="Elipse 8">
            <a:extLst>
              <a:ext uri="{FF2B5EF4-FFF2-40B4-BE49-F238E27FC236}">
                <a16:creationId xmlns:a16="http://schemas.microsoft.com/office/drawing/2014/main" id="{D9D8C4DD-38BE-43A1-BF0B-3D7E77A00A6A}"/>
              </a:ext>
            </a:extLst>
          </p:cNvPr>
          <p:cNvSpPr/>
          <p:nvPr/>
        </p:nvSpPr>
        <p:spPr>
          <a:xfrm>
            <a:off x="646771" y="1336450"/>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1</a:t>
            </a:r>
          </a:p>
        </p:txBody>
      </p:sp>
      <p:sp>
        <p:nvSpPr>
          <p:cNvPr id="10" name="Elipse 9">
            <a:extLst>
              <a:ext uri="{FF2B5EF4-FFF2-40B4-BE49-F238E27FC236}">
                <a16:creationId xmlns:a16="http://schemas.microsoft.com/office/drawing/2014/main" id="{3E9D081F-34A3-4D15-AC6E-3BE83B6E0F78}"/>
              </a:ext>
            </a:extLst>
          </p:cNvPr>
          <p:cNvSpPr/>
          <p:nvPr/>
        </p:nvSpPr>
        <p:spPr>
          <a:xfrm>
            <a:off x="646771" y="4041634"/>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12" name="Elipse 11">
            <a:extLst>
              <a:ext uri="{FF2B5EF4-FFF2-40B4-BE49-F238E27FC236}">
                <a16:creationId xmlns:a16="http://schemas.microsoft.com/office/drawing/2014/main" id="{13CE3F26-CBFB-4264-973F-85E24A5149D4}"/>
              </a:ext>
            </a:extLst>
          </p:cNvPr>
          <p:cNvSpPr/>
          <p:nvPr/>
        </p:nvSpPr>
        <p:spPr>
          <a:xfrm>
            <a:off x="168573" y="129894"/>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G</a:t>
            </a:r>
          </a:p>
        </p:txBody>
      </p:sp>
    </p:spTree>
    <p:extLst>
      <p:ext uri="{BB962C8B-B14F-4D97-AF65-F5344CB8AC3E}">
        <p14:creationId xmlns:p14="http://schemas.microsoft.com/office/powerpoint/2010/main" val="180991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7655047E-82BD-4B16-95EC-4C2A4A76FBE4}"/>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8" name="Object 2" hidden="1">
                        <a:extLst>
                          <a:ext uri="{FF2B5EF4-FFF2-40B4-BE49-F238E27FC236}">
                            <a16:creationId xmlns:a16="http://schemas.microsoft.com/office/drawing/2014/main" id="{7655047E-82BD-4B16-95EC-4C2A4A76FB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Table 36">
            <a:extLst>
              <a:ext uri="{FF2B5EF4-FFF2-40B4-BE49-F238E27FC236}">
                <a16:creationId xmlns:a16="http://schemas.microsoft.com/office/drawing/2014/main" id="{66F03897-5FA1-4212-B2BF-8572F98CAFC0}"/>
              </a:ext>
            </a:extLst>
          </p:cNvPr>
          <p:cNvGraphicFramePr>
            <a:graphicFrameLocks noGrp="1"/>
          </p:cNvGraphicFramePr>
          <p:nvPr>
            <p:extLst>
              <p:ext uri="{D42A27DB-BD31-4B8C-83A1-F6EECF244321}">
                <p14:modId xmlns:p14="http://schemas.microsoft.com/office/powerpoint/2010/main" val="3259438195"/>
              </p:ext>
            </p:extLst>
          </p:nvPr>
        </p:nvGraphicFramePr>
        <p:xfrm>
          <a:off x="554038" y="1462364"/>
          <a:ext cx="7920036" cy="4677960"/>
        </p:xfrm>
        <a:graphic>
          <a:graphicData uri="http://schemas.openxmlformats.org/drawingml/2006/table">
            <a:tbl>
              <a:tblPr firstRow="1" firstCol="1" bandRow="1"/>
              <a:tblGrid>
                <a:gridCol w="2927152">
                  <a:extLst>
                    <a:ext uri="{9D8B030D-6E8A-4147-A177-3AD203B41FA5}">
                      <a16:colId xmlns:a16="http://schemas.microsoft.com/office/drawing/2014/main" val="623888914"/>
                    </a:ext>
                  </a:extLst>
                </a:gridCol>
                <a:gridCol w="1248221">
                  <a:extLst>
                    <a:ext uri="{9D8B030D-6E8A-4147-A177-3AD203B41FA5}">
                      <a16:colId xmlns:a16="http://schemas.microsoft.com/office/drawing/2014/main" val="806483717"/>
                    </a:ext>
                  </a:extLst>
                </a:gridCol>
                <a:gridCol w="1248221">
                  <a:extLst>
                    <a:ext uri="{9D8B030D-6E8A-4147-A177-3AD203B41FA5}">
                      <a16:colId xmlns:a16="http://schemas.microsoft.com/office/drawing/2014/main" val="1975976873"/>
                    </a:ext>
                  </a:extLst>
                </a:gridCol>
                <a:gridCol w="1248221">
                  <a:extLst>
                    <a:ext uri="{9D8B030D-6E8A-4147-A177-3AD203B41FA5}">
                      <a16:colId xmlns:a16="http://schemas.microsoft.com/office/drawing/2014/main" val="765081671"/>
                    </a:ext>
                  </a:extLst>
                </a:gridCol>
                <a:gridCol w="1248221">
                  <a:extLst>
                    <a:ext uri="{9D8B030D-6E8A-4147-A177-3AD203B41FA5}">
                      <a16:colId xmlns:a16="http://schemas.microsoft.com/office/drawing/2014/main" val="633990442"/>
                    </a:ext>
                  </a:extLst>
                </a:gridCol>
              </a:tblGrid>
              <a:tr h="584876">
                <a:tc rowSpan="2">
                  <a:txBody>
                    <a:bodyPr/>
                    <a:lstStyle/>
                    <a:p>
                      <a:pPr algn="ctr" fontAlgn="ctr">
                        <a:lnSpc>
                          <a:spcPct val="115000"/>
                        </a:lnSpc>
                        <a:spcBef>
                          <a:spcPts val="0"/>
                        </a:spcBef>
                        <a:spcAft>
                          <a:spcPts val="600"/>
                        </a:spcAft>
                      </a:pPr>
                      <a:r>
                        <a:rPr lang="es-ES" sz="1100" b="1" i="0" u="none" strike="noStrike"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Grupos de uso prioritario</a:t>
                      </a:r>
                      <a:r>
                        <a:rPr lang="es-ES" sz="1100" b="1" i="0" u="none" strike="noStrike" baseline="300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s-ES" sz="1600" b="0" i="0" u="none" strike="noStrike" noProof="0" dirty="0">
                        <a:solidFill>
                          <a:schemeClr val="bg1"/>
                        </a:solidFill>
                        <a:effectLst/>
                        <a:latin typeface="Arial" panose="020B0604020202020204" pitchFamily="34" charset="0"/>
                      </a:endParaRPr>
                    </a:p>
                  </a:txBody>
                  <a:tcPr marL="120695" marR="120695" marT="60347" marB="6034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gridSpan="4">
                  <a:txBody>
                    <a:bodyPr/>
                    <a:lstStyle/>
                    <a:p>
                      <a:pPr algn="ctr" fontAlgn="ctr">
                        <a:lnSpc>
                          <a:spcPct val="115000"/>
                        </a:lnSpc>
                        <a:spcBef>
                          <a:spcPts val="0"/>
                        </a:spcBef>
                        <a:spcAft>
                          <a:spcPts val="600"/>
                        </a:spcAft>
                      </a:pPr>
                      <a:r>
                        <a:rPr lang="es-ES"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Tasas de cobertura vacunal de los grupos con </a:t>
                      </a:r>
                      <a:r>
                        <a:rPr lang="es-ES" sz="1100" b="1"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mayor prioridad de uso</a:t>
                      </a:r>
                      <a:br>
                        <a:rPr lang="es-ES"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s-ES"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 y II)</a:t>
                      </a:r>
                      <a:endParaRPr lang="es-ES" sz="1600" b="0" i="0" u="none" strike="noStrike" dirty="0">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5577646"/>
                  </a:ext>
                </a:extLst>
              </a:tr>
              <a:tr h="548515">
                <a:tc vMerge="1">
                  <a:txBody>
                    <a:bodyPr/>
                    <a:lstStyle/>
                    <a:p>
                      <a:endParaRPr lang="en-US"/>
                    </a:p>
                  </a:txBody>
                  <a:tcPr/>
                </a:tc>
                <a:tc>
                  <a:txBody>
                    <a:bodyPr/>
                    <a:lstStyle/>
                    <a:p>
                      <a:pPr algn="ctr" fontAlgn="ctr">
                        <a:lnSpc>
                          <a:spcPct val="115000"/>
                        </a:lnSpc>
                        <a:spcBef>
                          <a:spcPts val="0"/>
                        </a:spcBef>
                        <a:spcAft>
                          <a:spcPts val="600"/>
                        </a:spcAft>
                      </a:pPr>
                      <a:r>
                        <a:rPr lang="es-ES" sz="1000" b="1" i="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Baja </a:t>
                      </a:r>
                    </a:p>
                    <a:p>
                      <a:pPr algn="ctr" fontAlgn="ctr">
                        <a:lnSpc>
                          <a:spcPct val="115000"/>
                        </a:lnSpc>
                        <a:spcBef>
                          <a:spcPts val="0"/>
                        </a:spcBef>
                        <a:spcAft>
                          <a:spcPts val="600"/>
                        </a:spcAft>
                      </a:pPr>
                      <a:r>
                        <a:rPr lang="es-ES" sz="1000" b="1" i="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(&gt;10%)</a:t>
                      </a:r>
                      <a:endParaRPr lang="es-ES" sz="1600" b="0" i="0" u="none" strike="noStrike" dirty="0">
                        <a:solidFill>
                          <a:schemeClr val="tx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Moderada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(10-40%)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Alta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(41-70%)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Muy alta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extLst>
                  <a:ext uri="{0D108BD9-81ED-4DB2-BD59-A6C34878D82A}">
                    <a16:rowId xmlns:a16="http://schemas.microsoft.com/office/drawing/2014/main" val="3830369800"/>
                  </a:ext>
                </a:extLst>
              </a:tr>
              <a:tr h="713765">
                <a:tc>
                  <a:txBody>
                    <a:bodyPr/>
                    <a:lstStyle/>
                    <a:p>
                      <a:pPr marL="0" indent="0" algn="l" fontAlgn="base">
                        <a:lnSpc>
                          <a:spcPct val="107000"/>
                        </a:lnSpc>
                        <a:spcBef>
                          <a:spcPts val="400"/>
                        </a:spcBef>
                        <a:spcAft>
                          <a:spcPts val="400"/>
                        </a:spcAft>
                        <a:tabLs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Mayor prioridad</a:t>
                      </a:r>
                      <a:endParaRPr lang="es-ES" sz="1600" b="0" i="0" u="none" strike="noStrike" noProof="0" dirty="0">
                        <a:solidFill>
                          <a:schemeClr val="tx1"/>
                        </a:solidFill>
                        <a:effectLst/>
                        <a:latin typeface="Arial" panose="020B0604020202020204" pitchFamily="34" charset="0"/>
                      </a:endParaRPr>
                    </a:p>
                    <a:p>
                      <a:pPr algn="l" fontAlgn="ctr">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Personas mayores; personas inmunodeprimidas;* trabajadores de salud</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rowSpan="4" gridSpan="4">
                  <a:txBody>
                    <a:bodyPr/>
                    <a:lstStyle/>
                    <a:p>
                      <a:pPr algn="l" fontAlgn="ctr">
                        <a:lnSpc>
                          <a:spcPct val="115000"/>
                        </a:lnSpc>
                        <a:spcBef>
                          <a:spcPts val="0"/>
                        </a:spcBef>
                        <a:spcAft>
                          <a:spcPts val="600"/>
                        </a:spcAft>
                      </a:pPr>
                      <a:endParaRPr lang="es-ES" sz="1600" b="0" i="0" u="none" strike="noStrike" dirty="0">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extLst>
                  <a:ext uri="{0D108BD9-81ED-4DB2-BD59-A6C34878D82A}">
                    <a16:rowId xmlns:a16="http://schemas.microsoft.com/office/drawing/2014/main" val="3092030864"/>
                  </a:ext>
                </a:extLst>
              </a:tr>
              <a:tr h="1222863">
                <a:tc>
                  <a:txBody>
                    <a:bodyPr/>
                    <a:lstStyle/>
                    <a:p>
                      <a:pPr marR="64008" algn="l" fontAlgn="base">
                        <a:lnSpc>
                          <a:spcPct val="107000"/>
                        </a:lnSpc>
                        <a:spcBef>
                          <a:spcPts val="400"/>
                        </a:spcBef>
                        <a:spcAft>
                          <a:spcPts val="400"/>
                        </a:spcAf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 Prioridad alta</a:t>
                      </a:r>
                      <a:endParaRPr lang="es-ES" sz="1600" b="0" i="0" u="none" strike="noStrike" noProof="0" dirty="0">
                        <a:solidFill>
                          <a:schemeClr val="tx1"/>
                        </a:solidFill>
                        <a:effectLst/>
                        <a:latin typeface="Arial" panose="020B0604020202020204" pitchFamily="34" charset="0"/>
                      </a:endParaRPr>
                    </a:p>
                    <a:p>
                      <a:pPr algn="l" fontAlgn="ctr">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Adultos con afecciones concomitantes; embarazadas; docentes y otros trabajadores esenciales; grupos poblacionales sociodemográficos desfavorecidos con mayor riesgo de tener un cuadro grave de COVID-19</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fontAlgn="t">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90521" marR="90521" marT="12572"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248244160"/>
                  </a:ext>
                </a:extLst>
              </a:tr>
              <a:tr h="701107">
                <a:tc>
                  <a:txBody>
                    <a:bodyPr/>
                    <a:lstStyle/>
                    <a:p>
                      <a:pPr marR="64008" algn="l" fontAlgn="base">
                        <a:lnSpc>
                          <a:spcPct val="107000"/>
                        </a:lnSpc>
                        <a:spcBef>
                          <a:spcPts val="400"/>
                        </a:spcBef>
                        <a:spcAft>
                          <a:spcPts val="400"/>
                        </a:spcAf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III. Prioridad media</a:t>
                      </a:r>
                      <a:endParaRPr lang="es-ES" sz="1600" b="0" i="0" u="none" strike="noStrike" noProof="0" dirty="0">
                        <a:solidFill>
                          <a:schemeClr val="tx1"/>
                        </a:solidFill>
                        <a:effectLst/>
                        <a:latin typeface="Arial" panose="020B0604020202020204" pitchFamily="34" charset="0"/>
                      </a:endParaRPr>
                    </a:p>
                    <a:p>
                      <a:pPr marR="64008" algn="l" fontAlgn="base">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Resto de la población adulta; población infantil y adolescente con comorbilidades </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gridSpan="4" vMerge="1">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36426264"/>
                  </a:ext>
                </a:extLst>
              </a:tr>
              <a:tr h="906834">
                <a:tc>
                  <a:txBody>
                    <a:bodyPr/>
                    <a:lstStyle/>
                    <a:p>
                      <a:pPr marR="64008" algn="l" fontAlgn="base">
                        <a:lnSpc>
                          <a:spcPct val="107000"/>
                        </a:lnSpc>
                        <a:spcBef>
                          <a:spcPts val="400"/>
                        </a:spcBef>
                        <a:spcAft>
                          <a:spcPts val="400"/>
                        </a:spcAf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IV. Menor prioridad</a:t>
                      </a:r>
                      <a:endParaRPr lang="es-ES" sz="1600" b="0" i="0" u="none" strike="noStrike" noProof="0" dirty="0">
                        <a:solidFill>
                          <a:schemeClr val="tx1"/>
                        </a:solidFill>
                        <a:effectLst/>
                        <a:latin typeface="Arial" panose="020B0604020202020204" pitchFamily="34" charset="0"/>
                      </a:endParaRPr>
                    </a:p>
                    <a:p>
                      <a:pPr algn="l" fontAlgn="ctr">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Población infantil y adolescente sana</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767314825"/>
                  </a:ext>
                </a:extLst>
              </a:tr>
            </a:tbl>
          </a:graphicData>
        </a:graphic>
      </p:graphicFrame>
      <p:sp>
        <p:nvSpPr>
          <p:cNvPr id="2" name="Title 1">
            <a:extLst>
              <a:ext uri="{FF2B5EF4-FFF2-40B4-BE49-F238E27FC236}">
                <a16:creationId xmlns:a16="http://schemas.microsoft.com/office/drawing/2014/main" id="{47F25FC1-B330-468C-B913-3533532E9EC3}"/>
              </a:ext>
            </a:extLst>
          </p:cNvPr>
          <p:cNvSpPr>
            <a:spLocks noGrp="1"/>
          </p:cNvSpPr>
          <p:nvPr>
            <p:ph type="title"/>
          </p:nvPr>
        </p:nvSpPr>
        <p:spPr>
          <a:xfrm>
            <a:off x="554735" y="172212"/>
            <a:ext cx="8489439" cy="997196"/>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pPr marR="63500" lvl="0" fontAlgn="auto">
              <a:spcAft>
                <a:spcPts val="0"/>
              </a:spcAft>
              <a:buClrTx/>
              <a:buSzTx/>
              <a:tabLst/>
              <a:defRPr/>
            </a:pPr>
            <a:r>
              <a:rPr lang="es-ES" sz="2400" dirty="0">
                <a:solidFill>
                  <a:schemeClr val="tx2"/>
                </a:solidFill>
              </a:rPr>
              <a:t>En la nueva hoja de ruta del SAGE de la OMS se enfatiza nuevamente la necesidad de un </a:t>
            </a:r>
            <a:r>
              <a:rPr lang="es-ES" sz="2400" u="sng" dirty="0">
                <a:solidFill>
                  <a:schemeClr val="tx2"/>
                </a:solidFill>
              </a:rPr>
              <a:t>enfoque gradual</a:t>
            </a:r>
            <a:r>
              <a:rPr lang="es-ES" sz="2400" dirty="0">
                <a:solidFill>
                  <a:schemeClr val="tx2"/>
                </a:solidFill>
              </a:rPr>
              <a:t> y se incorpora en la recomendación la necesidad de </a:t>
            </a:r>
            <a:r>
              <a:rPr lang="es-ES" sz="2400" u="sng" dirty="0">
                <a:solidFill>
                  <a:schemeClr val="tx2"/>
                </a:solidFill>
              </a:rPr>
              <a:t>refuerzos</a:t>
            </a:r>
            <a:endParaRPr lang="es-ES" sz="2400" dirty="0">
              <a:solidFill>
                <a:schemeClr val="tx2"/>
              </a:solidFill>
            </a:endParaRPr>
          </a:p>
        </p:txBody>
      </p:sp>
      <p:sp>
        <p:nvSpPr>
          <p:cNvPr id="18" name="5. Source">
            <a:extLst>
              <a:ext uri="{FF2B5EF4-FFF2-40B4-BE49-F238E27FC236}">
                <a16:creationId xmlns:a16="http://schemas.microsoft.com/office/drawing/2014/main" id="{770C26DC-06BB-4C76-B5A2-29EB22587B04}"/>
              </a:ext>
            </a:extLst>
          </p:cNvPr>
          <p:cNvSpPr txBox="1"/>
          <p:nvPr>
            <p:custDataLst>
              <p:tags r:id="rId2"/>
            </p:custDataLst>
          </p:nvPr>
        </p:nvSpPr>
        <p:spPr>
          <a:xfrm>
            <a:off x="552469" y="6451196"/>
            <a:ext cx="727786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s-E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Fuente: OMS, </a:t>
            </a:r>
            <a:r>
              <a:rPr kumimoji="0" lang="es-ES" sz="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Hoja de ruta actualizada del SAGE de la OMS para el establecimiento de prioridades en el uso de vacunas contra la COVID-19</a:t>
            </a:r>
            <a:r>
              <a:rPr kumimoji="0" lang="es-E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21 de enero del 2022. https://apps.who.int/iris/bitstream/handle/10665/351946/WHO-2019-nCoV-Vaccines-SAGE-Prioritization-2022.1-spa.pdf.</a:t>
            </a:r>
          </a:p>
        </p:txBody>
      </p:sp>
      <p:sp>
        <p:nvSpPr>
          <p:cNvPr id="19" name="TextBox 18">
            <a:extLst>
              <a:ext uri="{FF2B5EF4-FFF2-40B4-BE49-F238E27FC236}">
                <a16:creationId xmlns:a16="http://schemas.microsoft.com/office/drawing/2014/main" id="{CACC5F83-7F8A-4BC1-B3AF-4108B9AB17CB}"/>
              </a:ext>
            </a:extLst>
          </p:cNvPr>
          <p:cNvSpPr txBox="1"/>
          <p:nvPr/>
        </p:nvSpPr>
        <p:spPr>
          <a:xfrm>
            <a:off x="9160778" y="908159"/>
            <a:ext cx="2760308" cy="4147289"/>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s-ES" sz="1400" b="1" i="0" u="none" strike="noStrike" kern="1200" cap="none" spc="0" normalizeH="0" baseline="0" dirty="0">
                <a:ln>
                  <a:noFill/>
                </a:ln>
                <a:solidFill>
                  <a:srgbClr val="000066"/>
                </a:solidFill>
                <a:effectLst/>
                <a:uLnTx/>
                <a:uFillTx/>
                <a:latin typeface="Arial"/>
                <a:ea typeface="+mn-ea"/>
                <a:cs typeface="Arial" panose="020B0604020202020204" pitchFamily="34" charset="0"/>
              </a:rPr>
              <a:t>Se debe priorizar a los grupos de mayor prioridad:</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Mediante la serie básica en los grupos de alta prioridad (I y II) en países con tasas de cobertura bajas o moderadas.</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Mediante refuerzos en los grupos de uso prioritario de mayor riesgo </a:t>
            </a:r>
            <a:b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b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(I y II).</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Mediante la serie básica en países con tasas de cobertura de la serie básica de moderadas a altas en grupos de uso prioritario de riesgo medio (III).</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Refuerzos para los grupos de prioridad media (III).</a:t>
            </a:r>
          </a:p>
          <a:p>
            <a:pPr marL="228594" marR="0" lvl="1" indent="-22542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Char char=""/>
              <a:tabLst/>
              <a:defRPr/>
            </a:pPr>
            <a:endParaRPr kumimoji="0" lang="es-ES" sz="1400" b="1" i="0" u="none" strike="noStrike" kern="1200" cap="none" spc="0" normalizeH="0" baseline="0" noProof="0" dirty="0">
              <a:ln>
                <a:noFill/>
              </a:ln>
              <a:solidFill>
                <a:srgbClr val="000066"/>
              </a:solidFill>
              <a:effectLst/>
              <a:uLnTx/>
              <a:uFillTx/>
              <a:latin typeface="Arial"/>
              <a:ea typeface="+mn-ea"/>
              <a:cs typeface="Arial" panose="020B0604020202020204" pitchFamily="34" charset="0"/>
            </a:endParaRPr>
          </a:p>
        </p:txBody>
      </p:sp>
      <p:sp>
        <p:nvSpPr>
          <p:cNvPr id="21" name="TextBox 20">
            <a:extLst>
              <a:ext uri="{FF2B5EF4-FFF2-40B4-BE49-F238E27FC236}">
                <a16:creationId xmlns:a16="http://schemas.microsoft.com/office/drawing/2014/main" id="{0714A18D-7E05-43EB-B46C-334E1CD64659}"/>
              </a:ext>
            </a:extLst>
          </p:cNvPr>
          <p:cNvSpPr txBox="1"/>
          <p:nvPr/>
        </p:nvSpPr>
        <p:spPr>
          <a:xfrm>
            <a:off x="9365943" y="5175025"/>
            <a:ext cx="2502596" cy="961802"/>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A medida que aumenten las tasas de vacunación de los grupos de mayor prioridad, se pueden administrar dosis de vacunas a los grupos de menor prioridad (IV).</a:t>
            </a:r>
          </a:p>
        </p:txBody>
      </p:sp>
      <p:cxnSp>
        <p:nvCxnSpPr>
          <p:cNvPr id="32" name="Straight Connector 31">
            <a:extLst>
              <a:ext uri="{FF2B5EF4-FFF2-40B4-BE49-F238E27FC236}">
                <a16:creationId xmlns:a16="http://schemas.microsoft.com/office/drawing/2014/main" id="{30988DEB-5E33-4C6C-8013-CA67059C1170}"/>
              </a:ext>
            </a:extLst>
          </p:cNvPr>
          <p:cNvCxnSpPr>
            <a:cxnSpLocks/>
          </p:cNvCxnSpPr>
          <p:nvPr/>
        </p:nvCxnSpPr>
        <p:spPr>
          <a:xfrm>
            <a:off x="9061003" y="4997554"/>
            <a:ext cx="2573786"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rackerNum 8">
            <a:extLst>
              <a:ext uri="{FF2B5EF4-FFF2-40B4-BE49-F238E27FC236}">
                <a16:creationId xmlns:a16="http://schemas.microsoft.com/office/drawing/2014/main" id="{CC093831-6FE8-47C1-8AE1-981B55B26B77}"/>
              </a:ext>
            </a:extLst>
          </p:cNvPr>
          <p:cNvSpPr/>
          <p:nvPr>
            <p:custDataLst>
              <p:tags r:id="rId3"/>
            </p:custDataLst>
          </p:nvPr>
        </p:nvSpPr>
        <p:spPr>
          <a:xfrm>
            <a:off x="9061003" y="1542525"/>
            <a:ext cx="216854" cy="226903"/>
          </a:xfrm>
          <a:prstGeom prst="ellipse">
            <a:avLst/>
          </a:pr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1</a:t>
            </a:r>
          </a:p>
        </p:txBody>
      </p:sp>
      <p:sp>
        <p:nvSpPr>
          <p:cNvPr id="20" name="TrackerNum 8">
            <a:extLst>
              <a:ext uri="{FF2B5EF4-FFF2-40B4-BE49-F238E27FC236}">
                <a16:creationId xmlns:a16="http://schemas.microsoft.com/office/drawing/2014/main" id="{BC19BD1B-BAB2-4709-931B-A9287CCA1116}"/>
              </a:ext>
            </a:extLst>
          </p:cNvPr>
          <p:cNvSpPr/>
          <p:nvPr>
            <p:custDataLst>
              <p:tags r:id="rId4"/>
            </p:custDataLst>
          </p:nvPr>
        </p:nvSpPr>
        <p:spPr>
          <a:xfrm>
            <a:off x="9078852" y="2495397"/>
            <a:ext cx="216854" cy="216854"/>
          </a:xfrm>
          <a:prstGeom prst="ellipse">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2a</a:t>
            </a:r>
          </a:p>
        </p:txBody>
      </p:sp>
      <p:sp>
        <p:nvSpPr>
          <p:cNvPr id="48" name="Rectangle 47">
            <a:extLst>
              <a:ext uri="{FF2B5EF4-FFF2-40B4-BE49-F238E27FC236}">
                <a16:creationId xmlns:a16="http://schemas.microsoft.com/office/drawing/2014/main" id="{2BA1B7B6-7735-4C6A-8B19-5460DEFFDE85}"/>
              </a:ext>
            </a:extLst>
          </p:cNvPr>
          <p:cNvSpPr>
            <a:spLocks/>
          </p:cNvSpPr>
          <p:nvPr/>
        </p:nvSpPr>
        <p:spPr>
          <a:xfrm>
            <a:off x="7214731" y="4535638"/>
            <a:ext cx="1231199" cy="726511"/>
          </a:xfrm>
          <a:prstGeom prst="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C265FD3-6D34-4E8A-9BDE-FE7D7964D743}"/>
              </a:ext>
            </a:extLst>
          </p:cNvPr>
          <p:cNvSpPr/>
          <p:nvPr/>
        </p:nvSpPr>
        <p:spPr>
          <a:xfrm>
            <a:off x="5987085" y="4535638"/>
            <a:ext cx="1212242" cy="726511"/>
          </a:xfrm>
          <a:prstGeom prst="rect">
            <a:avLst/>
          </a:prstGeom>
          <a:solidFill>
            <a:srgbClr val="B9FF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2197A9A8-928A-4EA2-BD14-0320237CA3B9}"/>
              </a:ext>
            </a:extLst>
          </p:cNvPr>
          <p:cNvSpPr>
            <a:spLocks/>
          </p:cNvSpPr>
          <p:nvPr/>
        </p:nvSpPr>
        <p:spPr>
          <a:xfrm>
            <a:off x="5987084" y="2624065"/>
            <a:ext cx="2449193" cy="688464"/>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205242C5-5541-4A36-9332-929202E41314}"/>
              </a:ext>
            </a:extLst>
          </p:cNvPr>
          <p:cNvSpPr>
            <a:spLocks/>
          </p:cNvSpPr>
          <p:nvPr/>
        </p:nvSpPr>
        <p:spPr>
          <a:xfrm>
            <a:off x="5987084" y="3330856"/>
            <a:ext cx="2449193" cy="1186455"/>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C2A75186-B2DC-4D79-8D43-E665769EDF94}"/>
              </a:ext>
            </a:extLst>
          </p:cNvPr>
          <p:cNvSpPr>
            <a:spLocks/>
          </p:cNvSpPr>
          <p:nvPr/>
        </p:nvSpPr>
        <p:spPr>
          <a:xfrm>
            <a:off x="7214731" y="5280476"/>
            <a:ext cx="1231199" cy="831075"/>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TrackerNum 8">
            <a:extLst>
              <a:ext uri="{FF2B5EF4-FFF2-40B4-BE49-F238E27FC236}">
                <a16:creationId xmlns:a16="http://schemas.microsoft.com/office/drawing/2014/main" id="{4B97277D-C80D-452E-A096-B39F3E89752B}"/>
              </a:ext>
            </a:extLst>
          </p:cNvPr>
          <p:cNvSpPr>
            <a:spLocks/>
          </p:cNvSpPr>
          <p:nvPr>
            <p:custDataLst>
              <p:tags r:id="rId5"/>
            </p:custDataLst>
          </p:nvPr>
        </p:nvSpPr>
        <p:spPr>
          <a:xfrm>
            <a:off x="8158466" y="4557873"/>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3</a:t>
            </a:r>
          </a:p>
        </p:txBody>
      </p:sp>
      <p:sp>
        <p:nvSpPr>
          <p:cNvPr id="23" name="TrackerNum 8">
            <a:extLst>
              <a:ext uri="{FF2B5EF4-FFF2-40B4-BE49-F238E27FC236}">
                <a16:creationId xmlns:a16="http://schemas.microsoft.com/office/drawing/2014/main" id="{1E5BCDBC-6D8B-4D84-826B-1EDDEE768726}"/>
              </a:ext>
            </a:extLst>
          </p:cNvPr>
          <p:cNvSpPr>
            <a:spLocks/>
          </p:cNvSpPr>
          <p:nvPr>
            <p:custDataLst>
              <p:tags r:id="rId6"/>
            </p:custDataLst>
          </p:nvPr>
        </p:nvSpPr>
        <p:spPr>
          <a:xfrm>
            <a:off x="8158466" y="2673729"/>
            <a:ext cx="233682" cy="233682"/>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2a</a:t>
            </a:r>
          </a:p>
        </p:txBody>
      </p:sp>
      <p:sp>
        <p:nvSpPr>
          <p:cNvPr id="24" name="TrackerNum 8">
            <a:extLst>
              <a:ext uri="{FF2B5EF4-FFF2-40B4-BE49-F238E27FC236}">
                <a16:creationId xmlns:a16="http://schemas.microsoft.com/office/drawing/2014/main" id="{68CBA7D7-4C80-49E2-B1BC-630D7D7E8543}"/>
              </a:ext>
            </a:extLst>
          </p:cNvPr>
          <p:cNvSpPr>
            <a:spLocks/>
          </p:cNvSpPr>
          <p:nvPr>
            <p:custDataLst>
              <p:tags r:id="rId7"/>
            </p:custDataLst>
          </p:nvPr>
        </p:nvSpPr>
        <p:spPr>
          <a:xfrm>
            <a:off x="6782096" y="4557873"/>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2b</a:t>
            </a:r>
          </a:p>
        </p:txBody>
      </p:sp>
      <p:sp>
        <p:nvSpPr>
          <p:cNvPr id="6" name="TextBox 5">
            <a:extLst>
              <a:ext uri="{FF2B5EF4-FFF2-40B4-BE49-F238E27FC236}">
                <a16:creationId xmlns:a16="http://schemas.microsoft.com/office/drawing/2014/main" id="{F11CCC59-AE3A-4492-81E7-5F1DE7083B85}"/>
              </a:ext>
            </a:extLst>
          </p:cNvPr>
          <p:cNvSpPr txBox="1"/>
          <p:nvPr/>
        </p:nvSpPr>
        <p:spPr>
          <a:xfrm>
            <a:off x="7384108" y="4810780"/>
            <a:ext cx="774358"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DDDDDD">
                    <a:lumMod val="50000"/>
                  </a:srgbClr>
                </a:solidFill>
                <a:effectLst/>
                <a:uLnTx/>
                <a:uFillTx/>
                <a:latin typeface="Arial"/>
                <a:ea typeface="+mn-ea"/>
                <a:cs typeface="Arial" panose="020B0604020202020204" pitchFamily="34" charset="0"/>
              </a:rPr>
              <a:t>+ Refuerzo</a:t>
            </a:r>
          </a:p>
        </p:txBody>
      </p:sp>
      <p:sp>
        <p:nvSpPr>
          <p:cNvPr id="27" name="TextBox 26">
            <a:extLst>
              <a:ext uri="{FF2B5EF4-FFF2-40B4-BE49-F238E27FC236}">
                <a16:creationId xmlns:a16="http://schemas.microsoft.com/office/drawing/2014/main" id="{FE2281B6-F58A-448D-B14B-67AEF2906EA4}"/>
              </a:ext>
            </a:extLst>
          </p:cNvPr>
          <p:cNvSpPr txBox="1"/>
          <p:nvPr/>
        </p:nvSpPr>
        <p:spPr>
          <a:xfrm>
            <a:off x="5987084" y="4810780"/>
            <a:ext cx="1199503"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DDDDDD">
                    <a:lumMod val="50000"/>
                  </a:srgbClr>
                </a:solidFill>
                <a:effectLst/>
                <a:uLnTx/>
                <a:uFillTx/>
                <a:latin typeface="Arial"/>
                <a:ea typeface="+mn-ea"/>
                <a:cs typeface="Arial" panose="020B0604020202020204" pitchFamily="34" charset="0"/>
              </a:rPr>
              <a:t>Serie básica</a:t>
            </a:r>
          </a:p>
        </p:txBody>
      </p:sp>
      <p:sp>
        <p:nvSpPr>
          <p:cNvPr id="28" name="TrackerNum 8">
            <a:extLst>
              <a:ext uri="{FF2B5EF4-FFF2-40B4-BE49-F238E27FC236}">
                <a16:creationId xmlns:a16="http://schemas.microsoft.com/office/drawing/2014/main" id="{F7AFADEE-5609-41A7-8110-2A3D7A956186}"/>
              </a:ext>
            </a:extLst>
          </p:cNvPr>
          <p:cNvSpPr>
            <a:spLocks/>
          </p:cNvSpPr>
          <p:nvPr>
            <p:custDataLst>
              <p:tags r:id="rId8"/>
            </p:custDataLst>
          </p:nvPr>
        </p:nvSpPr>
        <p:spPr>
          <a:xfrm>
            <a:off x="8158466" y="5344630"/>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1400" b="0" i="0" u="none" strike="noStrike" kern="1200" cap="none" spc="0" normalizeH="0" baseline="0" noProof="0" dirty="0">
                <a:ln>
                  <a:noFill/>
                </a:ln>
                <a:solidFill>
                  <a:srgbClr val="000000"/>
                </a:solidFill>
                <a:effectLst/>
                <a:uLnTx/>
                <a:uFillTx/>
                <a:latin typeface="Arial"/>
                <a:ea typeface="+mn-ea"/>
                <a:cs typeface="+mn-cs"/>
              </a:rPr>
              <a:t>4</a:t>
            </a:r>
          </a:p>
        </p:txBody>
      </p:sp>
      <p:sp>
        <p:nvSpPr>
          <p:cNvPr id="3" name="Rectangle 2">
            <a:extLst>
              <a:ext uri="{FF2B5EF4-FFF2-40B4-BE49-F238E27FC236}">
                <a16:creationId xmlns:a16="http://schemas.microsoft.com/office/drawing/2014/main" id="{5C647E83-CCB2-4FCF-97F5-BA26F0BBC73E}"/>
              </a:ext>
            </a:extLst>
          </p:cNvPr>
          <p:cNvSpPr>
            <a:spLocks/>
          </p:cNvSpPr>
          <p:nvPr/>
        </p:nvSpPr>
        <p:spPr>
          <a:xfrm>
            <a:off x="3498507" y="2624065"/>
            <a:ext cx="2472082" cy="688464"/>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625FB2B7-7044-4C94-B43B-9C421B1CD574}"/>
              </a:ext>
            </a:extLst>
          </p:cNvPr>
          <p:cNvSpPr txBox="1"/>
          <p:nvPr/>
        </p:nvSpPr>
        <p:spPr>
          <a:xfrm>
            <a:off x="3707608" y="2874855"/>
            <a:ext cx="2210361" cy="169277"/>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Serie básica + dosis adicional </a:t>
            </a:r>
          </a:p>
        </p:txBody>
      </p:sp>
      <p:sp>
        <p:nvSpPr>
          <p:cNvPr id="42" name="TextBox 41">
            <a:extLst>
              <a:ext uri="{FF2B5EF4-FFF2-40B4-BE49-F238E27FC236}">
                <a16:creationId xmlns:a16="http://schemas.microsoft.com/office/drawing/2014/main" id="{CC064E13-C7A1-4B2C-8096-9CA41C9E161E}"/>
              </a:ext>
            </a:extLst>
          </p:cNvPr>
          <p:cNvSpPr txBox="1"/>
          <p:nvPr/>
        </p:nvSpPr>
        <p:spPr>
          <a:xfrm>
            <a:off x="6911862" y="2822772"/>
            <a:ext cx="784338"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Refuerzo</a:t>
            </a:r>
          </a:p>
        </p:txBody>
      </p:sp>
      <p:sp>
        <p:nvSpPr>
          <p:cNvPr id="33" name="Rectangle 32">
            <a:extLst>
              <a:ext uri="{FF2B5EF4-FFF2-40B4-BE49-F238E27FC236}">
                <a16:creationId xmlns:a16="http://schemas.microsoft.com/office/drawing/2014/main" id="{6588515D-DCC2-477B-8AF1-E6F99BFAFC42}"/>
              </a:ext>
            </a:extLst>
          </p:cNvPr>
          <p:cNvSpPr>
            <a:spLocks/>
          </p:cNvSpPr>
          <p:nvPr/>
        </p:nvSpPr>
        <p:spPr>
          <a:xfrm>
            <a:off x="4714240" y="3330857"/>
            <a:ext cx="1256349" cy="1186455"/>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7CA44495-227F-4A80-9EEB-7BAA1A87CCB4}"/>
              </a:ext>
            </a:extLst>
          </p:cNvPr>
          <p:cNvSpPr txBox="1"/>
          <p:nvPr/>
        </p:nvSpPr>
        <p:spPr>
          <a:xfrm>
            <a:off x="4752732" y="3766938"/>
            <a:ext cx="1203729" cy="169277"/>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Serie básica</a:t>
            </a:r>
          </a:p>
        </p:txBody>
      </p:sp>
      <p:sp>
        <p:nvSpPr>
          <p:cNvPr id="38" name="TrackerNum 8">
            <a:extLst>
              <a:ext uri="{FF2B5EF4-FFF2-40B4-BE49-F238E27FC236}">
                <a16:creationId xmlns:a16="http://schemas.microsoft.com/office/drawing/2014/main" id="{9881BE3A-441E-4078-A832-79CE573DFD93}"/>
              </a:ext>
            </a:extLst>
          </p:cNvPr>
          <p:cNvSpPr>
            <a:spLocks/>
          </p:cNvSpPr>
          <p:nvPr>
            <p:custDataLst>
              <p:tags r:id="rId9"/>
            </p:custDataLst>
          </p:nvPr>
        </p:nvSpPr>
        <p:spPr>
          <a:xfrm>
            <a:off x="5636799" y="2632619"/>
            <a:ext cx="233682" cy="233682"/>
          </a:xfrm>
          <a:prstGeom prst="ellipse">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1</a:t>
            </a:r>
          </a:p>
        </p:txBody>
      </p:sp>
      <p:sp>
        <p:nvSpPr>
          <p:cNvPr id="49" name="TextBox 48">
            <a:extLst>
              <a:ext uri="{FF2B5EF4-FFF2-40B4-BE49-F238E27FC236}">
                <a16:creationId xmlns:a16="http://schemas.microsoft.com/office/drawing/2014/main" id="{DECC521F-1035-4E3A-B8AB-BC2712F1B6D1}"/>
              </a:ext>
            </a:extLst>
          </p:cNvPr>
          <p:cNvSpPr txBox="1"/>
          <p:nvPr/>
        </p:nvSpPr>
        <p:spPr>
          <a:xfrm>
            <a:off x="7199327" y="5591348"/>
            <a:ext cx="1231198" cy="38933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5720" marR="0" lvl="0" indent="0" algn="l" defTabSz="914377" rtl="0" eaLnBrk="1" fontAlgn="ctr" latinLnBrk="0" hangingPunct="1">
              <a:lnSpc>
                <a:spcPct val="115000"/>
              </a:lnSpc>
              <a:spcBef>
                <a:spcPts val="0"/>
              </a:spcBef>
              <a:spcAft>
                <a:spcPts val="6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Serie básica + </a:t>
            </a:r>
            <a:r>
              <a:rPr lang="es-ES" sz="1100" b="1" dirty="0">
                <a:solidFill>
                  <a:srgbClr val="000000"/>
                </a:solidFill>
                <a:latin typeface="Arial" panose="020B0604020202020204" pitchFamily="34" charset="0"/>
                <a:ea typeface="Times New Roman" panose="02020603050405020304" pitchFamily="18" charset="0"/>
              </a:rPr>
              <a:t>R</a:t>
            </a:r>
            <a:r>
              <a:rPr kumimoji="0" lang="es-ES"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efuerzo</a:t>
            </a:r>
            <a:r>
              <a:rPr kumimoji="0" lang="es-ES" sz="1100" b="1"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4. Footnote">
            <a:extLst>
              <a:ext uri="{FF2B5EF4-FFF2-40B4-BE49-F238E27FC236}">
                <a16:creationId xmlns:a16="http://schemas.microsoft.com/office/drawing/2014/main" id="{AA8799F8-D35A-412E-9951-751E926B0F92}"/>
              </a:ext>
            </a:extLst>
          </p:cNvPr>
          <p:cNvSpPr txBox="1"/>
          <p:nvPr>
            <p:custDataLst>
              <p:tags r:id="rId10"/>
            </p:custDataLst>
          </p:nvPr>
        </p:nvSpPr>
        <p:spPr>
          <a:xfrm>
            <a:off x="553972" y="6278402"/>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rPr>
              <a:t>1</a:t>
            </a:r>
            <a:r>
              <a:rPr lang="es-ES" sz="1000" b="1" dirty="0">
                <a:solidFill>
                  <a:srgbClr val="000000"/>
                </a:solidFill>
                <a:latin typeface="Arial"/>
              </a:rPr>
              <a:t> Aún</a:t>
            </a:r>
            <a:r>
              <a:rPr kumimoji="0" lang="es-ES"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no se han evaluado las dosis de refuerzo en menores de 12 años.</a:t>
            </a:r>
          </a:p>
        </p:txBody>
      </p:sp>
      <p:sp>
        <p:nvSpPr>
          <p:cNvPr id="50" name="TrackerNum 8">
            <a:extLst>
              <a:ext uri="{FF2B5EF4-FFF2-40B4-BE49-F238E27FC236}">
                <a16:creationId xmlns:a16="http://schemas.microsoft.com/office/drawing/2014/main" id="{18E2AB65-7634-42E6-ABA1-E41D7A323C71}"/>
              </a:ext>
            </a:extLst>
          </p:cNvPr>
          <p:cNvSpPr>
            <a:spLocks/>
          </p:cNvSpPr>
          <p:nvPr>
            <p:custDataLst>
              <p:tags r:id="rId11"/>
            </p:custDataLst>
          </p:nvPr>
        </p:nvSpPr>
        <p:spPr>
          <a:xfrm>
            <a:off x="9044175" y="3191240"/>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2b</a:t>
            </a:r>
          </a:p>
        </p:txBody>
      </p:sp>
      <p:sp>
        <p:nvSpPr>
          <p:cNvPr id="51" name="TrackerNum 8">
            <a:extLst>
              <a:ext uri="{FF2B5EF4-FFF2-40B4-BE49-F238E27FC236}">
                <a16:creationId xmlns:a16="http://schemas.microsoft.com/office/drawing/2014/main" id="{C7DBE145-7BD4-4473-9B16-4479101AFD13}"/>
              </a:ext>
            </a:extLst>
          </p:cNvPr>
          <p:cNvSpPr>
            <a:spLocks/>
          </p:cNvSpPr>
          <p:nvPr>
            <p:custDataLst>
              <p:tags r:id="rId12"/>
            </p:custDataLst>
          </p:nvPr>
        </p:nvSpPr>
        <p:spPr>
          <a:xfrm>
            <a:off x="9044175" y="5177006"/>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1400" b="0" i="0" u="none" strike="noStrike" kern="1200" cap="none" spc="0" normalizeH="0" baseline="0" noProof="0" dirty="0">
                <a:ln>
                  <a:noFill/>
                </a:ln>
                <a:solidFill>
                  <a:srgbClr val="000000"/>
                </a:solidFill>
                <a:effectLst/>
                <a:uLnTx/>
                <a:uFillTx/>
                <a:latin typeface="Arial"/>
                <a:ea typeface="+mn-ea"/>
                <a:cs typeface="+mn-cs"/>
              </a:rPr>
              <a:t>4</a:t>
            </a:r>
          </a:p>
        </p:txBody>
      </p:sp>
      <p:sp>
        <p:nvSpPr>
          <p:cNvPr id="52" name="TrackerNum 8">
            <a:extLst>
              <a:ext uri="{FF2B5EF4-FFF2-40B4-BE49-F238E27FC236}">
                <a16:creationId xmlns:a16="http://schemas.microsoft.com/office/drawing/2014/main" id="{22EB60B9-56A5-4D19-8150-7D201ED00A38}"/>
              </a:ext>
            </a:extLst>
          </p:cNvPr>
          <p:cNvSpPr>
            <a:spLocks/>
          </p:cNvSpPr>
          <p:nvPr>
            <p:custDataLst>
              <p:tags r:id="rId13"/>
            </p:custDataLst>
          </p:nvPr>
        </p:nvSpPr>
        <p:spPr>
          <a:xfrm>
            <a:off x="9044175" y="4434741"/>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3</a:t>
            </a:r>
          </a:p>
        </p:txBody>
      </p:sp>
      <p:cxnSp>
        <p:nvCxnSpPr>
          <p:cNvPr id="5" name="Conector recto de flecha 4">
            <a:extLst>
              <a:ext uri="{FF2B5EF4-FFF2-40B4-BE49-F238E27FC236}">
                <a16:creationId xmlns:a16="http://schemas.microsoft.com/office/drawing/2014/main" id="{E0BAEF7F-1382-4EA7-A9EC-A5F32D95CBFC}"/>
              </a:ext>
            </a:extLst>
          </p:cNvPr>
          <p:cNvCxnSpPr/>
          <p:nvPr/>
        </p:nvCxnSpPr>
        <p:spPr>
          <a:xfrm>
            <a:off x="4514056"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E7706C90-0F91-4E74-8977-954A5E085162}"/>
              </a:ext>
            </a:extLst>
          </p:cNvPr>
          <p:cNvCxnSpPr/>
          <p:nvPr/>
        </p:nvCxnSpPr>
        <p:spPr>
          <a:xfrm>
            <a:off x="5754672"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2ACA2F96-237B-43EC-B354-FA97EB4610CA}"/>
              </a:ext>
            </a:extLst>
          </p:cNvPr>
          <p:cNvCxnSpPr/>
          <p:nvPr/>
        </p:nvCxnSpPr>
        <p:spPr>
          <a:xfrm>
            <a:off x="6998815" y="2327681"/>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41">
            <a:extLst>
              <a:ext uri="{FF2B5EF4-FFF2-40B4-BE49-F238E27FC236}">
                <a16:creationId xmlns:a16="http://schemas.microsoft.com/office/drawing/2014/main" id="{C348D7C6-C9B2-4DFA-8A76-340B3952B5FC}"/>
              </a:ext>
            </a:extLst>
          </p:cNvPr>
          <p:cNvSpPr txBox="1"/>
          <p:nvPr/>
        </p:nvSpPr>
        <p:spPr>
          <a:xfrm>
            <a:off x="6911862" y="3766939"/>
            <a:ext cx="784338"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Refuerzo</a:t>
            </a:r>
          </a:p>
        </p:txBody>
      </p:sp>
    </p:spTree>
    <p:extLst>
      <p:ext uri="{BB962C8B-B14F-4D97-AF65-F5344CB8AC3E}">
        <p14:creationId xmlns:p14="http://schemas.microsoft.com/office/powerpoint/2010/main" val="334544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D3BA0DB0-591E-4F0A-9DE4-6DFC112F13C9}"/>
              </a:ext>
            </a:extLst>
          </p:cNvPr>
          <p:cNvSpPr>
            <a:spLocks noGrp="1"/>
          </p:cNvSpPr>
          <p:nvPr>
            <p:ph type="body" sz="quarter" idx="13"/>
          </p:nvPr>
        </p:nvSpPr>
        <p:spPr>
          <a:xfrm>
            <a:off x="474363" y="936142"/>
            <a:ext cx="8160000" cy="453761"/>
          </a:xfrm>
        </p:spPr>
        <p:txBody>
          <a:bodyPr>
            <a:normAutofit fontScale="92500" lnSpcReduction="20000"/>
          </a:body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lang="es-ES" i="1" dirty="0">
                <a:solidFill>
                  <a:prstClr val="black"/>
                </a:solidFill>
                <a:latin typeface="Ebrima" panose="02000000000000000000" pitchFamily="2" charset="0"/>
                <a:ea typeface="Ebrima" panose="02000000000000000000" pitchFamily="2" charset="0"/>
                <a:cs typeface="Ebrima" panose="02000000000000000000" pitchFamily="2" charset="0"/>
              </a:rPr>
              <a:t>Entre las personas inmunodeprimidas (PID) se encuentran las que tienen afecciones asociadas a inmunodeficiencia y las que reciben tratamiento inmunosupresor.</a:t>
            </a:r>
            <a:endParaRPr kumimoji="0" lang="es-ES"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26</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479999" y="359999"/>
            <a:ext cx="10011538" cy="453761"/>
          </a:xfrm>
        </p:spPr>
        <p:txBody>
          <a:bodyPr/>
          <a:lstStyle/>
          <a:p>
            <a:r>
              <a:rPr lang="es-ES" sz="2600" dirty="0"/>
              <a:t>Vacunación contra la COVID-19 en las personas inmunodeprimidas (1/2)</a:t>
            </a:r>
          </a:p>
        </p:txBody>
      </p:sp>
      <p:sp>
        <p:nvSpPr>
          <p:cNvPr id="3" name="Marcador de contenido 2">
            <a:extLst>
              <a:ext uri="{FF2B5EF4-FFF2-40B4-BE49-F238E27FC236}">
                <a16:creationId xmlns:a16="http://schemas.microsoft.com/office/drawing/2014/main" id="{E6A43F6B-9688-43A8-A8E3-B0BF30EFE88E}"/>
              </a:ext>
            </a:extLst>
          </p:cNvPr>
          <p:cNvSpPr>
            <a:spLocks noGrp="1"/>
          </p:cNvSpPr>
          <p:nvPr>
            <p:ph idx="1"/>
          </p:nvPr>
        </p:nvSpPr>
        <p:spPr>
          <a:xfrm>
            <a:off x="474363" y="1477580"/>
            <a:ext cx="11232001" cy="4328889"/>
          </a:xfrm>
        </p:spPr>
        <p:txBody>
          <a:bodyPr/>
          <a:lstStyle/>
          <a:p>
            <a:r>
              <a:rPr lang="es-ES" sz="1200" b="1" dirty="0">
                <a:latin typeface="Ebrima" panose="02000000000000000000" pitchFamily="2" charset="0"/>
                <a:ea typeface="Ebrima" panose="02000000000000000000" pitchFamily="2" charset="0"/>
                <a:cs typeface="Ebrima" panose="02000000000000000000" pitchFamily="2" charset="0"/>
              </a:rPr>
              <a:t>Cuadro 1. Personas moderada o gravemente inmunodeprimidas (lista no exhaustiva). Esta definición se aplica a todos los grupos etarios que cumplen los criterios para ser vacunados. </a:t>
            </a:r>
            <a:endParaRPr lang="es-ES" sz="1200" b="1" dirty="0">
              <a:highlight>
                <a:srgbClr val="FFFF00"/>
              </a:highlight>
              <a:latin typeface="Ebrima" panose="02000000000000000000" pitchFamily="2" charset="0"/>
              <a:ea typeface="Ebrima" panose="02000000000000000000" pitchFamily="2" charset="0"/>
              <a:cs typeface="Ebrima" panose="02000000000000000000" pitchFamily="2" charset="0"/>
            </a:endParaRPr>
          </a:p>
        </p:txBody>
      </p:sp>
      <p:graphicFrame>
        <p:nvGraphicFramePr>
          <p:cNvPr id="31" name="Table 5">
            <a:extLst>
              <a:ext uri="{FF2B5EF4-FFF2-40B4-BE49-F238E27FC236}">
                <a16:creationId xmlns:a16="http://schemas.microsoft.com/office/drawing/2014/main" id="{AED6F975-003E-4522-B316-729A0D83D6C9}"/>
              </a:ext>
            </a:extLst>
          </p:cNvPr>
          <p:cNvGraphicFramePr>
            <a:graphicFrameLocks noGrp="1"/>
          </p:cNvGraphicFramePr>
          <p:nvPr>
            <p:extLst>
              <p:ext uri="{D42A27DB-BD31-4B8C-83A1-F6EECF244321}">
                <p14:modId xmlns:p14="http://schemas.microsoft.com/office/powerpoint/2010/main" val="896438472"/>
              </p:ext>
            </p:extLst>
          </p:nvPr>
        </p:nvGraphicFramePr>
        <p:xfrm>
          <a:off x="474363" y="2003895"/>
          <a:ext cx="11354191" cy="4069080"/>
        </p:xfrm>
        <a:graphic>
          <a:graphicData uri="http://schemas.openxmlformats.org/drawingml/2006/table">
            <a:tbl>
              <a:tblPr firstRow="1" bandRow="1"/>
              <a:tblGrid>
                <a:gridCol w="2509530">
                  <a:extLst>
                    <a:ext uri="{9D8B030D-6E8A-4147-A177-3AD203B41FA5}">
                      <a16:colId xmlns:a16="http://schemas.microsoft.com/office/drawing/2014/main" val="3333976748"/>
                    </a:ext>
                  </a:extLst>
                </a:gridCol>
                <a:gridCol w="8844661">
                  <a:extLst>
                    <a:ext uri="{9D8B030D-6E8A-4147-A177-3AD203B41FA5}">
                      <a16:colId xmlns:a16="http://schemas.microsoft.com/office/drawing/2014/main" val="605790810"/>
                    </a:ext>
                  </a:extLst>
                </a:gridCol>
              </a:tblGrid>
              <a:tr h="2510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300" noProof="0" dirty="0"/>
                        <a:t>Grupo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300" noProof="0" dirty="0"/>
                        <a:t>Detalles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extLst>
                  <a:ext uri="{0D108BD9-81ED-4DB2-BD59-A6C34878D82A}">
                    <a16:rowId xmlns:a16="http://schemas.microsoft.com/office/drawing/2014/main" val="3784607858"/>
                  </a:ext>
                </a:extLst>
              </a:tr>
              <a:tr h="4268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Cáncer activo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Tratamiento inmunosupresor activo para un tumor sólido o una neoplasia hematológica (como la leucemia, el linfoma y el mieloma) o en los 12 meses siguientes a la finalización de dicho tratamiento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552351">
                <a:tc>
                  <a:txBody>
                    <a:body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Receptores de trasplantes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Trasplante de un órgano sólido y toma de tratamiento inmunosupresor.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Trasplante de células madre (en los 2 años siguientes al trasplante, o toma de tratamiento inmunosupresor) </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065195"/>
                  </a:ext>
                </a:extLst>
              </a:tr>
              <a:tr h="55235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Inmunodeficiencia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Inmunodeficiencia primaria grave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Diálisis crónica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lumMod val="75000"/>
                              <a:lumOff val="25000"/>
                            </a:schemeClr>
                          </a:solidFill>
                        </a:rPr>
                        <a:t>Virus inactivado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0" algn="l" defTabSz="914400" rtl="0" eaLnBrk="1" fontAlgn="auto" latinLnBrk="0" hangingPunct="1">
                        <a:lnSpc>
                          <a:spcPct val="100000"/>
                        </a:lnSpc>
                        <a:spcBef>
                          <a:spcPts val="600"/>
                        </a:spcBef>
                        <a:spcAft>
                          <a:spcPts val="600"/>
                        </a:spcAft>
                        <a:buClrTx/>
                        <a:buSzTx/>
                        <a:buFontTx/>
                        <a:buNone/>
                        <a:tabLst/>
                        <a:defRPr/>
                      </a:pPr>
                      <a:endParaRPr lang="es-ES" sz="1300" b="0" kern="1200" noProof="0" dirty="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426817">
                <a:tc>
                  <a:txBody>
                    <a:bodyPr/>
                    <a:lstStyle/>
                    <a:p>
                      <a:pPr marL="216000">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Infección por el VIH</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Infección por el VIH con un recuento actual de linfocitos CD4 de &lt;200 células/μl, evidencia de una infección oportunista, sin tratamiento contra el VIH, o con una carga viral detectable (es decir, enfermedad por el VIH avanzada)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1800596"/>
                  </a:ext>
                </a:extLst>
              </a:tr>
              <a:tr h="903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Inmunosupresores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s-ES" sz="1300" b="0" kern="1200" noProof="0" dirty="0">
                          <a:solidFill>
                            <a:schemeClr val="tx1"/>
                          </a:solidFill>
                          <a:latin typeface="+mj-lt"/>
                          <a:ea typeface="+mn-ea"/>
                          <a:cs typeface="Times New Roman" panose="02020603050405020304" pitchFamily="18" charset="0"/>
                        </a:rPr>
                        <a:t>Tratamiento activo que provoque una inmunosupresión significativa, como corticosteroides en dosis altas, alquilantes, antimetabolitos, fármacos inmunosupresores relacionados con el trasplante, quimioterápicos contra el cáncer, bloqueantes del factor de necrosis tumoral (TNF) u otros fármacos sumamente inmunosupresores</a:t>
                      </a:r>
                    </a:p>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s-ES" sz="1300" b="0" kern="1200" noProof="0" dirty="0">
                          <a:solidFill>
                            <a:schemeClr val="tx1"/>
                          </a:solidFill>
                          <a:latin typeface="+mj-lt"/>
                          <a:ea typeface="+mn-ea"/>
                          <a:cs typeface="Times New Roman" panose="02020603050405020304" pitchFamily="18" charset="0"/>
                        </a:rPr>
                        <a:t>Quimioterapia o radioterapia inmunosupresora en los 6 </a:t>
                      </a:r>
                      <a:r>
                        <a:rPr lang="es-ES" sz="1300" b="0" kern="1200" noProof="0" dirty="0">
                          <a:solidFill>
                            <a:schemeClr val="tx1"/>
                          </a:solidFill>
                          <a:latin typeface="Calibri" panose="020F0502020204030204"/>
                          <a:ea typeface="+mn-ea"/>
                          <a:cs typeface="Times New Roman" panose="02020603050405020304" pitchFamily="18" charset="0"/>
                        </a:rPr>
                        <a:t>últimos </a:t>
                      </a:r>
                      <a:r>
                        <a:rPr lang="es-ES" sz="1300" b="0" kern="1200" noProof="0" dirty="0">
                          <a:solidFill>
                            <a:schemeClr val="tx1"/>
                          </a:solidFill>
                          <a:latin typeface="+mj-lt"/>
                          <a:ea typeface="+mn-ea"/>
                          <a:cs typeface="Times New Roman" panose="02020603050405020304" pitchFamily="18" charset="0"/>
                        </a:rPr>
                        <a:t>meses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bl>
          </a:graphicData>
        </a:graphic>
      </p:graphicFrame>
      <p:sp>
        <p:nvSpPr>
          <p:cNvPr id="10" name="Elipse 9">
            <a:extLst>
              <a:ext uri="{FF2B5EF4-FFF2-40B4-BE49-F238E27FC236}">
                <a16:creationId xmlns:a16="http://schemas.microsoft.com/office/drawing/2014/main" id="{09F4C46F-955A-4D50-B880-135A49BE1489}"/>
              </a:ext>
            </a:extLst>
          </p:cNvPr>
          <p:cNvSpPr/>
          <p:nvPr/>
        </p:nvSpPr>
        <p:spPr>
          <a:xfrm>
            <a:off x="162937" y="129401"/>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H</a:t>
            </a:r>
          </a:p>
        </p:txBody>
      </p:sp>
      <p:sp>
        <p:nvSpPr>
          <p:cNvPr id="12" name="Marcador de texto 14">
            <a:extLst>
              <a:ext uri="{FF2B5EF4-FFF2-40B4-BE49-F238E27FC236}">
                <a16:creationId xmlns:a16="http://schemas.microsoft.com/office/drawing/2014/main" id="{5E60AAB3-93EF-4817-B0AC-92AC3C64CD46}"/>
              </a:ext>
            </a:extLst>
          </p:cNvPr>
          <p:cNvSpPr txBox="1">
            <a:spLocks/>
          </p:cNvSpPr>
          <p:nvPr/>
        </p:nvSpPr>
        <p:spPr bwMode="invGray">
          <a:xfrm>
            <a:off x="479999" y="6384535"/>
            <a:ext cx="11226365" cy="286937"/>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900" dirty="0">
                <a:latin typeface="Ebrima" panose="02000000000000000000" pitchFamily="2" charset="0"/>
                <a:ea typeface="Ebrima" panose="02000000000000000000" pitchFamily="2" charset="0"/>
                <a:cs typeface="Ebrima" panose="02000000000000000000" pitchFamily="2" charset="0"/>
              </a:rPr>
              <a:t>SAGE de la OMS. </a:t>
            </a:r>
            <a:r>
              <a:rPr lang="es-ES" sz="900" b="1" dirty="0">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s-ES" sz="900" dirty="0">
                <a:latin typeface="Ebrima" panose="02000000000000000000" pitchFamily="2" charset="0"/>
                <a:ea typeface="Ebrima" panose="02000000000000000000" pitchFamily="2" charset="0"/>
                <a:cs typeface="Ebrima" panose="02000000000000000000" pitchFamily="2" charset="0"/>
              </a:rPr>
              <a:t>26 de octubre del 2021: https://www.who.int/publications/i/item/WHO-2019-nCoV-vaccines-SAGE_recommendation-immunocompromised-persons.</a:t>
            </a:r>
          </a:p>
        </p:txBody>
      </p:sp>
    </p:spTree>
    <p:extLst>
      <p:ext uri="{BB962C8B-B14F-4D97-AF65-F5344CB8AC3E}">
        <p14:creationId xmlns:p14="http://schemas.microsoft.com/office/powerpoint/2010/main" val="258424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623280" y="1700456"/>
            <a:ext cx="9090884" cy="950634"/>
          </a:xfrm>
        </p:spPr>
        <p:txBody>
          <a:bodyPr/>
          <a:lstStyle/>
          <a:p>
            <a:pPr marL="285750" indent="-285750">
              <a:spcAft>
                <a:spcPts val="0"/>
              </a:spcAft>
              <a:buFont typeface="Arial" panose="020B0604020202020204" pitchFamily="34" charset="0"/>
              <a:buChar char="•"/>
            </a:pPr>
            <a:r>
              <a:rPr lang="es-ES" sz="1100" b="0"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La serie de vacunación básica en las PID debe incluir una </a:t>
            </a:r>
            <a:r>
              <a:rPr lang="es-ES" sz="1100" b="1"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dosis adicional para todas las vacunas contra la COVID-19 en la lista para uso de emergencia. Una dosis adicional es diferente de una dosis de refuerzo. </a:t>
            </a:r>
            <a:endParaRPr lang="es-ES" sz="1100" b="1" dirty="0">
              <a:latin typeface="Ebrima" panose="02000000000000000000" pitchFamily="2" charset="0"/>
              <a:ea typeface="Ebrima" panose="02000000000000000000" pitchFamily="2" charset="0"/>
              <a:cs typeface="Ebrima" panose="02000000000000000000" pitchFamily="2" charset="0"/>
            </a:endParaRPr>
          </a:p>
          <a:p>
            <a:pPr marL="285750" indent="-285750">
              <a:spcAft>
                <a:spcPts val="0"/>
              </a:spcAft>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Esta dosis adicional debe administrarse al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menos 1 mes después y en un plazo máximo de 3 meses desde la serie básica </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para</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aumentar la protección de las PID. Si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han transcurrido más de 3 meses </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desde la última dosis de la serie básica convencional, la dosis adicional de una serie básica ampliada debe administrarse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cuanto antes.</a:t>
            </a:r>
          </a:p>
          <a:p>
            <a:pPr marL="285750" indent="-285750">
              <a:spcAft>
                <a:spcPts val="0"/>
              </a:spcAft>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En el caso de las personas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que reciben o tienen previsto recibir tratamiento inmunosupresor</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 el momento más adecuado para la dosis adicional puede variar en función del entorno epidemiológico y del calendario y el alcance del tratamiento inmunosupresor, y esto se debe tratar con el médico que atiende a la PID.</a:t>
            </a:r>
          </a:p>
          <a:p>
            <a:pPr marL="285750" indent="-285750">
              <a:spcAft>
                <a:spcPts val="0"/>
              </a:spcAft>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Una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dosis adicional homóloga en una serie básica ampliada debería considerarse actualmente una práctica convencional</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 aunque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también pueden considerarse plataformas heterólogas</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 alternativas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para la dosis adicional. </a:t>
            </a:r>
            <a:endParaRPr lang="es-ES" sz="1100" dirty="0">
              <a:solidFill>
                <a:srgbClr val="000000"/>
              </a:solidFill>
              <a:latin typeface="Ebrima" panose="02000000000000000000" pitchFamily="2" charset="0"/>
              <a:ea typeface="Ebrima" panose="02000000000000000000" pitchFamily="2" charset="0"/>
              <a:cs typeface="Ebrima" panose="02000000000000000000" pitchFamily="2" charset="0"/>
            </a:endParaRPr>
          </a:p>
          <a:p>
            <a:r>
              <a:rPr lang="es-ES" sz="1800" b="0"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 </a:t>
            </a:r>
            <a:endParaRPr lang="es-ES" sz="105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s-ES" smtClean="0"/>
              <a:t>27</a:t>
            </a:fld>
            <a:endParaRPr lang="es-ES" dirty="0"/>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80000" y="6293651"/>
            <a:ext cx="11226365" cy="286937"/>
          </a:xfrm>
        </p:spPr>
        <p:txBody>
          <a:bodyPr>
            <a:noAutofit/>
          </a:bodyPr>
          <a:lstStyle/>
          <a:p>
            <a:r>
              <a:rPr lang="es-ES" dirty="0">
                <a:latin typeface="Ebrima" panose="02000000000000000000" pitchFamily="2" charset="0"/>
                <a:ea typeface="Ebrima" panose="02000000000000000000" pitchFamily="2" charset="0"/>
                <a:cs typeface="Ebrima" panose="02000000000000000000" pitchFamily="2" charset="0"/>
              </a:rPr>
              <a:t>SAGE de la OMS. </a:t>
            </a:r>
            <a:r>
              <a:rPr lang="es-ES" b="1" dirty="0">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s-ES" dirty="0">
                <a:latin typeface="Ebrima" panose="02000000000000000000" pitchFamily="2" charset="0"/>
                <a:ea typeface="Ebrima" panose="02000000000000000000" pitchFamily="2" charset="0"/>
                <a:cs typeface="Ebrima" panose="02000000000000000000" pitchFamily="2" charset="0"/>
              </a:rPr>
              <a:t>26 de octubre del 2021: https://www.who.int/publications/i/item/WHO-2019-nCoV-vaccines-SAGE_recommendation-immunocompromised-persons.</a:t>
            </a:r>
          </a:p>
        </p:txBody>
      </p:sp>
      <p:sp>
        <p:nvSpPr>
          <p:cNvPr id="18" name="Rectángulo 17">
            <a:extLst>
              <a:ext uri="{FF2B5EF4-FFF2-40B4-BE49-F238E27FC236}">
                <a16:creationId xmlns:a16="http://schemas.microsoft.com/office/drawing/2014/main" id="{9043D557-7FDA-4D20-ABA9-766755EE2D3D}"/>
              </a:ext>
            </a:extLst>
          </p:cNvPr>
          <p:cNvSpPr/>
          <p:nvPr/>
        </p:nvSpPr>
        <p:spPr>
          <a:xfrm>
            <a:off x="359202" y="1720319"/>
            <a:ext cx="2101026" cy="2550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Recomendaciones para las PID</a:t>
            </a:r>
          </a:p>
        </p:txBody>
      </p:sp>
      <p:sp>
        <p:nvSpPr>
          <p:cNvPr id="20" name="Rectángulo 19">
            <a:extLst>
              <a:ext uri="{FF2B5EF4-FFF2-40B4-BE49-F238E27FC236}">
                <a16:creationId xmlns:a16="http://schemas.microsoft.com/office/drawing/2014/main" id="{35668FBA-A7DA-42EF-BD8E-5F0D11B2BCA4}"/>
              </a:ext>
            </a:extLst>
          </p:cNvPr>
          <p:cNvSpPr/>
          <p:nvPr/>
        </p:nvSpPr>
        <p:spPr>
          <a:xfrm>
            <a:off x="359202" y="4990270"/>
            <a:ext cx="2101026" cy="112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Seguridad y eficacia en las PID</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BF0133CC-8CAD-43E0-8C11-D2013A7DD1C7}"/>
              </a:ext>
            </a:extLst>
          </p:cNvPr>
          <p:cNvCxnSpPr/>
          <p:nvPr/>
        </p:nvCxnSpPr>
        <p:spPr>
          <a:xfrm>
            <a:off x="369490" y="4892098"/>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A6B085D1-7F68-4415-A037-FEDF673DA85A}"/>
              </a:ext>
            </a:extLst>
          </p:cNvPr>
          <p:cNvCxnSpPr/>
          <p:nvPr/>
        </p:nvCxnSpPr>
        <p:spPr>
          <a:xfrm>
            <a:off x="369490" y="434994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1F2D89D-ACD8-421F-9C15-42B850863EA6}"/>
              </a:ext>
            </a:extLst>
          </p:cNvPr>
          <p:cNvSpPr/>
          <p:nvPr/>
        </p:nvSpPr>
        <p:spPr>
          <a:xfrm>
            <a:off x="369490" y="4395054"/>
            <a:ext cx="2101026" cy="417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Riesgo de COVID-19</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4" name="CuadroTexto 23">
            <a:extLst>
              <a:ext uri="{FF2B5EF4-FFF2-40B4-BE49-F238E27FC236}">
                <a16:creationId xmlns:a16="http://schemas.microsoft.com/office/drawing/2014/main" id="{C01E50EE-F8BF-4A3E-B8B9-A8CA3E96B7F6}"/>
              </a:ext>
            </a:extLst>
          </p:cNvPr>
          <p:cNvSpPr txBox="1"/>
          <p:nvPr/>
        </p:nvSpPr>
        <p:spPr>
          <a:xfrm>
            <a:off x="2615480" y="4388814"/>
            <a:ext cx="9090884" cy="451021"/>
          </a:xfrm>
          <a:prstGeom prst="rect">
            <a:avLst/>
          </a:prstGeom>
          <a:noFill/>
        </p:spPr>
        <p:txBody>
          <a:bodyPr wrap="square">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Si contraen la infección,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las PID tienen más probabilidades de presentar un cuadro grave de COVID-19 que las personas sin inmunodepresión.</a:t>
            </a:r>
            <a:endParaRPr lang="es-ES" sz="110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25" name="CuadroTexto 24">
            <a:extLst>
              <a:ext uri="{FF2B5EF4-FFF2-40B4-BE49-F238E27FC236}">
                <a16:creationId xmlns:a16="http://schemas.microsoft.com/office/drawing/2014/main" id="{D67B7EC5-8A96-4FF0-AF02-B438E5B9C12D}"/>
              </a:ext>
            </a:extLst>
          </p:cNvPr>
          <p:cNvSpPr txBox="1"/>
          <p:nvPr/>
        </p:nvSpPr>
        <p:spPr>
          <a:xfrm>
            <a:off x="2615480" y="4965626"/>
            <a:ext cx="9090884" cy="1324273"/>
          </a:xfrm>
          <a:prstGeom prst="rect">
            <a:avLst/>
          </a:prstGeom>
          <a:noFill/>
        </p:spPr>
        <p:txBody>
          <a:bodyPr wrap="square">
            <a:spAutoFit/>
          </a:bodyPr>
          <a:lstStyle/>
          <a:p>
            <a:pPr marL="285750" indent="-285750">
              <a:lnSpc>
                <a:spcPct val="110000"/>
              </a:lnSpc>
              <a:spcBef>
                <a:spcPts val="1000"/>
              </a:spcBef>
              <a:buClr>
                <a:schemeClr val="tx1"/>
              </a:buClr>
              <a:buSzPct val="80000"/>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En múltiples ensayos clínicos y estudios observacionales posteriores a la introducción, se ha mostrado que las PID a menudo no tienen una respuesta adecuada a una serie básica de vacunación contra la COVID-19, como lo reflejan las menores tasas de respuesta inmunitaria protectora y la menor efectividad vacunal en comparación con las personas sin inmunodepresión. Estos resultados parecen ser uniformes en todas las plataformas y todos los productos vacunales. </a:t>
            </a:r>
          </a:p>
          <a:p>
            <a:pPr marL="285750" indent="-285750">
              <a:lnSpc>
                <a:spcPct val="110000"/>
              </a:lnSpc>
              <a:spcBef>
                <a:spcPts val="800"/>
              </a:spcBef>
              <a:buClr>
                <a:schemeClr val="tx1"/>
              </a:buClr>
              <a:buSzPct val="80000"/>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En general, la evidencia actual indica que una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dosis adicional aumenta la tasa de respuesta inmunitaria de la serie de vacunación básica en las PID. </a:t>
            </a:r>
          </a:p>
        </p:txBody>
      </p:sp>
      <p:cxnSp>
        <p:nvCxnSpPr>
          <p:cNvPr id="21" name="Conector recto 20">
            <a:extLst>
              <a:ext uri="{FF2B5EF4-FFF2-40B4-BE49-F238E27FC236}">
                <a16:creationId xmlns:a16="http://schemas.microsoft.com/office/drawing/2014/main" id="{BC6CBE77-249F-4886-AAF7-B7917B578F31}"/>
              </a:ext>
            </a:extLst>
          </p:cNvPr>
          <p:cNvCxnSpPr/>
          <p:nvPr/>
        </p:nvCxnSpPr>
        <p:spPr>
          <a:xfrm>
            <a:off x="359202" y="624792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ítulo 8">
            <a:extLst>
              <a:ext uri="{FF2B5EF4-FFF2-40B4-BE49-F238E27FC236}">
                <a16:creationId xmlns:a16="http://schemas.microsoft.com/office/drawing/2014/main" id="{C9E09CD4-7172-4905-BB4D-AFEDDB4DE0DA}"/>
              </a:ext>
            </a:extLst>
          </p:cNvPr>
          <p:cNvSpPr txBox="1">
            <a:spLocks/>
          </p:cNvSpPr>
          <p:nvPr/>
        </p:nvSpPr>
        <p:spPr bwMode="invGray">
          <a:xfrm>
            <a:off x="479999" y="359999"/>
            <a:ext cx="10011538" cy="453761"/>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s-ES" sz="2600" dirty="0"/>
              <a:t>Vacunación contra la COVID-19 en las personas inmunodeprimidas (2/2)</a:t>
            </a:r>
          </a:p>
        </p:txBody>
      </p:sp>
    </p:spTree>
    <p:extLst>
      <p:ext uri="{BB962C8B-B14F-4D97-AF65-F5344CB8AC3E}">
        <p14:creationId xmlns:p14="http://schemas.microsoft.com/office/powerpoint/2010/main" val="190039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s-ES" smtClean="0">
                <a:latin typeface="Ebrima" panose="02000000000000000000" pitchFamily="2" charset="0"/>
                <a:ea typeface="Ebrima" panose="02000000000000000000" pitchFamily="2" charset="0"/>
                <a:cs typeface="Ebrima" panose="02000000000000000000" pitchFamily="2" charset="0"/>
              </a:rPr>
              <a:t>28</a:t>
            </a:fld>
            <a:endParaRPr lang="es-ES" dirty="0">
              <a:latin typeface="Ebrima" panose="02000000000000000000" pitchFamily="2" charset="0"/>
              <a:ea typeface="Ebrima" panose="02000000000000000000" pitchFamily="2" charset="0"/>
              <a:cs typeface="Ebrima" panose="02000000000000000000" pitchFamily="2" charset="0"/>
            </a:endParaRPr>
          </a:p>
        </p:txBody>
      </p:sp>
      <p:sp>
        <p:nvSpPr>
          <p:cNvPr id="11" name="Marcador de texto 10">
            <a:extLst>
              <a:ext uri="{FF2B5EF4-FFF2-40B4-BE49-F238E27FC236}">
                <a16:creationId xmlns:a16="http://schemas.microsoft.com/office/drawing/2014/main" id="{1F4724C5-1403-499E-9486-0AF158DA255F}"/>
              </a:ext>
            </a:extLst>
          </p:cNvPr>
          <p:cNvSpPr>
            <a:spLocks noGrp="1"/>
          </p:cNvSpPr>
          <p:nvPr>
            <p:ph type="body" sz="quarter" idx="21"/>
          </p:nvPr>
        </p:nvSpPr>
        <p:spPr>
          <a:xfrm>
            <a:off x="358080" y="6320744"/>
            <a:ext cx="11226365" cy="716749"/>
          </a:xfrm>
        </p:spPr>
        <p:txBody>
          <a:bodyPr>
            <a:normAutofit/>
          </a:bodyPr>
          <a:lstStyle/>
          <a:p>
            <a:r>
              <a:rPr lang="es-ES" dirty="0">
                <a:latin typeface="Ebrima" panose="02000000000000000000" pitchFamily="2" charset="0"/>
                <a:ea typeface="Ebrima" panose="02000000000000000000" pitchFamily="2" charset="0"/>
                <a:cs typeface="Ebrima" panose="02000000000000000000" pitchFamily="2" charset="0"/>
              </a:rPr>
              <a:t>Nota: * Debido a la limitada experiencia con el adyuvante MatrixMTM de la vacuna Novavax NVX-Co2373 en el embarazo, la evaluación beneficio-riesgo para esta vacuna incluye la consideración de si hay alguna otra vacuna contra la COVID-19 de la lista de la OMS para uso de emergencia con un historial de seguridad más establecido en el embarazo. Fuente: OMS, 15 de febrero del 2022. </a:t>
            </a:r>
            <a:r>
              <a:rPr lang="es-ES" b="1" dirty="0">
                <a:latin typeface="Ebrima" panose="02000000000000000000" pitchFamily="2" charset="0"/>
                <a:ea typeface="Ebrima" panose="02000000000000000000" pitchFamily="2" charset="0"/>
                <a:cs typeface="Ebrima" panose="02000000000000000000" pitchFamily="2" charset="0"/>
              </a:rPr>
              <a:t>Questions and answers: COVID-19 vaccines and pregnancy. </a:t>
            </a:r>
            <a:r>
              <a:rPr lang="es-ES" dirty="0">
                <a:latin typeface="Ebrima" panose="02000000000000000000" pitchFamily="2" charset="0"/>
                <a:ea typeface="Ebrima" panose="02000000000000000000" pitchFamily="2" charset="0"/>
                <a:cs typeface="Ebrima" panose="02000000000000000000" pitchFamily="2" charset="0"/>
              </a:rPr>
              <a:t>https://www.who.int/publications/i/item/WHO-2019-nCoV-FAQ-Pregnancy-Vaccines-2022.1.</a:t>
            </a: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479999" y="359999"/>
            <a:ext cx="10228106" cy="359997"/>
          </a:xfrm>
        </p:spPr>
        <p:txBody>
          <a:bodyPr/>
          <a:lstStyle/>
          <a:p>
            <a:r>
              <a:rPr lang="es-ES" dirty="0"/>
              <a:t>Vacunación contra la COVID-19 en las embarazadas</a:t>
            </a:r>
          </a:p>
        </p:txBody>
      </p:sp>
      <p:sp>
        <p:nvSpPr>
          <p:cNvPr id="17" name="Rectángulo 16">
            <a:extLst>
              <a:ext uri="{FF2B5EF4-FFF2-40B4-BE49-F238E27FC236}">
                <a16:creationId xmlns:a16="http://schemas.microsoft.com/office/drawing/2014/main" id="{68A27954-CEE1-44B0-A908-5F8DF4228206}"/>
              </a:ext>
            </a:extLst>
          </p:cNvPr>
          <p:cNvSpPr/>
          <p:nvPr/>
        </p:nvSpPr>
        <p:spPr>
          <a:xfrm>
            <a:off x="395287" y="3041034"/>
            <a:ext cx="2101026" cy="1312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Vacunas contra </a:t>
            </a:r>
            <a:b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la COVID-19 durante el embarazo</a:t>
            </a:r>
          </a:p>
        </p:txBody>
      </p:sp>
      <p:sp>
        <p:nvSpPr>
          <p:cNvPr id="18" name="Rectángulo 17">
            <a:extLst>
              <a:ext uri="{FF2B5EF4-FFF2-40B4-BE49-F238E27FC236}">
                <a16:creationId xmlns:a16="http://schemas.microsoft.com/office/drawing/2014/main" id="{1202E75C-498E-4C3B-A8E4-04A5BDE19C46}"/>
              </a:ext>
            </a:extLst>
          </p:cNvPr>
          <p:cNvSpPr/>
          <p:nvPr/>
        </p:nvSpPr>
        <p:spPr>
          <a:xfrm>
            <a:off x="378444" y="1490701"/>
            <a:ext cx="2101026" cy="132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Riesgo de COVID-19 y consideraciones para la vacunación de las embarazadas</a:t>
            </a:r>
          </a:p>
        </p:txBody>
      </p:sp>
      <p:sp>
        <p:nvSpPr>
          <p:cNvPr id="19" name="Rectángulo 18">
            <a:extLst>
              <a:ext uri="{FF2B5EF4-FFF2-40B4-BE49-F238E27FC236}">
                <a16:creationId xmlns:a16="http://schemas.microsoft.com/office/drawing/2014/main" id="{EAB8F533-B396-40DB-8F5E-FCDB03DBCDF4}"/>
              </a:ext>
            </a:extLst>
          </p:cNvPr>
          <p:cNvSpPr/>
          <p:nvPr/>
        </p:nvSpPr>
        <p:spPr>
          <a:xfrm>
            <a:off x="378444" y="4523393"/>
            <a:ext cx="2101026" cy="1651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Seguridad y eficacia en las embarazadas</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6F60708C-A46E-4A31-B442-37B82DB2965A}"/>
              </a:ext>
            </a:extLst>
          </p:cNvPr>
          <p:cNvCxnSpPr/>
          <p:nvPr/>
        </p:nvCxnSpPr>
        <p:spPr>
          <a:xfrm>
            <a:off x="395287" y="2897925"/>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6535B24-3FC8-431C-9379-45AC054DF641}"/>
              </a:ext>
            </a:extLst>
          </p:cNvPr>
          <p:cNvCxnSpPr/>
          <p:nvPr/>
        </p:nvCxnSpPr>
        <p:spPr>
          <a:xfrm>
            <a:off x="369490" y="445861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3E18E74-FCE4-4759-AD70-B5708A9C6473}"/>
              </a:ext>
            </a:extLst>
          </p:cNvPr>
          <p:cNvSpPr txBox="1"/>
          <p:nvPr/>
        </p:nvSpPr>
        <p:spPr>
          <a:xfrm>
            <a:off x="2618431" y="1498148"/>
            <a:ext cx="8226214" cy="1277273"/>
          </a:xfrm>
          <a:prstGeom prst="rect">
            <a:avLst/>
          </a:prstGeom>
          <a:noFill/>
        </p:spPr>
        <p:txBody>
          <a:bodyPr wrap="square">
            <a:spAutoFit/>
          </a:bodyPr>
          <a:lstStyle/>
          <a:p>
            <a:pPr marL="285750" indent="-285750">
              <a:buFont typeface="Arial" panose="020B0604020202020204" pitchFamily="34" charset="0"/>
              <a:buChar char="•"/>
            </a:pPr>
            <a:r>
              <a:rPr lang="es-ES" sz="1100" b="1" dirty="0">
                <a:effectLst/>
                <a:latin typeface="Ebrima" panose="02000000000000000000" pitchFamily="2" charset="0"/>
                <a:ea typeface="Ebrima" panose="02000000000000000000" pitchFamily="2" charset="0"/>
                <a:cs typeface="Ebrima" panose="02000000000000000000" pitchFamily="2" charset="0"/>
              </a:rPr>
              <a:t>Dados los riesgos sustanciales de la COVID-19 durante el embarazo, </a:t>
            </a:r>
            <a:r>
              <a:rPr lang="es-ES" sz="1100" dirty="0">
                <a:effectLst/>
                <a:latin typeface="Ebrima" panose="02000000000000000000" pitchFamily="2" charset="0"/>
                <a:ea typeface="Ebrima" panose="02000000000000000000" pitchFamily="2" charset="0"/>
                <a:cs typeface="Ebrima" panose="02000000000000000000" pitchFamily="2" charset="0"/>
              </a:rPr>
              <a:t>es </a:t>
            </a:r>
            <a:r>
              <a:rPr lang="es-ES" sz="1100" b="1" dirty="0">
                <a:effectLst/>
                <a:latin typeface="Ebrima" panose="02000000000000000000" pitchFamily="2" charset="0"/>
                <a:ea typeface="Ebrima" panose="02000000000000000000" pitchFamily="2" charset="0"/>
                <a:cs typeface="Ebrima" panose="02000000000000000000" pitchFamily="2" charset="0"/>
              </a:rPr>
              <a:t>fundamental garantizar que las mujeres embarazadas </a:t>
            </a:r>
            <a:r>
              <a:rPr lang="es-ES" sz="1100" dirty="0">
                <a:effectLst/>
                <a:latin typeface="Ebrima" panose="02000000000000000000" pitchFamily="2" charset="0"/>
                <a:ea typeface="Ebrima" panose="02000000000000000000" pitchFamily="2" charset="0"/>
                <a:cs typeface="Ebrima" panose="02000000000000000000" pitchFamily="2" charset="0"/>
              </a:rPr>
              <a:t>y </a:t>
            </a:r>
            <a:r>
              <a:rPr lang="es-ES" sz="1100" b="1" dirty="0">
                <a:effectLst/>
                <a:latin typeface="Ebrima" panose="02000000000000000000" pitchFamily="2" charset="0"/>
                <a:ea typeface="Ebrima" panose="02000000000000000000" pitchFamily="2" charset="0"/>
                <a:cs typeface="Ebrima" panose="02000000000000000000" pitchFamily="2" charset="0"/>
              </a:rPr>
              <a:t>las que planean quedar embarazadas </a:t>
            </a:r>
            <a:r>
              <a:rPr lang="es-ES" sz="1100" dirty="0">
                <a:effectLst/>
                <a:latin typeface="Ebrima" panose="02000000000000000000" pitchFamily="2" charset="0"/>
                <a:ea typeface="Ebrima" panose="02000000000000000000" pitchFamily="2" charset="0"/>
                <a:cs typeface="Ebrima" panose="02000000000000000000" pitchFamily="2" charset="0"/>
              </a:rPr>
              <a:t>tengan acceso a las vacunas contra la COVID-19 aprobadas </a:t>
            </a:r>
            <a:br>
              <a:rPr lang="es-ES" sz="1100" dirty="0">
                <a:effectLst/>
                <a:latin typeface="Ebrima" panose="02000000000000000000" pitchFamily="2" charset="0"/>
                <a:ea typeface="Ebrima" panose="02000000000000000000" pitchFamily="2" charset="0"/>
                <a:cs typeface="Ebrima" panose="02000000000000000000" pitchFamily="2" charset="0"/>
              </a:rPr>
            </a:br>
            <a:r>
              <a:rPr lang="es-ES" sz="1100" dirty="0">
                <a:effectLst/>
                <a:latin typeface="Ebrima" panose="02000000000000000000" pitchFamily="2" charset="0"/>
                <a:ea typeface="Ebrima" panose="02000000000000000000" pitchFamily="2" charset="0"/>
                <a:cs typeface="Ebrima" panose="02000000000000000000" pitchFamily="2" charset="0"/>
              </a:rPr>
              <a:t>por la OMS en cuanto estén disponibles.</a:t>
            </a:r>
          </a:p>
          <a:p>
            <a:pPr marL="285750" indent="-285750">
              <a:buFont typeface="Arial" panose="020B0604020202020204" pitchFamily="34" charset="0"/>
              <a:buChar char="•"/>
            </a:pPr>
            <a:endParaRPr lang="es-ES" sz="1100" dirty="0">
              <a:effectLst/>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s-ES" sz="1100" dirty="0">
                <a:effectLst/>
                <a:latin typeface="Ebrima" panose="02000000000000000000" pitchFamily="2" charset="0"/>
                <a:ea typeface="Ebrima" panose="02000000000000000000" pitchFamily="2" charset="0"/>
                <a:cs typeface="Ebrima" panose="02000000000000000000" pitchFamily="2" charset="0"/>
              </a:rPr>
              <a:t>La evidencia cada vez mayor sobre la seguridad y la efectividad de la vacunación contra la COVID-19 durante el embarazo indica que los </a:t>
            </a:r>
            <a:r>
              <a:rPr lang="es-ES" sz="1100" b="1" dirty="0">
                <a:effectLst/>
                <a:latin typeface="Ebrima" panose="02000000000000000000" pitchFamily="2" charset="0"/>
                <a:ea typeface="Ebrima" panose="02000000000000000000" pitchFamily="2" charset="0"/>
                <a:cs typeface="Ebrima" panose="02000000000000000000" pitchFamily="2" charset="0"/>
              </a:rPr>
              <a:t>beneficios de la vacunación durante el embarazo superan los posibles riesgos</a:t>
            </a:r>
            <a:r>
              <a:rPr lang="es-ES" sz="1100" dirty="0">
                <a:effectLst/>
                <a:latin typeface="Ebrima" panose="02000000000000000000" pitchFamily="2" charset="0"/>
                <a:ea typeface="Ebrima" panose="02000000000000000000" pitchFamily="2" charset="0"/>
                <a:cs typeface="Ebrima" panose="02000000000000000000" pitchFamily="2" charset="0"/>
              </a:rPr>
              <a:t>,</a:t>
            </a:r>
            <a:r>
              <a:rPr lang="es-ES" sz="1100" b="1" dirty="0">
                <a:effectLst/>
                <a:latin typeface="Ebrima" panose="02000000000000000000" pitchFamily="2" charset="0"/>
                <a:ea typeface="Ebrima" panose="02000000000000000000" pitchFamily="2" charset="0"/>
                <a:cs typeface="Ebrima" panose="02000000000000000000" pitchFamily="2" charset="0"/>
              </a:rPr>
              <a:t> </a:t>
            </a:r>
            <a:r>
              <a:rPr lang="es-ES" sz="1100" dirty="0">
                <a:effectLst/>
                <a:latin typeface="Ebrima" panose="02000000000000000000" pitchFamily="2" charset="0"/>
                <a:ea typeface="Ebrima" panose="02000000000000000000" pitchFamily="2" charset="0"/>
                <a:cs typeface="Ebrima" panose="02000000000000000000" pitchFamily="2" charset="0"/>
              </a:rPr>
              <a:t>siempre que se esté dando </a:t>
            </a:r>
            <a:br>
              <a:rPr lang="es-ES" sz="1100" dirty="0">
                <a:effectLst/>
                <a:latin typeface="Ebrima" panose="02000000000000000000" pitchFamily="2" charset="0"/>
                <a:ea typeface="Ebrima" panose="02000000000000000000" pitchFamily="2" charset="0"/>
                <a:cs typeface="Ebrima" panose="02000000000000000000" pitchFamily="2" charset="0"/>
              </a:rPr>
            </a:br>
            <a:r>
              <a:rPr lang="es-ES" sz="1100" dirty="0">
                <a:effectLst/>
                <a:latin typeface="Ebrima" panose="02000000000000000000" pitchFamily="2" charset="0"/>
                <a:ea typeface="Ebrima" panose="02000000000000000000" pitchFamily="2" charset="0"/>
                <a:cs typeface="Ebrima" panose="02000000000000000000" pitchFamily="2" charset="0"/>
              </a:rPr>
              <a:t>o se prevea la transmisión comunitaria del virus.</a:t>
            </a:r>
            <a:endParaRPr lang="es-ES" sz="1100" dirty="0">
              <a:latin typeface="Ebrima" panose="02000000000000000000" pitchFamily="2" charset="0"/>
              <a:ea typeface="Ebrima" panose="02000000000000000000" pitchFamily="2" charset="0"/>
              <a:cs typeface="Ebrima" panose="02000000000000000000" pitchFamily="2" charset="0"/>
            </a:endParaRPr>
          </a:p>
        </p:txBody>
      </p:sp>
      <p:sp>
        <p:nvSpPr>
          <p:cNvPr id="29" name="CuadroTexto 28">
            <a:extLst>
              <a:ext uri="{FF2B5EF4-FFF2-40B4-BE49-F238E27FC236}">
                <a16:creationId xmlns:a16="http://schemas.microsoft.com/office/drawing/2014/main" id="{44538127-A77A-4A4D-8DFE-1DF34FFB5292}"/>
              </a:ext>
            </a:extLst>
          </p:cNvPr>
          <p:cNvSpPr txBox="1"/>
          <p:nvPr/>
        </p:nvSpPr>
        <p:spPr>
          <a:xfrm>
            <a:off x="2618431" y="4498968"/>
            <a:ext cx="8720129" cy="1615827"/>
          </a:xfrm>
          <a:prstGeom prst="rect">
            <a:avLst/>
          </a:prstGeom>
          <a:noFill/>
        </p:spPr>
        <p:txBody>
          <a:bodyPr wrap="square">
            <a:spAutoFit/>
          </a:bodyPr>
          <a:lstStyle/>
          <a:p>
            <a:pPr marL="171450" indent="-171450">
              <a:buFont typeface="Arial" panose="020B0604020202020204" pitchFamily="34" charset="0"/>
              <a:buChar char="•"/>
            </a:pPr>
            <a:r>
              <a:rPr lang="es-ES" sz="1100" dirty="0">
                <a:latin typeface="Ebrima" panose="02000000000000000000" pitchFamily="2" charset="0"/>
                <a:ea typeface="Ebrima" panose="02000000000000000000" pitchFamily="2" charset="0"/>
                <a:cs typeface="Ebrima" panose="02000000000000000000" pitchFamily="2" charset="0"/>
              </a:rPr>
              <a:t>Hasta la fecha, en los estudios realizados en animales, el seguimiento de las embarazadas que han recibido las vacunas y la experiencia en el uso de vacunas con componentes similares </a:t>
            </a:r>
            <a:r>
              <a:rPr lang="es-ES" sz="1100" b="1" dirty="0">
                <a:latin typeface="Ebrima" panose="02000000000000000000" pitchFamily="2" charset="0"/>
                <a:ea typeface="Ebrima" panose="02000000000000000000" pitchFamily="2" charset="0"/>
                <a:cs typeface="Ebrima" panose="02000000000000000000" pitchFamily="2" charset="0"/>
              </a:rPr>
              <a:t>no se ha detectado ningún problema de seguridad específico del embarazo. </a:t>
            </a:r>
          </a:p>
          <a:p>
            <a:endParaRPr lang="es-ES" sz="1100" b="1" dirty="0">
              <a:latin typeface="Ebrima" panose="02000000000000000000" pitchFamily="2" charset="0"/>
              <a:ea typeface="Ebrima" panose="02000000000000000000" pitchFamily="2" charset="0"/>
              <a:cs typeface="Ebrima" panose="02000000000000000000" pitchFamily="2" charset="0"/>
            </a:endParaRPr>
          </a:p>
          <a:p>
            <a:pPr marL="171450" indent="-171450">
              <a:buFont typeface="Arial" panose="020B0604020202020204" pitchFamily="34" charset="0"/>
              <a:buChar char="•"/>
            </a:pPr>
            <a:r>
              <a:rPr lang="es-ES" sz="1100" dirty="0">
                <a:effectLst/>
                <a:latin typeface="Ebrima" panose="02000000000000000000" pitchFamily="2" charset="0"/>
                <a:ea typeface="Ebrima" panose="02000000000000000000" pitchFamily="2" charset="0"/>
                <a:cs typeface="Ebrima" panose="02000000000000000000" pitchFamily="2" charset="0"/>
              </a:rPr>
              <a:t>Basándose en la experiencia con otras vacunas utilizadas durante el embarazo, </a:t>
            </a:r>
            <a:r>
              <a:rPr lang="es-ES" sz="1100" b="1" dirty="0">
                <a:effectLst/>
                <a:latin typeface="Ebrima" panose="02000000000000000000" pitchFamily="2" charset="0"/>
                <a:ea typeface="Ebrima" panose="02000000000000000000" pitchFamily="2" charset="0"/>
                <a:cs typeface="Ebrima" panose="02000000000000000000" pitchFamily="2" charset="0"/>
              </a:rPr>
              <a:t>se espera que todas las vacunas contra la COVID-19 aprobadas por la OMS funcionen tan bien en las mujeres embarazadas como en las que no lo están.</a:t>
            </a:r>
          </a:p>
          <a:p>
            <a:endParaRPr lang="es-ES" sz="1100" b="1" dirty="0">
              <a:effectLst/>
              <a:latin typeface="Ebrima" panose="02000000000000000000" pitchFamily="2" charset="0"/>
              <a:ea typeface="Ebrima" panose="02000000000000000000" pitchFamily="2" charset="0"/>
              <a:cs typeface="Ebrima" panose="02000000000000000000" pitchFamily="2" charset="0"/>
            </a:endParaRPr>
          </a:p>
          <a:p>
            <a:pPr marL="171450" indent="-171450">
              <a:buFont typeface="Arial" panose="020B0604020202020204" pitchFamily="34" charset="0"/>
              <a:buChar char="•"/>
            </a:pPr>
            <a:r>
              <a:rPr lang="es-ES" sz="1100" dirty="0">
                <a:effectLst/>
                <a:latin typeface="Ebrima" panose="02000000000000000000" pitchFamily="2" charset="0"/>
                <a:ea typeface="Ebrima" panose="02000000000000000000" pitchFamily="2" charset="0"/>
                <a:cs typeface="Ebrima" panose="02000000000000000000" pitchFamily="2" charset="0"/>
              </a:rPr>
              <a:t>En diversos estudios se ha demostrado que las embarazadas que reciben la vacuna contra la COVID-19 desarrollan anticuerpos </a:t>
            </a:r>
            <a:br>
              <a:rPr lang="es-ES" sz="1100" dirty="0">
                <a:effectLst/>
                <a:latin typeface="Ebrima" panose="02000000000000000000" pitchFamily="2" charset="0"/>
                <a:ea typeface="Ebrima" panose="02000000000000000000" pitchFamily="2" charset="0"/>
                <a:cs typeface="Ebrima" panose="02000000000000000000" pitchFamily="2" charset="0"/>
              </a:rPr>
            </a:br>
            <a:r>
              <a:rPr lang="es-ES" sz="1100" dirty="0">
                <a:effectLst/>
                <a:latin typeface="Ebrima" panose="02000000000000000000" pitchFamily="2" charset="0"/>
                <a:ea typeface="Ebrima" panose="02000000000000000000" pitchFamily="2" charset="0"/>
                <a:cs typeface="Ebrima" panose="02000000000000000000" pitchFamily="2" charset="0"/>
              </a:rPr>
              <a:t>que están presentes en la sangre del cordón umbilical de sus hijos. Esto indica que,</a:t>
            </a:r>
            <a:r>
              <a:rPr lang="es-ES" sz="1100" b="1" dirty="0">
                <a:effectLst/>
                <a:latin typeface="Ebrima" panose="02000000000000000000" pitchFamily="2" charset="0"/>
                <a:ea typeface="Ebrima" panose="02000000000000000000" pitchFamily="2" charset="0"/>
                <a:cs typeface="Ebrima" panose="02000000000000000000" pitchFamily="2" charset="0"/>
              </a:rPr>
              <a:t> además de los beneficios para las embarazadas, </a:t>
            </a:r>
            <a:br>
              <a:rPr lang="es-ES" sz="1100" b="1" dirty="0">
                <a:effectLst/>
                <a:latin typeface="Ebrima" panose="02000000000000000000" pitchFamily="2" charset="0"/>
                <a:ea typeface="Ebrima" panose="02000000000000000000" pitchFamily="2" charset="0"/>
                <a:cs typeface="Ebrima" panose="02000000000000000000" pitchFamily="2" charset="0"/>
              </a:rPr>
            </a:br>
            <a:r>
              <a:rPr lang="es-ES" sz="1100" b="1" dirty="0">
                <a:effectLst/>
                <a:latin typeface="Ebrima" panose="02000000000000000000" pitchFamily="2" charset="0"/>
                <a:ea typeface="Ebrima" panose="02000000000000000000" pitchFamily="2" charset="0"/>
                <a:cs typeface="Ebrima" panose="02000000000000000000" pitchFamily="2" charset="0"/>
              </a:rPr>
              <a:t>sus hijos pueden disfrutar de los beneficios de la protección de la vacuna. </a:t>
            </a:r>
          </a:p>
        </p:txBody>
      </p:sp>
      <p:cxnSp>
        <p:nvCxnSpPr>
          <p:cNvPr id="33" name="Conector recto 32">
            <a:extLst>
              <a:ext uri="{FF2B5EF4-FFF2-40B4-BE49-F238E27FC236}">
                <a16:creationId xmlns:a16="http://schemas.microsoft.com/office/drawing/2014/main" id="{8321180A-0A6E-4449-9186-35D5108760EA}"/>
              </a:ext>
            </a:extLst>
          </p:cNvPr>
          <p:cNvCxnSpPr/>
          <p:nvPr/>
        </p:nvCxnSpPr>
        <p:spPr>
          <a:xfrm>
            <a:off x="395287" y="6253294"/>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4A1EEAF-029E-4BC2-B938-121952D55854}"/>
              </a:ext>
            </a:extLst>
          </p:cNvPr>
          <p:cNvPicPr>
            <a:picLocks noChangeAspect="1"/>
          </p:cNvPicPr>
          <p:nvPr/>
        </p:nvPicPr>
        <p:blipFill>
          <a:blip r:embed="rId3"/>
          <a:stretch>
            <a:fillRect/>
          </a:stretch>
        </p:blipFill>
        <p:spPr>
          <a:xfrm>
            <a:off x="2502858" y="2953174"/>
            <a:ext cx="651505" cy="1212426"/>
          </a:xfrm>
          <a:prstGeom prst="rect">
            <a:avLst/>
          </a:prstGeom>
        </p:spPr>
      </p:pic>
      <p:sp>
        <p:nvSpPr>
          <p:cNvPr id="16" name="Elipse 15">
            <a:extLst>
              <a:ext uri="{FF2B5EF4-FFF2-40B4-BE49-F238E27FC236}">
                <a16:creationId xmlns:a16="http://schemas.microsoft.com/office/drawing/2014/main" id="{21D334CA-29DC-4C7D-95C8-0B3FC7A12CD4}"/>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I</a:t>
            </a:r>
          </a:p>
        </p:txBody>
      </p:sp>
      <p:graphicFrame>
        <p:nvGraphicFramePr>
          <p:cNvPr id="7" name="Table 6">
            <a:extLst>
              <a:ext uri="{FF2B5EF4-FFF2-40B4-BE49-F238E27FC236}">
                <a16:creationId xmlns:a16="http://schemas.microsoft.com/office/drawing/2014/main" id="{D06AEB24-B02E-48AF-AE42-657AD373FFBD}"/>
              </a:ext>
            </a:extLst>
          </p:cNvPr>
          <p:cNvGraphicFramePr>
            <a:graphicFrameLocks noGrp="1"/>
          </p:cNvGraphicFramePr>
          <p:nvPr>
            <p:extLst>
              <p:ext uri="{D42A27DB-BD31-4B8C-83A1-F6EECF244321}">
                <p14:modId xmlns:p14="http://schemas.microsoft.com/office/powerpoint/2010/main" val="2176128187"/>
              </p:ext>
            </p:extLst>
          </p:nvPr>
        </p:nvGraphicFramePr>
        <p:xfrm>
          <a:off x="3127268" y="2960369"/>
          <a:ext cx="8617694" cy="1417066"/>
        </p:xfrm>
        <a:graphic>
          <a:graphicData uri="http://schemas.openxmlformats.org/drawingml/2006/table">
            <a:tbl>
              <a:tblPr firstRow="1" firstCol="1" bandRow="1">
                <a:tableStyleId>{5C22544A-7EE6-4342-B048-85BDC9FD1C3A}</a:tableStyleId>
              </a:tblPr>
              <a:tblGrid>
                <a:gridCol w="1348836">
                  <a:extLst>
                    <a:ext uri="{9D8B030D-6E8A-4147-A177-3AD203B41FA5}">
                      <a16:colId xmlns:a16="http://schemas.microsoft.com/office/drawing/2014/main" val="1455474769"/>
                    </a:ext>
                  </a:extLst>
                </a:gridCol>
                <a:gridCol w="918900">
                  <a:extLst>
                    <a:ext uri="{9D8B030D-6E8A-4147-A177-3AD203B41FA5}">
                      <a16:colId xmlns:a16="http://schemas.microsoft.com/office/drawing/2014/main" val="3857351564"/>
                    </a:ext>
                  </a:extLst>
                </a:gridCol>
                <a:gridCol w="814695">
                  <a:extLst>
                    <a:ext uri="{9D8B030D-6E8A-4147-A177-3AD203B41FA5}">
                      <a16:colId xmlns:a16="http://schemas.microsoft.com/office/drawing/2014/main" val="3422955478"/>
                    </a:ext>
                  </a:extLst>
                </a:gridCol>
                <a:gridCol w="983754">
                  <a:extLst>
                    <a:ext uri="{9D8B030D-6E8A-4147-A177-3AD203B41FA5}">
                      <a16:colId xmlns:a16="http://schemas.microsoft.com/office/drawing/2014/main" val="3969686342"/>
                    </a:ext>
                  </a:extLst>
                </a:gridCol>
                <a:gridCol w="1049341">
                  <a:extLst>
                    <a:ext uri="{9D8B030D-6E8A-4147-A177-3AD203B41FA5}">
                      <a16:colId xmlns:a16="http://schemas.microsoft.com/office/drawing/2014/main" val="2436559814"/>
                    </a:ext>
                  </a:extLst>
                </a:gridCol>
                <a:gridCol w="918171">
                  <a:extLst>
                    <a:ext uri="{9D8B030D-6E8A-4147-A177-3AD203B41FA5}">
                      <a16:colId xmlns:a16="http://schemas.microsoft.com/office/drawing/2014/main" val="1484421829"/>
                    </a:ext>
                  </a:extLst>
                </a:gridCol>
                <a:gridCol w="918171">
                  <a:extLst>
                    <a:ext uri="{9D8B030D-6E8A-4147-A177-3AD203B41FA5}">
                      <a16:colId xmlns:a16="http://schemas.microsoft.com/office/drawing/2014/main" val="1200336219"/>
                    </a:ext>
                  </a:extLst>
                </a:gridCol>
                <a:gridCol w="832913">
                  <a:extLst>
                    <a:ext uri="{9D8B030D-6E8A-4147-A177-3AD203B41FA5}">
                      <a16:colId xmlns:a16="http://schemas.microsoft.com/office/drawing/2014/main" val="1759937188"/>
                    </a:ext>
                  </a:extLst>
                </a:gridCol>
                <a:gridCol w="832913">
                  <a:extLst>
                    <a:ext uri="{9D8B030D-6E8A-4147-A177-3AD203B41FA5}">
                      <a16:colId xmlns:a16="http://schemas.microsoft.com/office/drawing/2014/main" val="403338176"/>
                    </a:ext>
                  </a:extLst>
                </a:gridCol>
              </a:tblGrid>
              <a:tr h="0">
                <a:tc>
                  <a:txBody>
                    <a:bodyPr/>
                    <a:lstStyle/>
                    <a:p>
                      <a:pPr marL="0" marR="0">
                        <a:lnSpc>
                          <a:spcPct val="107000"/>
                        </a:lnSpc>
                        <a:spcBef>
                          <a:spcPts val="0"/>
                        </a:spcBef>
                        <a:spcAft>
                          <a:spcPts val="400"/>
                        </a:spcAft>
                      </a:pPr>
                      <a:r>
                        <a:rPr lang="es-ES" sz="1100" dirty="0">
                          <a:effectLst/>
                        </a:rPr>
                        <a:t>Recomendaciones provisionales del SAGE de la 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Pfizer–BioNTech BNT162b2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Moderna mRNA-1273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AstraZeneca AZD1222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Janssen Ad26.COV2.S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Sinopharm BIBP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400"/>
                        </a:spcAft>
                      </a:pPr>
                      <a:r>
                        <a:rPr lang="en-US" sz="1100">
                          <a:effectLst/>
                        </a:rPr>
                        <a:t>Sinovac– CoronaVac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Bharat Biotech BBV152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Novavax NVX-Co2373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0504969"/>
                  </a:ext>
                </a:extLst>
              </a:tr>
              <a:tr h="0">
                <a:tc>
                  <a:txBody>
                    <a:bodyPr/>
                    <a:lstStyle/>
                    <a:p>
                      <a:pPr marL="0" marR="0">
                        <a:lnSpc>
                          <a:spcPct val="107000"/>
                        </a:lnSpc>
                        <a:spcBef>
                          <a:spcPts val="0"/>
                        </a:spcBef>
                        <a:spcAft>
                          <a:spcPts val="400"/>
                        </a:spcAft>
                      </a:pPr>
                      <a:r>
                        <a:rPr lang="es-ES" sz="1100">
                          <a:effectLst/>
                        </a:rPr>
                        <a:t>¿Las embarazadas pueden recibir la vacuna?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dirty="0">
                          <a:effectLst/>
                          <a:sym typeface="Wingdings" panose="05000000000000000000" pitchFamily="2" charset="2"/>
                        </a:rPr>
                        <a:t></a:t>
                      </a:r>
                      <a:r>
                        <a:rPr lang="es-ES" sz="20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1086121"/>
                  </a:ext>
                </a:extLst>
              </a:tr>
            </a:tbl>
          </a:graphicData>
        </a:graphic>
      </p:graphicFrame>
    </p:spTree>
    <p:extLst>
      <p:ext uri="{BB962C8B-B14F-4D97-AF65-F5344CB8AC3E}">
        <p14:creationId xmlns:p14="http://schemas.microsoft.com/office/powerpoint/2010/main" val="57096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576351" y="2348761"/>
            <a:ext cx="9130013" cy="1318170"/>
          </a:xfrm>
        </p:spPr>
        <p:txBody>
          <a:bodyPr/>
          <a:lstStyle/>
          <a:p>
            <a:pPr marL="285750" indent="-285750">
              <a:lnSpc>
                <a:spcPct val="100000"/>
              </a:lnSpc>
              <a:spcBef>
                <a:spcPts val="400"/>
              </a:spcBef>
              <a:spcAft>
                <a:spcPts val="400"/>
              </a:spcAft>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Hasta la fecha,</a:t>
            </a:r>
            <a:r>
              <a:rPr lang="es-ES" sz="1200" b="1" dirty="0">
                <a:latin typeface="Ebrima" panose="02000000000000000000" pitchFamily="2" charset="0"/>
                <a:ea typeface="Ebrima" panose="02000000000000000000" pitchFamily="2" charset="0"/>
                <a:cs typeface="Ebrima" panose="02000000000000000000" pitchFamily="2" charset="0"/>
              </a:rPr>
              <a:t> no se recomienda usar en menores de 5 años ninguna de las vacunas de la lista de la OMS para uso </a:t>
            </a:r>
            <a:br>
              <a:rPr lang="es-ES" sz="1200" b="1" dirty="0">
                <a:latin typeface="Ebrima" panose="02000000000000000000" pitchFamily="2" charset="0"/>
                <a:ea typeface="Ebrima" panose="02000000000000000000" pitchFamily="2" charset="0"/>
                <a:cs typeface="Ebrima" panose="02000000000000000000" pitchFamily="2" charset="0"/>
              </a:rPr>
            </a:br>
            <a:r>
              <a:rPr lang="es-ES" sz="1200" b="1" dirty="0">
                <a:latin typeface="Ebrima" panose="02000000000000000000" pitchFamily="2" charset="0"/>
                <a:ea typeface="Ebrima" panose="02000000000000000000" pitchFamily="2" charset="0"/>
                <a:cs typeface="Ebrima" panose="02000000000000000000" pitchFamily="2" charset="0"/>
              </a:rPr>
              <a:t>de emergencia</a:t>
            </a:r>
            <a:r>
              <a:rPr lang="es-ES" sz="1200" dirty="0">
                <a:latin typeface="Ebrima" panose="02000000000000000000" pitchFamily="2" charset="0"/>
                <a:ea typeface="Ebrima" panose="02000000000000000000" pitchFamily="2" charset="0"/>
                <a:cs typeface="Ebrima" panose="02000000000000000000" pitchFamily="2" charset="0"/>
              </a:rPr>
              <a:t>.</a:t>
            </a:r>
            <a:r>
              <a:rPr lang="es-ES" sz="1200" b="1" dirty="0">
                <a:latin typeface="Ebrima" panose="02000000000000000000" pitchFamily="2" charset="0"/>
                <a:ea typeface="Ebrima" panose="02000000000000000000" pitchFamily="2" charset="0"/>
                <a:cs typeface="Ebrima" panose="02000000000000000000" pitchFamily="2" charset="0"/>
              </a:rPr>
              <a:t> </a:t>
            </a:r>
          </a:p>
          <a:p>
            <a:pPr marL="285750" indent="-285750">
              <a:lnSpc>
                <a:spcPct val="100000"/>
              </a:lnSpc>
              <a:spcBef>
                <a:spcPts val="400"/>
              </a:spcBef>
              <a:spcAft>
                <a:spcPts val="400"/>
              </a:spcAft>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La vacuna de Pfizer es segura para los mayores de 5 años. La vacuna Moderna puede utilizarse para los</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mayores </a:t>
            </a:r>
            <a:br>
              <a:rPr lang="es-ES" sz="1200" b="1" dirty="0">
                <a:latin typeface="Ebrima" panose="02000000000000000000" pitchFamily="2" charset="0"/>
                <a:ea typeface="Ebrima" panose="02000000000000000000" pitchFamily="2" charset="0"/>
                <a:cs typeface="Ebrima" panose="02000000000000000000" pitchFamily="2" charset="0"/>
              </a:rPr>
            </a:br>
            <a:r>
              <a:rPr lang="es-ES" sz="1200" b="1" dirty="0">
                <a:latin typeface="Ebrima" panose="02000000000000000000" pitchFamily="2" charset="0"/>
                <a:ea typeface="Ebrima" panose="02000000000000000000" pitchFamily="2" charset="0"/>
                <a:cs typeface="Ebrima" panose="02000000000000000000" pitchFamily="2" charset="0"/>
              </a:rPr>
              <a:t>de 12 años</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El resto de las vacunas de la lista de la OMS para uso de emergencia se recomiendan para la población adulta. </a:t>
            </a:r>
          </a:p>
          <a:p>
            <a:pPr marL="285750" indent="-285750">
              <a:lnSpc>
                <a:spcPct val="100000"/>
              </a:lnSpc>
              <a:spcBef>
                <a:spcPts val="400"/>
              </a:spcBef>
              <a:spcAft>
                <a:spcPts val="400"/>
              </a:spcAft>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Serie primaria de la vacuna ARNm: dos dosis </a:t>
            </a:r>
            <a:r>
              <a:rPr lang="es-ES" sz="1200" dirty="0">
                <a:latin typeface="Ebrima" panose="02000000000000000000" pitchFamily="2" charset="0"/>
                <a:ea typeface="Ebrima" panose="02000000000000000000" pitchFamily="2" charset="0"/>
                <a:cs typeface="Ebrima" panose="02000000000000000000" pitchFamily="2" charset="0"/>
              </a:rPr>
              <a:t>(la segunda dosis 4-8 semanas después de la primera, preferentemente 8 semanas después de la primera, ya que un intervalo más largo entre las dosis se asocia a una mayor efectividad de la vacuna y a un riesgo potencialmente menor de miocarditis y pericarditis). </a:t>
            </a:r>
            <a:r>
              <a:rPr lang="es-ES" sz="1200" b="1" dirty="0">
                <a:latin typeface="Ebrima" panose="02000000000000000000" pitchFamily="2" charset="0"/>
                <a:ea typeface="Ebrima" panose="02000000000000000000" pitchFamily="2" charset="0"/>
                <a:cs typeface="Ebrima" panose="02000000000000000000" pitchFamily="2" charset="0"/>
              </a:rPr>
              <a:t>Se requiere una dosis menor para la población infantil que para la población adulta. </a:t>
            </a:r>
          </a:p>
          <a:p>
            <a:pPr>
              <a:lnSpc>
                <a:spcPct val="100000"/>
              </a:lnSpc>
              <a:spcBef>
                <a:spcPts val="400"/>
              </a:spcBef>
              <a:spcAft>
                <a:spcPts val="400"/>
              </a:spcAft>
            </a:pPr>
            <a:endParaRPr lang="es-ES" sz="1100"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s-ES" smtClean="0"/>
              <a:t>29</a:t>
            </a:fld>
            <a:endParaRPr lang="es-ES" dirty="0"/>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02613" y="6630839"/>
            <a:ext cx="11610483" cy="275328"/>
          </a:xfrm>
        </p:spPr>
        <p:txBody>
          <a:bodyPr>
            <a:normAutofit fontScale="25000" lnSpcReduction="20000"/>
          </a:bodyPr>
          <a:lstStyle/>
          <a:p>
            <a:r>
              <a:rPr lang="es-ES" sz="3200" dirty="0">
                <a:latin typeface="Ebrima" panose="02000000000000000000" pitchFamily="2" charset="0"/>
                <a:ea typeface="Ebrima" panose="02000000000000000000" pitchFamily="2" charset="0"/>
                <a:cs typeface="Ebrima" panose="02000000000000000000" pitchFamily="2" charset="0"/>
              </a:rPr>
              <a:t>SAGE de la OMS. 24 de noviembre del 2021. </a:t>
            </a:r>
            <a:r>
              <a:rPr lang="es-ES" sz="3200" b="1" dirty="0">
                <a:latin typeface="Ebrima" panose="02000000000000000000" pitchFamily="2" charset="0"/>
                <a:ea typeface="Ebrima" panose="02000000000000000000" pitchFamily="2" charset="0"/>
                <a:cs typeface="Ebrima" panose="02000000000000000000" pitchFamily="2" charset="0"/>
              </a:rPr>
              <a:t>Interim statement on COVID-19 vaccination for children and adolescents: </a:t>
            </a:r>
            <a:r>
              <a:rPr lang="es-ES" sz="3200" u="sng" dirty="0">
                <a:solidFill>
                  <a:srgbClr val="0563C1"/>
                </a:solidFill>
                <a:effectLst/>
                <a:latin typeface="Ebrima" panose="02000000000000000000" pitchFamily="2" charset="0"/>
                <a:ea typeface="Ebrima" panose="02000000000000000000" pitchFamily="2" charset="0"/>
                <a:cs typeface="Ebrima" panose="02000000000000000000" pitchFamily="2" charset="0"/>
              </a:rPr>
              <a:t>https://www.who.int/news/item/24-11-2021-interim-statement-on-covid-19-vaccination-for-children-and-adolescents.</a:t>
            </a:r>
            <a:endParaRPr lang="es-ES" sz="3200" dirty="0">
              <a:effectLst/>
              <a:latin typeface="Ebrima" panose="02000000000000000000" pitchFamily="2" charset="0"/>
              <a:ea typeface="Ebrima" panose="02000000000000000000" pitchFamily="2" charset="0"/>
              <a:cs typeface="Ebrima" panose="02000000000000000000" pitchFamily="2" charset="0"/>
            </a:endParaRPr>
          </a:p>
          <a:p>
            <a:r>
              <a:rPr lang="es-ES" dirty="0">
                <a:latin typeface="Ebrima" panose="02000000000000000000" pitchFamily="2" charset="0"/>
                <a:ea typeface="Ebrima" panose="02000000000000000000" pitchFamily="2" charset="0"/>
                <a:cs typeface="Ebrima" panose="02000000000000000000" pitchFamily="2" charset="0"/>
              </a:rPr>
              <a:t>^^^^^^</a:t>
            </a: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744279" y="25223"/>
            <a:ext cx="9941441" cy="720000"/>
          </a:xfrm>
        </p:spPr>
        <p:txBody>
          <a:bodyPr/>
          <a:lstStyle/>
          <a:p>
            <a:r>
              <a:rPr lang="es-ES" sz="2600" dirty="0"/>
              <a:t>Vacunación contra la COVID-19 en la población infantil y adolescente</a:t>
            </a:r>
            <a:endParaRPr lang="es-ES" sz="2600" dirty="0">
              <a:ea typeface="Ebrima"/>
              <a:cs typeface="Ebrima"/>
            </a:endParaRPr>
          </a:p>
        </p:txBody>
      </p:sp>
      <p:sp>
        <p:nvSpPr>
          <p:cNvPr id="18" name="Rectángulo 17">
            <a:extLst>
              <a:ext uri="{FF2B5EF4-FFF2-40B4-BE49-F238E27FC236}">
                <a16:creationId xmlns:a16="http://schemas.microsoft.com/office/drawing/2014/main" id="{9043D557-7FDA-4D20-ABA9-766755EE2D3D}"/>
              </a:ext>
            </a:extLst>
          </p:cNvPr>
          <p:cNvSpPr/>
          <p:nvPr/>
        </p:nvSpPr>
        <p:spPr>
          <a:xfrm>
            <a:off x="378444" y="2384288"/>
            <a:ext cx="2101026" cy="1576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Vacunas contra </a:t>
            </a:r>
            <a:b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la COVID-19 en la población infantil y adolescente</a:t>
            </a:r>
          </a:p>
        </p:txBody>
      </p:sp>
      <p:sp>
        <p:nvSpPr>
          <p:cNvPr id="19" name="Rectángulo 18">
            <a:extLst>
              <a:ext uri="{FF2B5EF4-FFF2-40B4-BE49-F238E27FC236}">
                <a16:creationId xmlns:a16="http://schemas.microsoft.com/office/drawing/2014/main" id="{9EC0AC2B-35EF-44FD-A638-F2B237B2B25B}"/>
              </a:ext>
            </a:extLst>
          </p:cNvPr>
          <p:cNvSpPr/>
          <p:nvPr/>
        </p:nvSpPr>
        <p:spPr>
          <a:xfrm>
            <a:off x="378444" y="1243013"/>
            <a:ext cx="2101026" cy="967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Riesgo de contraer </a:t>
            </a:r>
            <a:b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la </a:t>
            </a: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COVID-19 </a:t>
            </a:r>
            <a:b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y consideraciones para la vacunación </a:t>
            </a:r>
          </a:p>
        </p:txBody>
      </p:sp>
      <p:sp>
        <p:nvSpPr>
          <p:cNvPr id="20" name="Rectángulo 19">
            <a:extLst>
              <a:ext uri="{FF2B5EF4-FFF2-40B4-BE49-F238E27FC236}">
                <a16:creationId xmlns:a16="http://schemas.microsoft.com/office/drawing/2014/main" id="{35668FBA-A7DA-42EF-BD8E-5F0D11B2BCA4}"/>
              </a:ext>
            </a:extLst>
          </p:cNvPr>
          <p:cNvSpPr/>
          <p:nvPr/>
        </p:nvSpPr>
        <p:spPr>
          <a:xfrm>
            <a:off x="378444" y="4097869"/>
            <a:ext cx="2101026" cy="2418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Seguridad y eficacia en la población infantil y adolescente</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1" name="CuadroTexto 20">
            <a:extLst>
              <a:ext uri="{FF2B5EF4-FFF2-40B4-BE49-F238E27FC236}">
                <a16:creationId xmlns:a16="http://schemas.microsoft.com/office/drawing/2014/main" id="{8A2FFD98-0BB4-45E0-B398-D7B9F49B5B78}"/>
              </a:ext>
            </a:extLst>
          </p:cNvPr>
          <p:cNvSpPr txBox="1"/>
          <p:nvPr/>
        </p:nvSpPr>
        <p:spPr>
          <a:xfrm>
            <a:off x="2511050" y="1488769"/>
            <a:ext cx="9117928" cy="646331"/>
          </a:xfrm>
          <a:prstGeom prst="rect">
            <a:avLst/>
          </a:prstGeom>
          <a:noFill/>
        </p:spPr>
        <p:txBody>
          <a:bodyPr wrap="square">
            <a:spAutoFit/>
          </a:bodyPr>
          <a:lstStyle/>
          <a:p>
            <a:pPr marL="266700" indent="-26670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Dado que la población infantil y adolescente suele presentar un cuadro más leve que la población adulta, a menos que pertenezcan a </a:t>
            </a:r>
            <a:r>
              <a:rPr lang="es-ES" sz="1200" b="1" dirty="0">
                <a:latin typeface="Ebrima" panose="02000000000000000000" pitchFamily="2" charset="0"/>
                <a:ea typeface="Ebrima" panose="02000000000000000000" pitchFamily="2" charset="0"/>
                <a:cs typeface="Ebrima" panose="02000000000000000000" pitchFamily="2" charset="0"/>
              </a:rPr>
              <a:t>un grupo de mayor riesgo de contraer una COVID-19 grave</a:t>
            </a:r>
            <a:r>
              <a:rPr lang="es-ES" sz="1200" dirty="0">
                <a:latin typeface="Ebrima" panose="02000000000000000000" pitchFamily="2" charset="0"/>
                <a:ea typeface="Ebrima" panose="02000000000000000000" pitchFamily="2" charset="0"/>
                <a:cs typeface="Ebrima" panose="02000000000000000000" pitchFamily="2" charset="0"/>
              </a:rPr>
              <a:t>, es </a:t>
            </a:r>
            <a:r>
              <a:rPr lang="es-ES" sz="1200" b="1" dirty="0">
                <a:latin typeface="Ebrima" panose="02000000000000000000" pitchFamily="2" charset="0"/>
                <a:ea typeface="Ebrima" panose="02000000000000000000" pitchFamily="2" charset="0"/>
                <a:cs typeface="Ebrima" panose="02000000000000000000" pitchFamily="2" charset="0"/>
              </a:rPr>
              <a:t>menos urgente vacunarla que a las personas mayores, las personas con afecciones crónicas y los trabajadores de salud.</a:t>
            </a:r>
          </a:p>
        </p:txBody>
      </p:sp>
      <p:sp>
        <p:nvSpPr>
          <p:cNvPr id="22" name="CuadroTexto 21">
            <a:extLst>
              <a:ext uri="{FF2B5EF4-FFF2-40B4-BE49-F238E27FC236}">
                <a16:creationId xmlns:a16="http://schemas.microsoft.com/office/drawing/2014/main" id="{DD0C0306-AD5C-43DC-93E9-8B25061560B8}"/>
              </a:ext>
            </a:extLst>
          </p:cNvPr>
          <p:cNvSpPr txBox="1"/>
          <p:nvPr/>
        </p:nvSpPr>
        <p:spPr>
          <a:xfrm>
            <a:off x="2511050" y="4043205"/>
            <a:ext cx="9356266" cy="2928430"/>
          </a:xfrm>
          <a:prstGeom prst="rect">
            <a:avLst/>
          </a:prstGeom>
          <a:noFill/>
        </p:spPr>
        <p:txBody>
          <a:bodyPr wrap="square" lIns="91440" tIns="45720" rIns="91440" bIns="45720" anchor="t">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En ensayos de fase II y III de ambas vacunas de ARNm, la eficacia y la inmunogenicidad fueron similares o superiores a las observadas en la población adulta; los perfiles de seguridad y reactogenicidad fueron similares en adolescentes y adultos jóvenes.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Se ha notificado </a:t>
            </a:r>
            <a:r>
              <a:rPr lang="es-ES" sz="1200" dirty="0">
                <a:latin typeface="Ebrima" panose="02000000000000000000" pitchFamily="2" charset="0"/>
                <a:ea typeface="Ebrima" panose="02000000000000000000" pitchFamily="2" charset="0"/>
                <a:cs typeface="Ebrima" panose="02000000000000000000" pitchFamily="2" charset="0"/>
              </a:rPr>
              <a:t>una señal muy rara de </a:t>
            </a:r>
            <a:r>
              <a:rPr lang="es-ES" sz="1200" b="1" dirty="0">
                <a:latin typeface="Ebrima" panose="02000000000000000000" pitchFamily="2" charset="0"/>
                <a:ea typeface="Ebrima" panose="02000000000000000000" pitchFamily="2" charset="0"/>
                <a:cs typeface="Ebrima" panose="02000000000000000000" pitchFamily="2" charset="0"/>
              </a:rPr>
              <a:t>miocarditis y pericarditis con las vacunas de ARNm contra la COVID-19 </a:t>
            </a:r>
            <a:r>
              <a:rPr lang="es-ES" sz="1200" dirty="0">
                <a:latin typeface="Ebrima" panose="02000000000000000000" pitchFamily="2" charset="0"/>
                <a:ea typeface="Ebrima" panose="02000000000000000000" pitchFamily="2" charset="0"/>
                <a:cs typeface="Ebrima" panose="02000000000000000000" pitchFamily="2" charset="0"/>
              </a:rPr>
              <a:t>en algunos países que han empezado a utilizar estas vacunas en sus programas contra la COVID-19. </a:t>
            </a:r>
            <a:r>
              <a:rPr lang="es-ES" sz="1200" b="1" dirty="0">
                <a:latin typeface="Ebrima" panose="02000000000000000000" pitchFamily="2" charset="0"/>
                <a:ea typeface="Ebrima" panose="02000000000000000000" pitchFamily="2" charset="0"/>
                <a:cs typeface="Ebrima" panose="02000000000000000000" pitchFamily="2" charset="0"/>
              </a:rPr>
              <a:t>El</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riesgo de miocarditis y pericarditis asociado a la infección por el SARS-CoV-2 es mayor que el riesgo tras la vacunación</a:t>
            </a:r>
            <a:r>
              <a:rPr lang="es-ES" sz="1200" dirty="0">
                <a:latin typeface="Ebrima" panose="02000000000000000000" pitchFamily="2" charset="0"/>
                <a:ea typeface="Ebrima" panose="02000000000000000000" pitchFamily="2" charset="0"/>
                <a:cs typeface="Ebrima" panose="02000000000000000000" pitchFamily="2" charset="0"/>
              </a:rPr>
              <a:t>.</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Se están probando varias vacunas contra la COVID-19 en </a:t>
            </a:r>
            <a:r>
              <a:rPr lang="es-ES" sz="1200" b="1" dirty="0">
                <a:latin typeface="Ebrima" panose="02000000000000000000" pitchFamily="2" charset="0"/>
                <a:ea typeface="Ebrima" panose="02000000000000000000" pitchFamily="2" charset="0"/>
                <a:cs typeface="Ebrima" panose="02000000000000000000" pitchFamily="2" charset="0"/>
              </a:rPr>
              <a:t>grupos de menor edad (incluso de 6 meses de edad), aunque todavía no se han publicado los resultados.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Todavía no se han determinado la necesidad ni el calendario de las dosis de refuerzo para los niños de 5-11 años. </a:t>
            </a:r>
          </a:p>
          <a:p>
            <a:pPr marL="285750" indent="-285750">
              <a:lnSpc>
                <a:spcPct val="110000"/>
              </a:lnSpc>
              <a:spcBef>
                <a:spcPts val="1000"/>
              </a:spcBef>
              <a:spcAft>
                <a:spcPts val="600"/>
              </a:spcAft>
              <a:buClr>
                <a:schemeClr val="tx1"/>
              </a:buClr>
              <a:buSzPct val="80000"/>
              <a:buFont typeface="Arial" panose="020B0604020202020204" pitchFamily="34" charset="0"/>
              <a:buChar char="•"/>
            </a:pPr>
            <a:endParaRPr lang="es-ES" sz="1200" dirty="0">
              <a:latin typeface="Ebrima" panose="02000000000000000000" pitchFamily="2" charset="0"/>
              <a:ea typeface="Ebrima" panose="02000000000000000000" pitchFamily="2" charset="0"/>
              <a:cs typeface="Ebrima" panose="02000000000000000000" pitchFamily="2" charset="0"/>
            </a:endParaRPr>
          </a:p>
        </p:txBody>
      </p:sp>
      <p:cxnSp>
        <p:nvCxnSpPr>
          <p:cNvPr id="7" name="Conector recto 6">
            <a:extLst>
              <a:ext uri="{FF2B5EF4-FFF2-40B4-BE49-F238E27FC236}">
                <a16:creationId xmlns:a16="http://schemas.microsoft.com/office/drawing/2014/main" id="{664457CF-63ED-495F-8161-F24192764383}"/>
              </a:ext>
            </a:extLst>
          </p:cNvPr>
          <p:cNvCxnSpPr/>
          <p:nvPr/>
        </p:nvCxnSpPr>
        <p:spPr>
          <a:xfrm>
            <a:off x="369490" y="228560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BF0133CC-8CAD-43E0-8C11-D2013A7DD1C7}"/>
              </a:ext>
            </a:extLst>
          </p:cNvPr>
          <p:cNvCxnSpPr/>
          <p:nvPr/>
        </p:nvCxnSpPr>
        <p:spPr>
          <a:xfrm>
            <a:off x="378444" y="401157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40EFFFD-546C-46EC-8219-BC9B78DE4B21}"/>
              </a:ext>
            </a:extLst>
          </p:cNvPr>
          <p:cNvCxnSpPr/>
          <p:nvPr/>
        </p:nvCxnSpPr>
        <p:spPr>
          <a:xfrm>
            <a:off x="402613" y="6567687"/>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20E2C84A-FEA8-4384-937B-9C8C8F0B379D}"/>
              </a:ext>
            </a:extLst>
          </p:cNvPr>
          <p:cNvSpPr/>
          <p:nvPr/>
        </p:nvSpPr>
        <p:spPr>
          <a:xfrm>
            <a:off x="369490" y="415185"/>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J</a:t>
            </a:r>
          </a:p>
        </p:txBody>
      </p:sp>
    </p:spTree>
    <p:extLst>
      <p:ext uri="{BB962C8B-B14F-4D97-AF65-F5344CB8AC3E}">
        <p14:creationId xmlns:p14="http://schemas.microsoft.com/office/powerpoint/2010/main" val="386130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E97555C-2726-4ED1-B306-1E2D226F74CC}"/>
              </a:ext>
            </a:extLst>
          </p:cNvPr>
          <p:cNvSpPr>
            <a:spLocks noGrp="1"/>
          </p:cNvSpPr>
          <p:nvPr>
            <p:ph idx="1"/>
          </p:nvPr>
        </p:nvSpPr>
        <p:spPr/>
        <p:txBody>
          <a:bodyPr numCol="1" spcCol="900000"/>
          <a:lstStyle/>
          <a:p>
            <a:pPr marL="342900" lvl="0" indent="-342900">
              <a:buFont typeface="+mj-lt"/>
              <a:buAutoNum type="arabicPeriod"/>
            </a:pPr>
            <a:r>
              <a:rPr lang="es-ES" sz="1600" b="1" dirty="0">
                <a:effectLst/>
                <a:latin typeface="Ebrima" panose="02000000000000000000" pitchFamily="2" charset="0"/>
                <a:ea typeface="Ebrima" panose="02000000000000000000" pitchFamily="2" charset="0"/>
                <a:cs typeface="Ebrima" panose="02000000000000000000" pitchFamily="2" charset="0"/>
              </a:rPr>
              <a:t>Justificación de la planificación de la cartera de los países de vacunas contra la COVID-19</a:t>
            </a:r>
          </a:p>
          <a:p>
            <a:pPr marL="342900" lvl="0" indent="-342900">
              <a:buFont typeface="+mj-lt"/>
              <a:buAutoNum type="arabicPeriod"/>
            </a:pPr>
            <a:r>
              <a:rPr lang="es-ES" sz="1600" b="1" dirty="0">
                <a:effectLst/>
                <a:latin typeface="Ebrima" panose="02000000000000000000" pitchFamily="2" charset="0"/>
                <a:ea typeface="Ebrima" panose="02000000000000000000" pitchFamily="2" charset="0"/>
                <a:cs typeface="Ebrima" panose="02000000000000000000" pitchFamily="2" charset="0"/>
              </a:rPr>
              <a:t>Consideraciones para optimizar la cartera de los países de vacunas contra la COVID-19</a:t>
            </a:r>
          </a:p>
          <a:p>
            <a:pPr marL="342900" indent="-342900">
              <a:buFont typeface="+mj-lt"/>
              <a:buAutoNum type="arabicPeriod"/>
            </a:pPr>
            <a:r>
              <a:rPr lang="es-ES" sz="1600" b="1" dirty="0">
                <a:latin typeface="Ebrima" panose="02000000000000000000" pitchFamily="2" charset="0"/>
                <a:ea typeface="Ebrima" panose="02000000000000000000" pitchFamily="2" charset="0"/>
                <a:cs typeface="Ebrima" panose="02000000000000000000" pitchFamily="2" charset="0"/>
              </a:rPr>
              <a:t>Información adicional para apoyar la elección de productos vacunales contra la COVID-19</a:t>
            </a:r>
          </a:p>
          <a:p>
            <a:pPr marL="342900" indent="-342900">
              <a:buFont typeface="+mj-lt"/>
              <a:buAutoNum type="arabicPeriod"/>
            </a:pPr>
            <a:r>
              <a:rPr lang="es-ES" sz="1600" b="1" dirty="0">
                <a:latin typeface="Ebrima" panose="02000000000000000000" pitchFamily="2" charset="0"/>
                <a:ea typeface="Ebrima" panose="02000000000000000000" pitchFamily="2" charset="0"/>
                <a:cs typeface="Ebrima" panose="02000000000000000000" pitchFamily="2" charset="0"/>
              </a:rPr>
              <a:t>Proceso de planificación de la demanda (proyección) del Mecanismo COVAX</a:t>
            </a:r>
          </a:p>
          <a:p>
            <a:pPr marL="342900" indent="-342900">
              <a:buFont typeface="+mj-lt"/>
              <a:buAutoNum type="arabicPeriod"/>
            </a:pPr>
            <a:endParaRPr lang="es-ES" sz="1600" b="1" dirty="0">
              <a:latin typeface="Ebrima" panose="02000000000000000000" pitchFamily="2" charset="0"/>
              <a:ea typeface="Ebrima" panose="02000000000000000000" pitchFamily="2" charset="0"/>
              <a:cs typeface="Ebrima" panose="02000000000000000000" pitchFamily="2" charset="0"/>
            </a:endParaRPr>
          </a:p>
          <a:p>
            <a:endParaRPr lang="es-ES" dirty="0"/>
          </a:p>
        </p:txBody>
      </p:sp>
      <p:sp>
        <p:nvSpPr>
          <p:cNvPr id="4" name="Marcador de número de diapositiva 3">
            <a:extLst>
              <a:ext uri="{FF2B5EF4-FFF2-40B4-BE49-F238E27FC236}">
                <a16:creationId xmlns:a16="http://schemas.microsoft.com/office/drawing/2014/main" id="{412ED534-2AE8-49D8-989D-31E7DA140A75}"/>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3</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Título 5">
            <a:extLst>
              <a:ext uri="{FF2B5EF4-FFF2-40B4-BE49-F238E27FC236}">
                <a16:creationId xmlns:a16="http://schemas.microsoft.com/office/drawing/2014/main" id="{CA69814B-81F5-4F7A-AC67-F576B6C03154}"/>
              </a:ext>
            </a:extLst>
          </p:cNvPr>
          <p:cNvSpPr>
            <a:spLocks noGrp="1"/>
          </p:cNvSpPr>
          <p:nvPr>
            <p:ph type="title"/>
          </p:nvPr>
        </p:nvSpPr>
        <p:spPr/>
        <p:txBody>
          <a:bodyPr/>
          <a:lstStyle/>
          <a:p>
            <a:r>
              <a:rPr lang="es-ES" dirty="0"/>
              <a:t>Índice</a:t>
            </a:r>
          </a:p>
        </p:txBody>
      </p:sp>
    </p:spTree>
    <p:extLst>
      <p:ext uri="{BB962C8B-B14F-4D97-AF65-F5344CB8AC3E}">
        <p14:creationId xmlns:p14="http://schemas.microsoft.com/office/powerpoint/2010/main" val="45440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52001" y="1858497"/>
            <a:ext cx="7937579" cy="1077296"/>
          </a:xfrm>
        </p:spPr>
        <p:txBody>
          <a:bodyPr vert="horz" lIns="18000" tIns="0" rIns="18000" bIns="0" rtlCol="0" anchor="t">
            <a:noAutofit/>
          </a:bodyPr>
          <a:lstStyle/>
          <a:p>
            <a:pPr marL="488315" lvl="1">
              <a:lnSpc>
                <a:spcPct val="100000"/>
              </a:lnSpc>
              <a:spcBef>
                <a:spcPts val="400"/>
              </a:spcBef>
              <a:spcAft>
                <a:spcPts val="400"/>
              </a:spcAft>
            </a:pPr>
            <a:r>
              <a:rPr lang="es-ES" sz="1600" dirty="0">
                <a:latin typeface="Ebrima" panose="02000000000000000000" pitchFamily="2" charset="0"/>
                <a:ea typeface="Ebrima" panose="02000000000000000000" pitchFamily="2" charset="0"/>
                <a:cs typeface="Ebrima" panose="02000000000000000000" pitchFamily="2" charset="0"/>
              </a:rPr>
              <a:t>Tomando como base varios estudios de coadministración de vacunas </a:t>
            </a:r>
            <a:br>
              <a:rPr lang="es-ES" sz="1600" dirty="0">
                <a:latin typeface="Ebrima" panose="02000000000000000000" pitchFamily="2" charset="0"/>
                <a:ea typeface="Ebrima" panose="02000000000000000000" pitchFamily="2" charset="0"/>
                <a:cs typeface="Ebrima" panose="02000000000000000000" pitchFamily="2" charset="0"/>
              </a:rPr>
            </a:br>
            <a:r>
              <a:rPr lang="es-ES" sz="1600" dirty="0">
                <a:latin typeface="Ebrima" panose="02000000000000000000" pitchFamily="2" charset="0"/>
                <a:ea typeface="Ebrima" panose="02000000000000000000" pitchFamily="2" charset="0"/>
                <a:cs typeface="Ebrima" panose="02000000000000000000" pitchFamily="2" charset="0"/>
              </a:rPr>
              <a:t>contra la COVID-19, y según se deduce de los estudios de coadministración </a:t>
            </a:r>
            <a:br>
              <a:rPr lang="es-ES" sz="1600" dirty="0">
                <a:latin typeface="Ebrima" panose="02000000000000000000" pitchFamily="2" charset="0"/>
                <a:ea typeface="Ebrima" panose="02000000000000000000" pitchFamily="2" charset="0"/>
                <a:cs typeface="Ebrima" panose="02000000000000000000" pitchFamily="2" charset="0"/>
              </a:rPr>
            </a:br>
            <a:r>
              <a:rPr lang="es-ES" sz="1600" dirty="0">
                <a:latin typeface="Ebrima" panose="02000000000000000000" pitchFamily="2" charset="0"/>
                <a:ea typeface="Ebrima" panose="02000000000000000000" pitchFamily="2" charset="0"/>
                <a:cs typeface="Ebrima" panose="02000000000000000000" pitchFamily="2" charset="0"/>
              </a:rPr>
              <a:t>de otras vacunas en adultos, </a:t>
            </a:r>
            <a:r>
              <a:rPr lang="es-ES" sz="1600" b="1" dirty="0">
                <a:latin typeface="Ebrima" panose="02000000000000000000" pitchFamily="2" charset="0"/>
                <a:ea typeface="Ebrima" panose="02000000000000000000" pitchFamily="2" charset="0"/>
                <a:cs typeface="Ebrima" panose="02000000000000000000" pitchFamily="2" charset="0"/>
              </a:rPr>
              <a:t>las vacunas contra la COVID-19 pueden administrarse de forma concomitante o en cualquier momento antes </a:t>
            </a:r>
            <a:br>
              <a:rPr lang="es-ES" sz="1600" b="1" dirty="0">
                <a:latin typeface="Ebrima" panose="02000000000000000000" pitchFamily="2" charset="0"/>
                <a:ea typeface="Ebrima" panose="02000000000000000000" pitchFamily="2" charset="0"/>
                <a:cs typeface="Ebrima" panose="02000000000000000000" pitchFamily="2" charset="0"/>
              </a:rPr>
            </a:br>
            <a:r>
              <a:rPr lang="es-ES" sz="1600" b="1" dirty="0">
                <a:latin typeface="Ebrima" panose="02000000000000000000" pitchFamily="2" charset="0"/>
                <a:ea typeface="Ebrima" panose="02000000000000000000" pitchFamily="2" charset="0"/>
                <a:cs typeface="Ebrima" panose="02000000000000000000" pitchFamily="2" charset="0"/>
              </a:rPr>
              <a:t>o después de otras vacunas para adultos, incluidas vacunas con microbios vivos atenuadas, vacunas inactivadas, con adyuvante o sin adyuvante</a:t>
            </a:r>
            <a:r>
              <a:rPr lang="es-ES" sz="1600" dirty="0">
                <a:latin typeface="Ebrima" panose="02000000000000000000" pitchFamily="2" charset="0"/>
                <a:ea typeface="Ebrima" panose="02000000000000000000" pitchFamily="2" charset="0"/>
                <a:cs typeface="Ebrima" panose="02000000000000000000" pitchFamily="2" charset="0"/>
              </a:rPr>
              <a:t>. </a:t>
            </a:r>
          </a:p>
          <a:p>
            <a:pPr marL="488315" lvl="1">
              <a:lnSpc>
                <a:spcPct val="100000"/>
              </a:lnSpc>
              <a:spcBef>
                <a:spcPts val="400"/>
              </a:spcBef>
              <a:spcAft>
                <a:spcPts val="400"/>
              </a:spcAft>
            </a:pPr>
            <a:r>
              <a:rPr lang="es-ES" sz="1600" dirty="0">
                <a:latin typeface="Ebrima" panose="02000000000000000000" pitchFamily="2" charset="0"/>
                <a:ea typeface="Ebrima" panose="02000000000000000000" pitchFamily="2" charset="0"/>
                <a:cs typeface="Ebrima" panose="02000000000000000000" pitchFamily="2" charset="0"/>
              </a:rPr>
              <a:t>Cuando se administran de forma concomitante, las vacunas deben inyectarse </a:t>
            </a:r>
            <a:br>
              <a:rPr lang="es-ES" sz="1600" dirty="0">
                <a:latin typeface="Ebrima" panose="02000000000000000000" pitchFamily="2" charset="0"/>
                <a:ea typeface="Ebrima" panose="02000000000000000000" pitchFamily="2" charset="0"/>
                <a:cs typeface="Ebrima" panose="02000000000000000000" pitchFamily="2" charset="0"/>
              </a:rPr>
            </a:br>
            <a:r>
              <a:rPr lang="es-ES" sz="1600" dirty="0">
                <a:latin typeface="Ebrima" panose="02000000000000000000" pitchFamily="2" charset="0"/>
                <a:ea typeface="Ebrima" panose="02000000000000000000" pitchFamily="2" charset="0"/>
                <a:cs typeface="Ebrima" panose="02000000000000000000" pitchFamily="2" charset="0"/>
              </a:rPr>
              <a:t>en </a:t>
            </a:r>
            <a:r>
              <a:rPr lang="es-ES" sz="1600" b="1" dirty="0">
                <a:latin typeface="Ebrima" panose="02000000000000000000" pitchFamily="2" charset="0"/>
                <a:ea typeface="Ebrima" panose="02000000000000000000" pitchFamily="2" charset="0"/>
                <a:cs typeface="Ebrima" panose="02000000000000000000" pitchFamily="2" charset="0"/>
              </a:rPr>
              <a:t>lugares separados, preferiblemente en diferentes extremidades. </a:t>
            </a:r>
          </a:p>
          <a:p>
            <a:pPr>
              <a:lnSpc>
                <a:spcPct val="100000"/>
              </a:lnSpc>
              <a:spcBef>
                <a:spcPts val="400"/>
              </a:spcBef>
              <a:spcAft>
                <a:spcPts val="400"/>
              </a:spcAft>
            </a:pPr>
            <a:endParaRPr lang="es-ES" sz="1800" dirty="0">
              <a:latin typeface="Ebrima" panose="02000000000000000000" pitchFamily="2" charset="0"/>
              <a:ea typeface="Ebrima" panose="02000000000000000000" pitchFamily="2" charset="0"/>
              <a:cs typeface="Ebrima" panose="02000000000000000000" pitchFamily="2" charset="0"/>
            </a:endParaRPr>
          </a:p>
          <a:p>
            <a:endParaRPr lang="es-ES" sz="18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sz="16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fld id="{A74CE0EA-F3B5-4684-BA10-C594598FDB9C}" type="slidenum">
              <a:rPr lang="es-ES" smtClean="0"/>
              <a:t>30</a:t>
            </a:fld>
            <a:endParaRPr lang="es-ES" dirty="0"/>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a:xfrm>
            <a:off x="546230" y="359999"/>
            <a:ext cx="9132160" cy="720000"/>
          </a:xfrm>
        </p:spPr>
        <p:txBody>
          <a:bodyPr/>
          <a:lstStyle/>
          <a:p>
            <a:r>
              <a:rPr lang="es-ES" dirty="0"/>
              <a:t>Coadministración de las vacunas contra la COVID-19 con otras vacunas </a:t>
            </a:r>
          </a:p>
        </p:txBody>
      </p:sp>
      <p:sp>
        <p:nvSpPr>
          <p:cNvPr id="2" name="Rectángulo 1">
            <a:extLst>
              <a:ext uri="{FF2B5EF4-FFF2-40B4-BE49-F238E27FC236}">
                <a16:creationId xmlns:a16="http://schemas.microsoft.com/office/drawing/2014/main" id="{8E57E03C-011F-457F-AF7B-D8C2ADD2BB25}"/>
              </a:ext>
            </a:extLst>
          </p:cNvPr>
          <p:cNvSpPr/>
          <p:nvPr/>
        </p:nvSpPr>
        <p:spPr>
          <a:xfrm>
            <a:off x="564995" y="1799999"/>
            <a:ext cx="2929054" cy="1999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Población adulta</a:t>
            </a:r>
          </a:p>
        </p:txBody>
      </p:sp>
      <p:sp>
        <p:nvSpPr>
          <p:cNvPr id="13" name="Rectángulo 12">
            <a:extLst>
              <a:ext uri="{FF2B5EF4-FFF2-40B4-BE49-F238E27FC236}">
                <a16:creationId xmlns:a16="http://schemas.microsoft.com/office/drawing/2014/main" id="{AFBF49F6-5C6E-4181-AE3B-6E0070F6C400}"/>
              </a:ext>
            </a:extLst>
          </p:cNvPr>
          <p:cNvSpPr/>
          <p:nvPr/>
        </p:nvSpPr>
        <p:spPr>
          <a:xfrm>
            <a:off x="564995" y="4101484"/>
            <a:ext cx="2929054" cy="1068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Población infantil y adolescente</a:t>
            </a: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564995" y="399717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4283973"/>
            <a:ext cx="7995531" cy="830997"/>
          </a:xfrm>
          <a:prstGeom prst="rect">
            <a:avLst/>
          </a:prstGeom>
          <a:noFill/>
        </p:spPr>
        <p:txBody>
          <a:bodyPr wrap="square">
            <a:spAutoFit/>
          </a:bodyPr>
          <a:lstStyle/>
          <a:p>
            <a:pPr marL="488315" lvl="1" indent="-285750">
              <a:buFont typeface="Arial" panose="020B0604020202020204" pitchFamily="34" charset="0"/>
              <a:buChar char="•"/>
            </a:pPr>
            <a:r>
              <a:rPr lang="es-ES" sz="1600" dirty="0">
                <a:latin typeface="Ebrima" panose="02000000000000000000" pitchFamily="2" charset="0"/>
                <a:ea typeface="Ebrima" panose="02000000000000000000" pitchFamily="2" charset="0"/>
                <a:cs typeface="Ebrima" panose="02000000000000000000" pitchFamily="2" charset="0"/>
              </a:rPr>
              <a:t>La evidencia procedente de estudios de coadministración es </a:t>
            </a:r>
            <a:r>
              <a:rPr lang="es-ES" sz="1600" b="1" dirty="0">
                <a:latin typeface="Ebrima" panose="02000000000000000000" pitchFamily="2" charset="0"/>
                <a:ea typeface="Ebrima" panose="02000000000000000000" pitchFamily="2" charset="0"/>
                <a:cs typeface="Ebrima" panose="02000000000000000000" pitchFamily="2" charset="0"/>
              </a:rPr>
              <a:t>actualmente insuficiente para hacer una recomendación sobre la administración concomitante con vacunas contra la COVID-19</a:t>
            </a:r>
            <a:r>
              <a:rPr lang="es-ES" sz="1600" dirty="0">
                <a:latin typeface="Ebrima" panose="02000000000000000000" pitchFamily="2" charset="0"/>
                <a:ea typeface="Ebrima" panose="02000000000000000000" pitchFamily="2" charset="0"/>
                <a:cs typeface="Ebrima" panose="02000000000000000000" pitchFamily="2" charset="0"/>
              </a:rPr>
              <a:t>.</a:t>
            </a:r>
          </a:p>
        </p:txBody>
      </p:sp>
      <p:sp>
        <p:nvSpPr>
          <p:cNvPr id="14" name="Elipse 13">
            <a:extLst>
              <a:ext uri="{FF2B5EF4-FFF2-40B4-BE49-F238E27FC236}">
                <a16:creationId xmlns:a16="http://schemas.microsoft.com/office/drawing/2014/main" id="{FDB3EB9F-9283-4045-9212-0D6FC0B8F238}"/>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K</a:t>
            </a:r>
          </a:p>
        </p:txBody>
      </p:sp>
      <p:sp>
        <p:nvSpPr>
          <p:cNvPr id="17" name="CuadroTexto 16">
            <a:extLst>
              <a:ext uri="{FF2B5EF4-FFF2-40B4-BE49-F238E27FC236}">
                <a16:creationId xmlns:a16="http://schemas.microsoft.com/office/drawing/2014/main" id="{60F6BDAF-41B9-4806-8671-DBE7833C7DD3}"/>
              </a:ext>
            </a:extLst>
          </p:cNvPr>
          <p:cNvSpPr txBox="1"/>
          <p:nvPr/>
        </p:nvSpPr>
        <p:spPr>
          <a:xfrm>
            <a:off x="614673" y="6440919"/>
            <a:ext cx="6094520"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Recomendaciones provisionales del SAGE de la OMS.</a:t>
            </a:r>
            <a:endParaRPr lang="es-ES" sz="800" dirty="0"/>
          </a:p>
        </p:txBody>
      </p:sp>
    </p:spTree>
    <p:extLst>
      <p:ext uri="{BB962C8B-B14F-4D97-AF65-F5344CB8AC3E}">
        <p14:creationId xmlns:p14="http://schemas.microsoft.com/office/powerpoint/2010/main" val="325193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43728" y="1482856"/>
            <a:ext cx="8281651" cy="1077296"/>
          </a:xfrm>
        </p:spPr>
        <p:txBody>
          <a:bodyPr vert="horz" lIns="18000" tIns="0" rIns="18000" bIns="0" rtlCol="0" anchor="t">
            <a:noAutofit/>
          </a:bodyPr>
          <a:lstStyle/>
          <a:p>
            <a:pPr marL="488315" lvl="1"/>
            <a:r>
              <a:rPr lang="es-ES" sz="1200" dirty="0">
                <a:latin typeface="Ebrima" panose="02000000000000000000" pitchFamily="2" charset="0"/>
                <a:ea typeface="Ebrima" panose="02000000000000000000" pitchFamily="2" charset="0"/>
                <a:cs typeface="Ebrima" panose="02000000000000000000" pitchFamily="2" charset="0"/>
              </a:rPr>
              <a:t>La vacunación debe ofrecerse </a:t>
            </a:r>
            <a:r>
              <a:rPr lang="es-ES" sz="1200" b="1" dirty="0">
                <a:latin typeface="Ebrima" panose="02000000000000000000" pitchFamily="2" charset="0"/>
                <a:ea typeface="Ebrima" panose="02000000000000000000" pitchFamily="2" charset="0"/>
                <a:cs typeface="Ebrima" panose="02000000000000000000" pitchFamily="2" charset="0"/>
              </a:rPr>
              <a:t>independientemente de los antecedentes de infección sintomática o asintomática por el SARS-CoV-2</a:t>
            </a:r>
            <a:r>
              <a:rPr lang="es-ES" sz="1200" dirty="0">
                <a:latin typeface="Ebrima" panose="02000000000000000000" pitchFamily="2" charset="0"/>
                <a:ea typeface="Ebrima" panose="02000000000000000000" pitchFamily="2" charset="0"/>
                <a:cs typeface="Ebrima" panose="02000000000000000000" pitchFamily="2" charset="0"/>
              </a:rPr>
              <a:t>. </a:t>
            </a:r>
          </a:p>
          <a:p>
            <a:pPr marL="488315" lvl="1"/>
            <a:r>
              <a:rPr lang="es-ES" sz="1200" b="1" dirty="0">
                <a:latin typeface="Ebrima" panose="02000000000000000000" pitchFamily="2" charset="0"/>
                <a:ea typeface="Ebrima" panose="02000000000000000000" pitchFamily="2" charset="0"/>
                <a:cs typeface="Ebrima" panose="02000000000000000000" pitchFamily="2" charset="0"/>
              </a:rPr>
              <a:t>No se recomienda hacer pruebas virales o serológicas para detectar una infección previa con el fin de tomar decisiones sobre la vacunación.</a:t>
            </a:r>
          </a:p>
          <a:p>
            <a:pPr marL="488315" lvl="1"/>
            <a:r>
              <a:rPr lang="es-ES" sz="1200" dirty="0">
                <a:latin typeface="Ebrima" panose="02000000000000000000" pitchFamily="2" charset="0"/>
                <a:ea typeface="Ebrima" panose="02000000000000000000" pitchFamily="2" charset="0"/>
                <a:cs typeface="Ebrima" panose="02000000000000000000" pitchFamily="2" charset="0"/>
              </a:rPr>
              <a:t>Los datos de los análisis conjuntos indican que la vacuna es </a:t>
            </a:r>
            <a:r>
              <a:rPr lang="es-ES" sz="1200" b="1" dirty="0">
                <a:latin typeface="Ebrima" panose="02000000000000000000" pitchFamily="2" charset="0"/>
                <a:ea typeface="Ebrima" panose="02000000000000000000" pitchFamily="2" charset="0"/>
                <a:cs typeface="Ebrima" panose="02000000000000000000" pitchFamily="2" charset="0"/>
              </a:rPr>
              <a:t>segura en las personas con evidencia de infección anterior por el SARS-CoV 2</a:t>
            </a:r>
            <a:r>
              <a:rPr lang="es-ES" sz="1200" dirty="0">
                <a:latin typeface="Ebrima" panose="02000000000000000000" pitchFamily="2" charset="0"/>
                <a:ea typeface="Ebrima" panose="02000000000000000000" pitchFamily="2" charset="0"/>
                <a:cs typeface="Ebrima" panose="02000000000000000000" pitchFamily="2" charset="0"/>
              </a:rPr>
              <a:t>. </a:t>
            </a:r>
          </a:p>
          <a:p>
            <a:pPr marL="488315" lvl="1"/>
            <a:r>
              <a:rPr lang="es-ES" sz="1200" b="1" dirty="0">
                <a:latin typeface="Ebrima" panose="02000000000000000000" pitchFamily="2" charset="0"/>
                <a:ea typeface="Ebrima" panose="02000000000000000000" pitchFamily="2" charset="0"/>
                <a:cs typeface="Ebrima" panose="02000000000000000000" pitchFamily="2" charset="0"/>
              </a:rPr>
              <a:t>Con la aparición de la variante ómicron</a:t>
            </a:r>
            <a:r>
              <a:rPr lang="es-ES" sz="1200" dirty="0">
                <a:latin typeface="Ebrima" panose="02000000000000000000" pitchFamily="2" charset="0"/>
                <a:ea typeface="Ebrima" panose="02000000000000000000" pitchFamily="2" charset="0"/>
                <a:cs typeface="Ebrima" panose="02000000000000000000" pitchFamily="2" charset="0"/>
              </a:rPr>
              <a:t>, las</a:t>
            </a:r>
            <a:r>
              <a:rPr lang="es-ES" sz="1200" b="1" dirty="0">
                <a:latin typeface="Ebrima" panose="02000000000000000000" pitchFamily="2" charset="0"/>
                <a:ea typeface="Ebrima" panose="02000000000000000000" pitchFamily="2" charset="0"/>
                <a:cs typeface="Ebrima" panose="02000000000000000000" pitchFamily="2" charset="0"/>
              </a:rPr>
              <a:t> </a:t>
            </a:r>
            <a:r>
              <a:rPr lang="es-ES" sz="1200" dirty="0">
                <a:latin typeface="Ebrima" panose="02000000000000000000" pitchFamily="2" charset="0"/>
                <a:ea typeface="Ebrima" panose="02000000000000000000" pitchFamily="2" charset="0"/>
                <a:cs typeface="Ebrima" panose="02000000000000000000" pitchFamily="2" charset="0"/>
              </a:rPr>
              <a:t>reinfecciones tras una infección anterior parecen ser más frecuentes. </a:t>
            </a:r>
            <a:br>
              <a:rPr lang="es-ES" sz="1200" dirty="0">
                <a:latin typeface="Ebrima" panose="02000000000000000000" pitchFamily="2" charset="0"/>
                <a:ea typeface="Ebrima" panose="02000000000000000000" pitchFamily="2" charset="0"/>
                <a:cs typeface="Ebrima" panose="02000000000000000000" pitchFamily="2" charset="0"/>
              </a:rPr>
            </a:br>
            <a:r>
              <a:rPr lang="es-ES" sz="1200" dirty="0">
                <a:latin typeface="Ebrima" panose="02000000000000000000" pitchFamily="2" charset="0"/>
                <a:ea typeface="Ebrima" panose="02000000000000000000" pitchFamily="2" charset="0"/>
                <a:cs typeface="Ebrima" panose="02000000000000000000" pitchFamily="2" charset="0"/>
              </a:rPr>
              <a:t>La inmunidad híbrida es superior a la inmunidad inducida por la vacuna o la infección solas. </a:t>
            </a:r>
          </a:p>
          <a:p>
            <a:pPr marL="488315" lvl="1"/>
            <a:r>
              <a:rPr lang="es-ES" sz="1200" dirty="0">
                <a:latin typeface="Ebrima" panose="02000000000000000000" pitchFamily="2" charset="0"/>
                <a:ea typeface="Ebrima" panose="02000000000000000000" pitchFamily="2" charset="0"/>
                <a:cs typeface="Ebrima" panose="02000000000000000000" pitchFamily="2" charset="0"/>
              </a:rPr>
              <a:t>Todavía no se conoce el intervalo de tiempo óptimo entre la infección y la vacunación. </a:t>
            </a:r>
          </a:p>
          <a:p>
            <a:pPr marL="848677" lvl="2"/>
            <a:r>
              <a:rPr lang="es-ES" sz="1200" dirty="0">
                <a:latin typeface="Ebrima" panose="02000000000000000000" pitchFamily="2" charset="0"/>
                <a:ea typeface="Ebrima" panose="02000000000000000000" pitchFamily="2" charset="0"/>
                <a:cs typeface="Ebrima" panose="02000000000000000000" pitchFamily="2" charset="0"/>
              </a:rPr>
              <a:t>Las personas con </a:t>
            </a:r>
            <a:r>
              <a:rPr lang="es-ES" sz="1200" b="1" u="sng" dirty="0">
                <a:latin typeface="Ebrima" panose="02000000000000000000" pitchFamily="2" charset="0"/>
                <a:ea typeface="Ebrima" panose="02000000000000000000" pitchFamily="2" charset="0"/>
                <a:cs typeface="Ebrima" panose="02000000000000000000" pitchFamily="2" charset="0"/>
              </a:rPr>
              <a:t>infección por el SARS-CoV 2 confirmada por laboratorio antes de la vacunación </a:t>
            </a:r>
            <a:br>
              <a:rPr lang="es-ES" sz="1200" b="1" u="sng" dirty="0">
                <a:latin typeface="Ebrima" panose="02000000000000000000" pitchFamily="2" charset="0"/>
                <a:ea typeface="Ebrima" panose="02000000000000000000" pitchFamily="2" charset="0"/>
                <a:cs typeface="Ebrima" panose="02000000000000000000" pitchFamily="2" charset="0"/>
              </a:rPr>
            </a:br>
            <a:r>
              <a:rPr lang="es-ES" sz="1200" b="1" u="sng" dirty="0">
                <a:latin typeface="Ebrima" panose="02000000000000000000" pitchFamily="2" charset="0"/>
                <a:ea typeface="Ebrima" panose="02000000000000000000" pitchFamily="2" charset="0"/>
                <a:cs typeface="Ebrima" panose="02000000000000000000" pitchFamily="2" charset="0"/>
              </a:rPr>
              <a:t>de la serie básica</a:t>
            </a:r>
            <a:r>
              <a:rPr lang="es-ES" sz="1200" b="1" dirty="0">
                <a:latin typeface="Ebrima" panose="02000000000000000000" pitchFamily="2" charset="0"/>
                <a:ea typeface="Ebrima" panose="02000000000000000000" pitchFamily="2" charset="0"/>
                <a:cs typeface="Ebrima" panose="02000000000000000000" pitchFamily="2" charset="0"/>
              </a:rPr>
              <a:t> </a:t>
            </a:r>
            <a:r>
              <a:rPr lang="es-ES" sz="1200" dirty="0">
                <a:latin typeface="Ebrima" panose="02000000000000000000" pitchFamily="2" charset="0"/>
                <a:ea typeface="Ebrima" panose="02000000000000000000" pitchFamily="2" charset="0"/>
                <a:cs typeface="Ebrima" panose="02000000000000000000" pitchFamily="2" charset="0"/>
              </a:rPr>
              <a:t>pueden optar por retrasar la vacunación </a:t>
            </a:r>
            <a:r>
              <a:rPr lang="es-ES" sz="1200" b="1" dirty="0">
                <a:latin typeface="Ebrima" panose="02000000000000000000" pitchFamily="2" charset="0"/>
                <a:ea typeface="Ebrima" panose="02000000000000000000" pitchFamily="2" charset="0"/>
                <a:cs typeface="Ebrima" panose="02000000000000000000" pitchFamily="2" charset="0"/>
              </a:rPr>
              <a:t>durante 3 meses</a:t>
            </a:r>
            <a:r>
              <a:rPr lang="es-ES" sz="1200" dirty="0">
                <a:latin typeface="Ebrima" panose="02000000000000000000" pitchFamily="2" charset="0"/>
                <a:ea typeface="Ebrima" panose="02000000000000000000" pitchFamily="2" charset="0"/>
                <a:cs typeface="Ebrima" panose="02000000000000000000" pitchFamily="2" charset="0"/>
              </a:rPr>
              <a:t>. </a:t>
            </a:r>
          </a:p>
          <a:p>
            <a:pPr marL="848677" lvl="2"/>
            <a:r>
              <a:rPr lang="es-ES" sz="1200" dirty="0">
                <a:latin typeface="Ebrima" panose="02000000000000000000" pitchFamily="2" charset="0"/>
                <a:ea typeface="Ebrima" panose="02000000000000000000" pitchFamily="2" charset="0"/>
                <a:cs typeface="Ebrima" panose="02000000000000000000" pitchFamily="2" charset="0"/>
              </a:rPr>
              <a:t>Las personas que presenten </a:t>
            </a:r>
            <a:r>
              <a:rPr lang="es-ES" sz="1200" b="1" u="sng" dirty="0">
                <a:latin typeface="Ebrima" panose="02000000000000000000" pitchFamily="2" charset="0"/>
                <a:ea typeface="Ebrima" panose="02000000000000000000" pitchFamily="2" charset="0"/>
                <a:cs typeface="Ebrima" panose="02000000000000000000" pitchFamily="2" charset="0"/>
              </a:rPr>
              <a:t>infecciones intercurrentes</a:t>
            </a:r>
            <a:r>
              <a:rPr lang="es-ES" sz="1200" b="1" dirty="0">
                <a:latin typeface="Ebrima" panose="02000000000000000000" pitchFamily="2" charset="0"/>
                <a:ea typeface="Ebrima" panose="02000000000000000000" pitchFamily="2" charset="0"/>
                <a:cs typeface="Ebrima" panose="02000000000000000000" pitchFamily="2" charset="0"/>
              </a:rPr>
              <a:t> </a:t>
            </a:r>
            <a:r>
              <a:rPr lang="es-ES" sz="1200" dirty="0">
                <a:latin typeface="Ebrima" panose="02000000000000000000" pitchFamily="2" charset="0"/>
                <a:ea typeface="Ebrima" panose="02000000000000000000" pitchFamily="2" charset="0"/>
                <a:cs typeface="Ebrima" panose="02000000000000000000" pitchFamily="2" charset="0"/>
              </a:rPr>
              <a:t>después de cualquier dosis también podrían considerar la posibilidad de retrasar </a:t>
            </a:r>
            <a:r>
              <a:rPr lang="es-ES" sz="1200" b="1" dirty="0">
                <a:latin typeface="Ebrima" panose="02000000000000000000" pitchFamily="2" charset="0"/>
                <a:ea typeface="Ebrima" panose="02000000000000000000" pitchFamily="2" charset="0"/>
                <a:cs typeface="Ebrima" panose="02000000000000000000" pitchFamily="2" charset="0"/>
              </a:rPr>
              <a:t>3 meses la</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siguiente dosis</a:t>
            </a:r>
            <a:r>
              <a:rPr lang="es-ES" sz="1200" dirty="0">
                <a:latin typeface="Ebrima" panose="02000000000000000000" pitchFamily="2" charset="0"/>
                <a:ea typeface="Ebrima" panose="02000000000000000000" pitchFamily="2" charset="0"/>
                <a:cs typeface="Ebrima" panose="02000000000000000000" pitchFamily="2" charset="0"/>
              </a:rPr>
              <a:t>.</a:t>
            </a:r>
          </a:p>
          <a:p>
            <a:endParaRPr lang="es-ES" sz="18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sz="16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fld id="{A74CE0EA-F3B5-4684-BA10-C594598FDB9C}" type="slidenum">
              <a:rPr lang="es-ES" smtClean="0"/>
              <a:t>31</a:t>
            </a:fld>
            <a:endParaRPr lang="es-ES" dirty="0"/>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a:xfrm>
            <a:off x="479999" y="359999"/>
            <a:ext cx="8928696" cy="720000"/>
          </a:xfrm>
        </p:spPr>
        <p:txBody>
          <a:bodyPr/>
          <a:lstStyle/>
          <a:p>
            <a:r>
              <a:rPr lang="es-ES" dirty="0"/>
              <a:t>Personas con infección anterior por el SARS-CoV-2 o con COVID-19 aguda actual</a:t>
            </a:r>
          </a:p>
        </p:txBody>
      </p:sp>
      <p:sp>
        <p:nvSpPr>
          <p:cNvPr id="2" name="Rectángulo 1">
            <a:extLst>
              <a:ext uri="{FF2B5EF4-FFF2-40B4-BE49-F238E27FC236}">
                <a16:creationId xmlns:a16="http://schemas.microsoft.com/office/drawing/2014/main" id="{8E57E03C-011F-457F-AF7B-D8C2ADD2BB25}"/>
              </a:ext>
            </a:extLst>
          </p:cNvPr>
          <p:cNvSpPr/>
          <p:nvPr/>
        </p:nvSpPr>
        <p:spPr>
          <a:xfrm>
            <a:off x="614673" y="1504772"/>
            <a:ext cx="2937563" cy="3427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Personas que han tenido anteriormente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una infección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por el SARS-CoV-2</a:t>
            </a:r>
          </a:p>
        </p:txBody>
      </p:sp>
      <p:sp>
        <p:nvSpPr>
          <p:cNvPr id="13" name="Rectángulo 12">
            <a:extLst>
              <a:ext uri="{FF2B5EF4-FFF2-40B4-BE49-F238E27FC236}">
                <a16:creationId xmlns:a16="http://schemas.microsoft.com/office/drawing/2014/main" id="{AFBF49F6-5C6E-4181-AE3B-6E0070F6C400}"/>
              </a:ext>
            </a:extLst>
          </p:cNvPr>
          <p:cNvSpPr/>
          <p:nvPr/>
        </p:nvSpPr>
        <p:spPr>
          <a:xfrm>
            <a:off x="623183" y="5131496"/>
            <a:ext cx="2929054" cy="121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Personas con COVID-19 aguda actual</a:t>
            </a: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623183" y="5032096"/>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5188776"/>
            <a:ext cx="8404477" cy="1200329"/>
          </a:xfrm>
          <a:prstGeom prst="rect">
            <a:avLst/>
          </a:prstGeom>
          <a:noFill/>
        </p:spPr>
        <p:txBody>
          <a:bodyPr wrap="square">
            <a:spAutoFit/>
          </a:bodyPr>
          <a:lstStyle/>
          <a:p>
            <a:pPr marL="488315" lvl="1" indent="-28575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Las personas con COVID-19 aguda confirmada por PCR, incluidas las personas que estén entre dosis, no deben vacunarse hasta que se hayan recuperado de la enfermedad aguda y se hayan cumplido los criterios para concluir el aislamiento según las recomendaciones del gobierno. </a:t>
            </a:r>
          </a:p>
          <a:p>
            <a:pPr marL="202565" lvl="1"/>
            <a:endParaRPr lang="es-ES" sz="1200" dirty="0">
              <a:latin typeface="Ebrima" panose="02000000000000000000" pitchFamily="2" charset="0"/>
              <a:ea typeface="Ebrima" panose="02000000000000000000" pitchFamily="2" charset="0"/>
              <a:cs typeface="Ebrima" panose="02000000000000000000" pitchFamily="2" charset="0"/>
            </a:endParaRPr>
          </a:p>
          <a:p>
            <a:pPr marL="488315" lvl="1" indent="-28575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Todavía no se conoce el intervalo mínimo óptimo entre una infección natural y la vacunación. </a:t>
            </a:r>
            <a:r>
              <a:rPr lang="es-ES" sz="1200" b="1" dirty="0">
                <a:latin typeface="Ebrima" panose="02000000000000000000" pitchFamily="2" charset="0"/>
                <a:ea typeface="Ebrima" panose="02000000000000000000" pitchFamily="2" charset="0"/>
                <a:cs typeface="Ebrima" panose="02000000000000000000" pitchFamily="2" charset="0"/>
              </a:rPr>
              <a:t>Podría considerarse un intervalo de 3 meses</a:t>
            </a:r>
            <a:r>
              <a:rPr lang="es-ES" sz="1200" dirty="0">
                <a:latin typeface="Ebrima" panose="02000000000000000000" pitchFamily="2" charset="0"/>
                <a:ea typeface="Ebrima" panose="02000000000000000000" pitchFamily="2" charset="0"/>
                <a:cs typeface="Ebrima" panose="02000000000000000000" pitchFamily="2" charset="0"/>
              </a:rPr>
              <a:t>.</a:t>
            </a:r>
            <a:endParaRPr lang="es-ES" sz="1200" b="1" dirty="0">
              <a:latin typeface="Ebrima" panose="02000000000000000000" pitchFamily="2" charset="0"/>
              <a:ea typeface="Ebrima" panose="02000000000000000000" pitchFamily="2" charset="0"/>
              <a:cs typeface="Ebrima" panose="02000000000000000000" pitchFamily="2" charset="0"/>
            </a:endParaRPr>
          </a:p>
        </p:txBody>
      </p:sp>
      <p:sp>
        <p:nvSpPr>
          <p:cNvPr id="14" name="Elipse 13">
            <a:extLst>
              <a:ext uri="{FF2B5EF4-FFF2-40B4-BE49-F238E27FC236}">
                <a16:creationId xmlns:a16="http://schemas.microsoft.com/office/drawing/2014/main" id="{D5925B8B-462A-4622-B196-8F3AB3ECF5E7}"/>
              </a:ext>
            </a:extLst>
          </p:cNvPr>
          <p:cNvSpPr/>
          <p:nvPr/>
        </p:nvSpPr>
        <p:spPr>
          <a:xfrm>
            <a:off x="116555"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L</a:t>
            </a:r>
          </a:p>
        </p:txBody>
      </p:sp>
      <p:cxnSp>
        <p:nvCxnSpPr>
          <p:cNvPr id="17" name="Conector recto 16">
            <a:extLst>
              <a:ext uri="{FF2B5EF4-FFF2-40B4-BE49-F238E27FC236}">
                <a16:creationId xmlns:a16="http://schemas.microsoft.com/office/drawing/2014/main" id="{A64FFE5D-7CC8-4440-B128-0D3FC13549A6}"/>
              </a:ext>
            </a:extLst>
          </p:cNvPr>
          <p:cNvCxnSpPr/>
          <p:nvPr/>
        </p:nvCxnSpPr>
        <p:spPr>
          <a:xfrm>
            <a:off x="623183" y="642361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45DD000E-EB82-4CD2-92A1-F5D51E3CFA67}"/>
              </a:ext>
            </a:extLst>
          </p:cNvPr>
          <p:cNvSpPr txBox="1"/>
          <p:nvPr/>
        </p:nvSpPr>
        <p:spPr>
          <a:xfrm>
            <a:off x="614673" y="6440919"/>
            <a:ext cx="6094520"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Recomendaciones provisionales del SAGE de la OMS.</a:t>
            </a:r>
            <a:endParaRPr lang="es-ES" sz="800" dirty="0"/>
          </a:p>
        </p:txBody>
      </p:sp>
    </p:spTree>
    <p:extLst>
      <p:ext uri="{BB962C8B-B14F-4D97-AF65-F5344CB8AC3E}">
        <p14:creationId xmlns:p14="http://schemas.microsoft.com/office/powerpoint/2010/main" val="381497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D1A784B-1133-43D8-AA1E-6CFD514F5131}"/>
              </a:ext>
            </a:extLst>
          </p:cNvPr>
          <p:cNvSpPr>
            <a:spLocks noGrp="1"/>
          </p:cNvSpPr>
          <p:nvPr>
            <p:ph type="sldNum" sz="quarter" idx="16"/>
          </p:nvPr>
        </p:nvSpPr>
        <p:spPr/>
        <p:txBody>
          <a:bodyPr/>
          <a:lstStyle/>
          <a:p>
            <a:fld id="{A74CE0EA-F3B5-4684-BA10-C594598FDB9C}" type="slidenum">
              <a:rPr lang="es-ES" noProof="0" smtClean="0"/>
              <a:t>32</a:t>
            </a:fld>
            <a:endParaRPr lang="es-ES" noProof="0" dirty="0"/>
          </a:p>
        </p:txBody>
      </p:sp>
      <p:sp>
        <p:nvSpPr>
          <p:cNvPr id="6" name="Título 5">
            <a:extLst>
              <a:ext uri="{FF2B5EF4-FFF2-40B4-BE49-F238E27FC236}">
                <a16:creationId xmlns:a16="http://schemas.microsoft.com/office/drawing/2014/main" id="{675141DE-9D85-4575-869B-52D6BF87C2D5}"/>
              </a:ext>
            </a:extLst>
          </p:cNvPr>
          <p:cNvSpPr>
            <a:spLocks noGrp="1"/>
          </p:cNvSpPr>
          <p:nvPr>
            <p:ph type="title"/>
          </p:nvPr>
        </p:nvSpPr>
        <p:spPr>
          <a:xfrm>
            <a:off x="535782" y="359999"/>
            <a:ext cx="10383752" cy="720000"/>
          </a:xfrm>
        </p:spPr>
        <p:txBody>
          <a:bodyPr/>
          <a:lstStyle/>
          <a:p>
            <a:r>
              <a:rPr lang="es-ES" sz="2500" dirty="0"/>
              <a:t>Panorama general de los modelos y las herramientas de cálculo </a:t>
            </a:r>
            <a:br>
              <a:rPr lang="es-ES" sz="2500" dirty="0"/>
            </a:br>
            <a:r>
              <a:rPr lang="es-ES" sz="2500" dirty="0"/>
              <a:t>de costos de la vacunación contra la COVID-19</a:t>
            </a:r>
          </a:p>
        </p:txBody>
      </p:sp>
      <p:graphicFrame>
        <p:nvGraphicFramePr>
          <p:cNvPr id="7" name="Table 7">
            <a:extLst>
              <a:ext uri="{FF2B5EF4-FFF2-40B4-BE49-F238E27FC236}">
                <a16:creationId xmlns:a16="http://schemas.microsoft.com/office/drawing/2014/main" id="{3563607B-7FBF-411D-A24B-D0A840A99489}"/>
              </a:ext>
            </a:extLst>
          </p:cNvPr>
          <p:cNvGraphicFramePr>
            <a:graphicFrameLocks noGrp="1"/>
          </p:cNvGraphicFramePr>
          <p:nvPr>
            <p:extLst>
              <p:ext uri="{D42A27DB-BD31-4B8C-83A1-F6EECF244321}">
                <p14:modId xmlns:p14="http://schemas.microsoft.com/office/powerpoint/2010/main" val="3916974502"/>
              </p:ext>
            </p:extLst>
          </p:nvPr>
        </p:nvGraphicFramePr>
        <p:xfrm>
          <a:off x="331306" y="1198530"/>
          <a:ext cx="11375058" cy="4376863"/>
        </p:xfrm>
        <a:graphic>
          <a:graphicData uri="http://schemas.openxmlformats.org/drawingml/2006/table">
            <a:tbl>
              <a:tblPr firstRow="1" bandRow="1">
                <a:tableStyleId>{BC89EF96-8CEA-46FF-86C4-4CE0E7609802}</a:tableStyleId>
              </a:tblPr>
              <a:tblGrid>
                <a:gridCol w="1965610">
                  <a:extLst>
                    <a:ext uri="{9D8B030D-6E8A-4147-A177-3AD203B41FA5}">
                      <a16:colId xmlns:a16="http://schemas.microsoft.com/office/drawing/2014/main" val="3012235967"/>
                    </a:ext>
                  </a:extLst>
                </a:gridCol>
                <a:gridCol w="2352362">
                  <a:extLst>
                    <a:ext uri="{9D8B030D-6E8A-4147-A177-3AD203B41FA5}">
                      <a16:colId xmlns:a16="http://schemas.microsoft.com/office/drawing/2014/main" val="3355946097"/>
                    </a:ext>
                  </a:extLst>
                </a:gridCol>
                <a:gridCol w="2352362">
                  <a:extLst>
                    <a:ext uri="{9D8B030D-6E8A-4147-A177-3AD203B41FA5}">
                      <a16:colId xmlns:a16="http://schemas.microsoft.com/office/drawing/2014/main" val="1619779418"/>
                    </a:ext>
                  </a:extLst>
                </a:gridCol>
                <a:gridCol w="2352362">
                  <a:extLst>
                    <a:ext uri="{9D8B030D-6E8A-4147-A177-3AD203B41FA5}">
                      <a16:colId xmlns:a16="http://schemas.microsoft.com/office/drawing/2014/main" val="1407852695"/>
                    </a:ext>
                  </a:extLst>
                </a:gridCol>
                <a:gridCol w="2352362">
                  <a:extLst>
                    <a:ext uri="{9D8B030D-6E8A-4147-A177-3AD203B41FA5}">
                      <a16:colId xmlns:a16="http://schemas.microsoft.com/office/drawing/2014/main" val="1739809345"/>
                    </a:ext>
                  </a:extLst>
                </a:gridCol>
              </a:tblGrid>
              <a:tr h="247273">
                <a:tc>
                  <a:txBody>
                    <a:bodyPr/>
                    <a:lstStyle/>
                    <a:p>
                      <a:endParaRPr lang="es-ES" sz="950" noProof="0" dirty="0"/>
                    </a:p>
                  </a:txBody>
                  <a:tcPr/>
                </a:tc>
                <a:tc>
                  <a:txBody>
                    <a:bodyPr/>
                    <a:lstStyle/>
                    <a:p>
                      <a:pPr algn="ctr"/>
                      <a:r>
                        <a:rPr lang="es-ES" sz="950" noProof="0" dirty="0"/>
                        <a:t>Cálculo del costo mundial</a:t>
                      </a:r>
                      <a:r>
                        <a:rPr lang="es-ES" sz="950" b="0" baseline="30000" noProof="0" dirty="0"/>
                        <a:t>1</a:t>
                      </a:r>
                    </a:p>
                  </a:txBody>
                  <a:tcPr/>
                </a:tc>
                <a:tc>
                  <a:txBody>
                    <a:bodyPr/>
                    <a:lstStyle/>
                    <a:p>
                      <a:pPr algn="ctr"/>
                      <a:r>
                        <a:rPr lang="es-ES" sz="950" noProof="0" dirty="0"/>
                        <a:t>Plantillas del CDS de Gavi/UNICEF</a:t>
                      </a:r>
                      <a:r>
                        <a:rPr lang="es-ES" sz="950" b="0" baseline="30000" noProof="0" dirty="0"/>
                        <a:t>2</a:t>
                      </a:r>
                    </a:p>
                  </a:txBody>
                  <a:tcPr/>
                </a:tc>
                <a:tc>
                  <a:txBody>
                    <a:bodyPr/>
                    <a:lstStyle/>
                    <a:p>
                      <a:pPr algn="ctr"/>
                      <a:r>
                        <a:rPr lang="es-ES" sz="950" noProof="0" dirty="0"/>
                        <a:t>CVIC</a:t>
                      </a:r>
                      <a:r>
                        <a:rPr lang="es-ES" sz="950" b="0" baseline="30000" noProof="0" dirty="0"/>
                        <a:t>3</a:t>
                      </a:r>
                    </a:p>
                  </a:txBody>
                  <a:tcPr/>
                </a:tc>
                <a:tc>
                  <a:txBody>
                    <a:bodyPr/>
                    <a:lstStyle/>
                    <a:p>
                      <a:pPr algn="ctr"/>
                      <a:r>
                        <a:rPr lang="es-ES" sz="950" noProof="0" dirty="0"/>
                        <a:t>HSRC</a:t>
                      </a:r>
                      <a:r>
                        <a:rPr lang="es-ES" sz="950" b="0" baseline="30000" noProof="0" dirty="0"/>
                        <a:t>4</a:t>
                      </a:r>
                    </a:p>
                  </a:txBody>
                  <a:tcPr/>
                </a:tc>
                <a:extLst>
                  <a:ext uri="{0D108BD9-81ED-4DB2-BD59-A6C34878D82A}">
                    <a16:rowId xmlns:a16="http://schemas.microsoft.com/office/drawing/2014/main" val="2665847324"/>
                  </a:ext>
                </a:extLst>
              </a:tr>
              <a:tr h="347163">
                <a:tc>
                  <a:txBody>
                    <a:bodyPr/>
                    <a:lstStyle/>
                    <a:p>
                      <a:r>
                        <a:rPr lang="es-ES" sz="950" noProof="0" dirty="0"/>
                        <a:t>Propósito</a:t>
                      </a:r>
                    </a:p>
                  </a:txBody>
                  <a:tcPr/>
                </a:tc>
                <a:tc>
                  <a:txBody>
                    <a:bodyPr/>
                    <a:lstStyle/>
                    <a:p>
                      <a:r>
                        <a:rPr lang="es-ES" sz="950" noProof="0" dirty="0">
                          <a:solidFill>
                            <a:schemeClr val="tx1"/>
                          </a:solidFill>
                        </a:rPr>
                        <a:t>Cálculo de costos de 133 países </a:t>
                      </a:r>
                      <a:br>
                        <a:rPr lang="es-ES" sz="950" noProof="0" dirty="0">
                          <a:solidFill>
                            <a:schemeClr val="tx1"/>
                          </a:solidFill>
                        </a:rPr>
                      </a:br>
                      <a:r>
                        <a:rPr lang="es-ES" sz="950" noProof="0" dirty="0">
                          <a:solidFill>
                            <a:schemeClr val="tx1"/>
                          </a:solidFill>
                        </a:rPr>
                        <a:t>de ingresos bajos y medianos para </a:t>
                      </a:r>
                      <a:br>
                        <a:rPr lang="es-ES" sz="950" noProof="0" dirty="0">
                          <a:solidFill>
                            <a:schemeClr val="tx1"/>
                          </a:solidFill>
                        </a:rPr>
                      </a:br>
                      <a:r>
                        <a:rPr lang="es-ES" sz="950" noProof="0" dirty="0">
                          <a:solidFill>
                            <a:schemeClr val="tx1"/>
                          </a:solidFill>
                        </a:rPr>
                        <a:t>la movilización mundial de recursos</a:t>
                      </a:r>
                    </a:p>
                  </a:txBody>
                  <a:tcPr/>
                </a:tc>
                <a:tc>
                  <a:txBody>
                    <a:bodyPr/>
                    <a:lstStyle/>
                    <a:p>
                      <a:pPr marL="179388" indent="-179388">
                        <a:buAutoNum type="arabicPeriod"/>
                      </a:pPr>
                      <a:r>
                        <a:rPr lang="es-ES" sz="950" noProof="0" dirty="0"/>
                        <a:t>Solicitud de financiamiento del CDS. </a:t>
                      </a:r>
                    </a:p>
                    <a:p>
                      <a:pPr marL="179388" indent="-179388">
                        <a:buAutoNum type="arabicPeriod"/>
                      </a:pPr>
                      <a:r>
                        <a:rPr lang="es-ES" sz="950" noProof="0" dirty="0"/>
                        <a:t>Estimaciones de la brecha de financiamiento nacional del 2022 para el suministro de la vacuna contra la COVID-19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50" noProof="0" dirty="0"/>
                        <a:t>Cálculo de costos nacionales </a:t>
                      </a:r>
                      <a:br>
                        <a:rPr lang="es-ES" sz="950" noProof="0" dirty="0"/>
                      </a:br>
                      <a:r>
                        <a:rPr lang="es-ES" sz="950" noProof="0" dirty="0"/>
                        <a:t>para la planificación estratégica </a:t>
                      </a:r>
                      <a:br>
                        <a:rPr lang="es-ES" sz="950" noProof="0" dirty="0"/>
                      </a:br>
                      <a:r>
                        <a:rPr lang="es-ES" sz="950" noProof="0" dirty="0"/>
                        <a:t>y la movilización de recursos a nivel mundial y nacional</a:t>
                      </a:r>
                    </a:p>
                    <a:p>
                      <a:endParaRPr lang="es-ES" sz="950" noProof="0" dirty="0"/>
                    </a:p>
                  </a:txBody>
                  <a:tcPr/>
                </a:tc>
                <a:tc>
                  <a:txBody>
                    <a:bodyPr/>
                    <a:lstStyle/>
                    <a:p>
                      <a:r>
                        <a:rPr lang="es-ES" sz="950" noProof="0" dirty="0"/>
                        <a:t>Cálculo de costos a nivel nacional </a:t>
                      </a:r>
                      <a:br>
                        <a:rPr lang="es-ES" sz="950" noProof="0" dirty="0"/>
                      </a:br>
                      <a:r>
                        <a:rPr lang="es-ES" sz="950" noProof="0" dirty="0"/>
                        <a:t>para la planificación operativa del país </a:t>
                      </a:r>
                      <a:br>
                        <a:rPr lang="es-ES" sz="950" noProof="0" dirty="0"/>
                      </a:br>
                      <a:r>
                        <a:rPr lang="es-ES" sz="950" noProof="0" dirty="0"/>
                        <a:t>y la movilización de recursos nacional</a:t>
                      </a:r>
                    </a:p>
                  </a:txBody>
                  <a:tcPr/>
                </a:tc>
                <a:extLst>
                  <a:ext uri="{0D108BD9-81ED-4DB2-BD59-A6C34878D82A}">
                    <a16:rowId xmlns:a16="http://schemas.microsoft.com/office/drawing/2014/main" val="3834891902"/>
                  </a:ext>
                </a:extLst>
              </a:tr>
              <a:tr h="847238">
                <a:tc>
                  <a:txBody>
                    <a:bodyPr/>
                    <a:lstStyle/>
                    <a:p>
                      <a:r>
                        <a:rPr lang="es-ES" sz="950" noProof="0" dirty="0"/>
                        <a:t>Público destinatario principal</a:t>
                      </a:r>
                    </a:p>
                  </a:txBody>
                  <a:tcPr/>
                </a:tc>
                <a:tc>
                  <a:txBody>
                    <a:bodyPr/>
                    <a:lstStyle/>
                    <a:p>
                      <a:r>
                        <a:rPr lang="es-ES" sz="950" noProof="0" dirty="0"/>
                        <a:t>Interesados directos y donantes a nivel mundial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50" strike="noStrike" baseline="0" noProof="0" dirty="0">
                          <a:solidFill>
                            <a:schemeClr val="tx1"/>
                          </a:solidFill>
                        </a:rPr>
                        <a:t>Comités de revisión de solicitudes </a:t>
                      </a:r>
                      <a:br>
                        <a:rPr lang="es-ES" sz="950" strike="noStrike" baseline="0" noProof="0" dirty="0">
                          <a:solidFill>
                            <a:schemeClr val="tx1"/>
                          </a:solidFill>
                        </a:rPr>
                      </a:br>
                      <a:r>
                        <a:rPr lang="es-ES" sz="950" strike="noStrike" baseline="0" noProof="0" dirty="0">
                          <a:solidFill>
                            <a:schemeClr val="tx1"/>
                          </a:solidFill>
                        </a:rPr>
                        <a:t>de financiamiento del CDS de la Gavi </a:t>
                      </a:r>
                      <a:br>
                        <a:rPr lang="es-ES" sz="950" strike="noStrike" baseline="0" noProof="0" dirty="0">
                          <a:solidFill>
                            <a:schemeClr val="tx1"/>
                          </a:solidFill>
                        </a:rPr>
                      </a:br>
                      <a:r>
                        <a:rPr lang="es-ES" sz="950" strike="noStrike" baseline="0" noProof="0" dirty="0">
                          <a:solidFill>
                            <a:schemeClr val="tx1"/>
                          </a:solidFill>
                        </a:rPr>
                        <a:t>y el UNICEF</a:t>
                      </a:r>
                    </a:p>
                    <a:p>
                      <a:endParaRPr lang="es-ES" sz="950" noProof="0" dirty="0"/>
                    </a:p>
                  </a:txBody>
                  <a:tcPr/>
                </a:tc>
                <a:tc>
                  <a:txBody>
                    <a:bodyPr/>
                    <a:lstStyle/>
                    <a:p>
                      <a:r>
                        <a:rPr lang="es-ES" sz="950" noProof="0" dirty="0"/>
                        <a:t>Gobiernos, interesados directos nacionales y mundiales</a:t>
                      </a:r>
                    </a:p>
                  </a:txBody>
                  <a:tcPr/>
                </a:tc>
                <a:tc>
                  <a:txBody>
                    <a:bodyPr/>
                    <a:lstStyle/>
                    <a:p>
                      <a:r>
                        <a:rPr lang="es-ES" sz="950" noProof="0" dirty="0"/>
                        <a:t>Planificadores operativos de </a:t>
                      </a:r>
                      <a:br>
                        <a:rPr lang="es-ES" sz="950" noProof="0" dirty="0"/>
                      </a:br>
                      <a:r>
                        <a:rPr lang="es-ES" sz="950" noProof="0" dirty="0"/>
                        <a:t>las unidades del PAI y de emergencias a nivel nacional y subnacional</a:t>
                      </a:r>
                    </a:p>
                  </a:txBody>
                  <a:tcPr/>
                </a:tc>
                <a:extLst>
                  <a:ext uri="{0D108BD9-81ED-4DB2-BD59-A6C34878D82A}">
                    <a16:rowId xmlns:a16="http://schemas.microsoft.com/office/drawing/2014/main" val="975917291"/>
                  </a:ext>
                </a:extLst>
              </a:tr>
              <a:tr h="691552">
                <a:tc>
                  <a:txBody>
                    <a:bodyPr/>
                    <a:lstStyle/>
                    <a:p>
                      <a:r>
                        <a:rPr lang="es-ES" sz="950" noProof="0" dirty="0"/>
                        <a:t>Plazo y niveles de notificación</a:t>
                      </a:r>
                    </a:p>
                  </a:txBody>
                  <a:tcPr/>
                </a:tc>
                <a:tc>
                  <a:txBody>
                    <a:bodyPr/>
                    <a:lstStyle/>
                    <a:p>
                      <a:r>
                        <a:rPr lang="es-ES" sz="950" noProof="0" dirty="0"/>
                        <a:t>Costos nacionales y mundiales de 1 año (en el 2022) basados en el suministro y la aceptación de la vacuna previstos. </a:t>
                      </a:r>
                      <a:r>
                        <a:rPr lang="es-ES" sz="950" noProof="0" dirty="0">
                          <a:solidFill>
                            <a:schemeClr val="tx1"/>
                          </a:solidFill>
                        </a:rPr>
                        <a:t>Modelo establecido para estimar los costos hasta fines del 2023</a:t>
                      </a:r>
                    </a:p>
                  </a:txBody>
                  <a:tcPr/>
                </a:tc>
                <a:tc>
                  <a:txBody>
                    <a:bodyPr/>
                    <a:lstStyle/>
                    <a:p>
                      <a:r>
                        <a:rPr lang="es-ES" sz="950" noProof="0" dirty="0"/>
                        <a:t>Costos nacionales de 1 año (en el 2022) basados en la aceptación prevista de la vacuna</a:t>
                      </a:r>
                    </a:p>
                  </a:txBody>
                  <a:tcPr/>
                </a:tc>
                <a:tc>
                  <a:txBody>
                    <a:bodyPr/>
                    <a:lstStyle/>
                    <a:p>
                      <a:r>
                        <a:rPr lang="es-ES" sz="950" noProof="0" dirty="0"/>
                        <a:t>Costos nacionales anuales de 3 años basados en la previsión de la utilización de la vacuna</a:t>
                      </a:r>
                    </a:p>
                  </a:txBody>
                  <a:tcPr/>
                </a:tc>
                <a:tc>
                  <a:txBody>
                    <a:bodyPr/>
                    <a:lstStyle/>
                    <a:p>
                      <a:r>
                        <a:rPr lang="es-ES" sz="950" noProof="0" dirty="0"/>
                        <a:t>Costos mensuales subnacionales y nacionales en el 2022 (o en un año) en función del suministro de vacunas previsto </a:t>
                      </a:r>
                    </a:p>
                  </a:txBody>
                  <a:tcPr/>
                </a:tc>
                <a:extLst>
                  <a:ext uri="{0D108BD9-81ED-4DB2-BD59-A6C34878D82A}">
                    <a16:rowId xmlns:a16="http://schemas.microsoft.com/office/drawing/2014/main" val="790362552"/>
                  </a:ext>
                </a:extLst>
              </a:tr>
              <a:tr h="691552">
                <a:tc>
                  <a:txBody>
                    <a:bodyPr/>
                    <a:lstStyle/>
                    <a:p>
                      <a:r>
                        <a:rPr lang="es-ES" sz="950" noProof="0" dirty="0"/>
                        <a:t>Desglose de los costos</a:t>
                      </a:r>
                    </a:p>
                  </a:txBody>
                  <a:tcPr/>
                </a:tc>
                <a:tc>
                  <a:txBody>
                    <a:bodyPr/>
                    <a:lstStyle/>
                    <a:p>
                      <a:r>
                        <a:rPr lang="es-ES" sz="950" noProof="0" dirty="0">
                          <a:solidFill>
                            <a:schemeClr val="tx1"/>
                          </a:solidFill>
                        </a:rPr>
                        <a:t>Por 16 categorías de costos </a:t>
                      </a:r>
                      <a:br>
                        <a:rPr lang="es-ES" sz="950" noProof="0" dirty="0">
                          <a:solidFill>
                            <a:schemeClr val="tx1"/>
                          </a:solidFill>
                        </a:rPr>
                      </a:br>
                      <a:r>
                        <a:rPr lang="es-ES" sz="950" noProof="0" dirty="0">
                          <a:solidFill>
                            <a:schemeClr val="tx1"/>
                          </a:solidFill>
                        </a:rPr>
                        <a:t>y por 4 modalidades de entrega</a:t>
                      </a:r>
                    </a:p>
                  </a:txBody>
                  <a:tcPr/>
                </a:tc>
                <a:tc>
                  <a:txBody>
                    <a:bodyPr/>
                    <a:lstStyle/>
                    <a:p>
                      <a:r>
                        <a:rPr lang="es-ES" sz="950" noProof="0" dirty="0"/>
                        <a:t>Gavi: 10 categorías de costos de la Gavi con asignación a 9 categorías de costos del PNDV</a:t>
                      </a:r>
                    </a:p>
                    <a:p>
                      <a:r>
                        <a:rPr lang="es-ES" sz="950" noProof="0" dirty="0"/>
                        <a:t>UNICEF: por 18 actividades/partidas con asignación a 9 categorías de costos del PNDV</a:t>
                      </a:r>
                    </a:p>
                  </a:txBody>
                  <a:tcPr/>
                </a:tc>
                <a:tc>
                  <a:txBody>
                    <a:bodyPr/>
                    <a:lstStyle/>
                    <a:p>
                      <a:r>
                        <a:rPr lang="es-ES" sz="950" noProof="0" dirty="0"/>
                        <a:t>Por 9 categorías de costos del PNDV y por 4 modalidades de entrega</a:t>
                      </a:r>
                    </a:p>
                  </a:txBody>
                  <a:tcPr/>
                </a:tc>
                <a:tc>
                  <a:txBody>
                    <a:bodyPr/>
                    <a:lstStyle/>
                    <a:p>
                      <a:r>
                        <a:rPr lang="es-ES" sz="950" noProof="0" dirty="0"/>
                        <a:t>Por costos recurrentes frente a costos de capital y por personal (nacional), suministros, equipos y otros (contratos de servicios, farmacovigilancia y capacitación)</a:t>
                      </a:r>
                    </a:p>
                  </a:txBody>
                  <a:tcPr/>
                </a:tc>
                <a:extLst>
                  <a:ext uri="{0D108BD9-81ED-4DB2-BD59-A6C34878D82A}">
                    <a16:rowId xmlns:a16="http://schemas.microsoft.com/office/drawing/2014/main" val="3343901426"/>
                  </a:ext>
                </a:extLst>
              </a:tr>
              <a:tr h="691552">
                <a:tc>
                  <a:txBody>
                    <a:bodyPr/>
                    <a:lstStyle/>
                    <a:p>
                      <a:r>
                        <a:rPr lang="es-ES" sz="950" noProof="0" dirty="0"/>
                        <a:t>Resultados</a:t>
                      </a:r>
                    </a:p>
                  </a:txBody>
                  <a:tcPr/>
                </a:tc>
                <a:tc>
                  <a:txBody>
                    <a:bodyPr/>
                    <a:lstStyle/>
                    <a:p>
                      <a:r>
                        <a:rPr lang="es-ES" sz="950" noProof="0" dirty="0"/>
                        <a:t>Estimaciones de los costos financieros totales de la entrega y del costo por dosis</a:t>
                      </a:r>
                    </a:p>
                  </a:txBody>
                  <a:tcPr/>
                </a:tc>
                <a:tc>
                  <a:txBody>
                    <a:bodyPr/>
                    <a:lstStyle/>
                    <a:p>
                      <a:r>
                        <a:rPr lang="es-ES" sz="950" noProof="0" dirty="0"/>
                        <a:t>Solicitud total del CDS</a:t>
                      </a:r>
                    </a:p>
                  </a:txBody>
                  <a:tcPr/>
                </a:tc>
                <a:tc>
                  <a:txBody>
                    <a:bodyPr/>
                    <a:lstStyle/>
                    <a:p>
                      <a:r>
                        <a:rPr lang="es-ES" sz="950" noProof="0" dirty="0"/>
                        <a:t>Estimaciones de los costos financieros totales de la entrega y del costo por dosis</a:t>
                      </a:r>
                    </a:p>
                  </a:txBody>
                  <a:tcPr/>
                </a:tc>
                <a:tc>
                  <a:txBody>
                    <a:bodyPr/>
                    <a:lstStyle/>
                    <a:p>
                      <a:r>
                        <a:rPr lang="es-ES" sz="950" noProof="0" dirty="0"/>
                        <a:t>Estimaciones de los costos financieros totales de la entrega y del costo </a:t>
                      </a:r>
                      <a:br>
                        <a:rPr lang="es-ES" sz="950" noProof="0" dirty="0"/>
                      </a:br>
                      <a:r>
                        <a:rPr lang="es-ES" sz="950" noProof="0" dirty="0"/>
                        <a:t>por dosis</a:t>
                      </a:r>
                    </a:p>
                  </a:txBody>
                  <a:tcPr/>
                </a:tc>
                <a:extLst>
                  <a:ext uri="{0D108BD9-81ED-4DB2-BD59-A6C34878D82A}">
                    <a16:rowId xmlns:a16="http://schemas.microsoft.com/office/drawing/2014/main" val="3591943785"/>
                  </a:ext>
                </a:extLst>
              </a:tr>
            </a:tbl>
          </a:graphicData>
        </a:graphic>
      </p:graphicFrame>
      <p:sp>
        <p:nvSpPr>
          <p:cNvPr id="8" name="TextBox 1">
            <a:extLst>
              <a:ext uri="{FF2B5EF4-FFF2-40B4-BE49-F238E27FC236}">
                <a16:creationId xmlns:a16="http://schemas.microsoft.com/office/drawing/2014/main" id="{B6E5445F-FCDB-4CEC-A311-903A083C4249}"/>
              </a:ext>
            </a:extLst>
          </p:cNvPr>
          <p:cNvSpPr txBox="1"/>
          <p:nvPr/>
        </p:nvSpPr>
        <p:spPr>
          <a:xfrm>
            <a:off x="331306" y="5615159"/>
            <a:ext cx="169148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dirty="0">
                <a:ln>
                  <a:noFill/>
                </a:ln>
                <a:solidFill>
                  <a:prstClr val="black"/>
                </a:solidFill>
                <a:effectLst/>
                <a:uLnTx/>
                <a:uFillTx/>
                <a:latin typeface="Calibri" panose="020F0502020204030204"/>
                <a:ea typeface="+mn-ea"/>
                <a:cs typeface="+mn-cs"/>
              </a:rPr>
              <a:t>MR: movilización de recursos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2">
            <a:extLst>
              <a:ext uri="{FF2B5EF4-FFF2-40B4-BE49-F238E27FC236}">
                <a16:creationId xmlns:a16="http://schemas.microsoft.com/office/drawing/2014/main" id="{DAEAA9F3-7DF7-4100-9A3A-95B3BC7912F3}"/>
              </a:ext>
            </a:extLst>
          </p:cNvPr>
          <p:cNvSpPr txBox="1"/>
          <p:nvPr/>
        </p:nvSpPr>
        <p:spPr>
          <a:xfrm>
            <a:off x="402575" y="6085813"/>
            <a:ext cx="8408275" cy="584775"/>
          </a:xfrm>
          <a:prstGeom prst="rect">
            <a:avLst/>
          </a:prstGeom>
          <a:noFill/>
        </p:spPr>
        <p:txBody>
          <a:bodyPr wrap="square" rtlCol="0">
            <a:spAutoFit/>
          </a:bodyPr>
          <a:lstStyle/>
          <a:p>
            <a:pPr marL="228600" indent="-228600">
              <a:buFont typeface="+mj-lt"/>
              <a:buAutoNum type="arabicPeriod"/>
            </a:pPr>
            <a:r>
              <a:rPr lang="es-ES" sz="800" dirty="0">
                <a:latin typeface="+mj-lt"/>
              </a:rPr>
              <a:t>https://www.unicef.org/media/114216/file/Costs-and-Predicted-Financing-Gap-to-Deliver-COVID-19-Vaccines-in-133-Low-and-Middle-Income-Countries.pdf.</a:t>
            </a:r>
          </a:p>
          <a:p>
            <a:pPr marL="228600" indent="-228600">
              <a:buFont typeface="+mj-lt"/>
              <a:buAutoNum type="arabicPeriod"/>
            </a:pPr>
            <a:r>
              <a:rPr lang="es-ES" sz="800" dirty="0">
                <a:latin typeface="+mj-lt"/>
              </a:rPr>
              <a:t>https://www.gavi.org/news/document-library/gavi-covax-cds-budget y https://www.unicef.org/coronavirus/covax.</a:t>
            </a:r>
          </a:p>
          <a:p>
            <a:pPr marL="228600" indent="-228600">
              <a:buFont typeface="+mj-lt"/>
              <a:buAutoNum type="arabicPeriod"/>
            </a:pPr>
            <a:r>
              <a:rPr lang="es-ES" sz="800" dirty="0">
                <a:latin typeface="+mj-lt"/>
              </a:rPr>
              <a:t>https://www.who.int/publications/i/item/who-2019-ncov-vaccine_deployment_tool-2021.1.</a:t>
            </a:r>
          </a:p>
          <a:p>
            <a:pPr marL="228600" indent="-228600">
              <a:buFont typeface="+mj-lt"/>
              <a:buAutoNum type="arabicPeriod"/>
            </a:pPr>
            <a:r>
              <a:rPr lang="es-ES" sz="800" dirty="0">
                <a:latin typeface="+mj-lt"/>
              </a:rPr>
              <a:t>Próximamente.</a:t>
            </a:r>
          </a:p>
        </p:txBody>
      </p:sp>
      <p:sp>
        <p:nvSpPr>
          <p:cNvPr id="9" name="Elipse 8">
            <a:extLst>
              <a:ext uri="{FF2B5EF4-FFF2-40B4-BE49-F238E27FC236}">
                <a16:creationId xmlns:a16="http://schemas.microsoft.com/office/drawing/2014/main" id="{1E7D8D12-8DC0-4188-9C72-94AC47C9B11D}"/>
              </a:ext>
            </a:extLst>
          </p:cNvPr>
          <p:cNvSpPr/>
          <p:nvPr/>
        </p:nvSpPr>
        <p:spPr>
          <a:xfrm>
            <a:off x="168572" y="399185"/>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M</a:t>
            </a:r>
          </a:p>
        </p:txBody>
      </p:sp>
    </p:spTree>
    <p:extLst>
      <p:ext uri="{BB962C8B-B14F-4D97-AF65-F5344CB8AC3E}">
        <p14:creationId xmlns:p14="http://schemas.microsoft.com/office/powerpoint/2010/main" val="218874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s-ES" sz="2000" dirty="0"/>
              <a:t>4. Proceso de planificación de la demanda (proyección) del Mecanismo COVAX</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33</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147078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64CB649-7DEA-4586-92F5-26F307E65B24}"/>
              </a:ext>
            </a:extLst>
          </p:cNvPr>
          <p:cNvSpPr/>
          <p:nvPr/>
        </p:nvSpPr>
        <p:spPr>
          <a:xfrm>
            <a:off x="142706" y="935821"/>
            <a:ext cx="309472" cy="276203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rPr>
              <a:t>NIVEL MUNDIAL</a:t>
            </a:r>
          </a:p>
        </p:txBody>
      </p:sp>
      <p:sp>
        <p:nvSpPr>
          <p:cNvPr id="43" name="Rectangle 42">
            <a:extLst>
              <a:ext uri="{FF2B5EF4-FFF2-40B4-BE49-F238E27FC236}">
                <a16:creationId xmlns:a16="http://schemas.microsoft.com/office/drawing/2014/main" id="{A7C3078E-C466-4F59-B826-7206E5DB37BA}"/>
              </a:ext>
            </a:extLst>
          </p:cNvPr>
          <p:cNvSpPr/>
          <p:nvPr/>
        </p:nvSpPr>
        <p:spPr>
          <a:xfrm>
            <a:off x="144472" y="3846591"/>
            <a:ext cx="309472" cy="164850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Arial"/>
                <a:ea typeface="+mn-ea"/>
                <a:cs typeface="+mn-cs"/>
              </a:rPr>
              <a:t>NIVEL DE PAÍS</a:t>
            </a:r>
          </a:p>
        </p:txBody>
      </p:sp>
      <p:graphicFrame>
        <p:nvGraphicFramePr>
          <p:cNvPr id="5" name="Diagram 4">
            <a:extLst>
              <a:ext uri="{FF2B5EF4-FFF2-40B4-BE49-F238E27FC236}">
                <a16:creationId xmlns:a16="http://schemas.microsoft.com/office/drawing/2014/main" id="{0972C2F2-B429-4019-A76A-4A9E93ADF0F5}"/>
              </a:ext>
            </a:extLst>
          </p:cNvPr>
          <p:cNvGraphicFramePr/>
          <p:nvPr>
            <p:extLst>
              <p:ext uri="{D42A27DB-BD31-4B8C-83A1-F6EECF244321}">
                <p14:modId xmlns:p14="http://schemas.microsoft.com/office/powerpoint/2010/main" val="941215362"/>
              </p:ext>
            </p:extLst>
          </p:nvPr>
        </p:nvGraphicFramePr>
        <p:xfrm>
          <a:off x="796324" y="990335"/>
          <a:ext cx="10570527" cy="384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30">
            <a:extLst>
              <a:ext uri="{FF2B5EF4-FFF2-40B4-BE49-F238E27FC236}">
                <a16:creationId xmlns:a16="http://schemas.microsoft.com/office/drawing/2014/main" id="{FF4B0554-C0E9-45A2-BED0-86563245171D}"/>
              </a:ext>
            </a:extLst>
          </p:cNvPr>
          <p:cNvSpPr/>
          <p:nvPr/>
        </p:nvSpPr>
        <p:spPr>
          <a:xfrm>
            <a:off x="707666" y="1557705"/>
            <a:ext cx="1874316" cy="12062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mn-cs"/>
              </a:rPr>
              <a:t>El equipo de datos </a:t>
            </a:r>
            <a:br>
              <a:rPr kumimoji="0" lang="es-ES" sz="1100" b="0" i="0" u="none" strike="noStrike" kern="1200" cap="none" spc="0" normalizeH="0" baseline="0" noProof="0" dirty="0">
                <a:ln>
                  <a:noFill/>
                </a:ln>
                <a:solidFill>
                  <a:srgbClr val="000000"/>
                </a:solidFill>
                <a:effectLst/>
                <a:uLnTx/>
                <a:uFillTx/>
                <a:latin typeface="Arial"/>
                <a:ea typeface="+mn-ea"/>
                <a:cs typeface="+mn-cs"/>
              </a:rPr>
            </a:br>
            <a:r>
              <a:rPr kumimoji="0" lang="es-ES" sz="1100" b="0" i="0" u="none" strike="noStrike" kern="1200" cap="none" spc="0" normalizeH="0" baseline="0" noProof="0" dirty="0">
                <a:ln>
                  <a:noFill/>
                </a:ln>
                <a:solidFill>
                  <a:srgbClr val="000000"/>
                </a:solidFill>
                <a:effectLst/>
                <a:uLnTx/>
                <a:uFillTx/>
                <a:latin typeface="Arial"/>
                <a:ea typeface="+mn-ea"/>
                <a:cs typeface="+mn-cs"/>
              </a:rPr>
              <a:t>de planificación </a:t>
            </a:r>
            <a:br>
              <a:rPr kumimoji="0" lang="es-ES" sz="1100" b="0" i="0" u="none" strike="noStrike" kern="1200" cap="none" spc="0" normalizeH="0" baseline="0" noProof="0" dirty="0">
                <a:ln>
                  <a:noFill/>
                </a:ln>
                <a:solidFill>
                  <a:srgbClr val="000000"/>
                </a:solidFill>
                <a:effectLst/>
                <a:uLnTx/>
                <a:uFillTx/>
                <a:latin typeface="Arial"/>
                <a:ea typeface="+mn-ea"/>
                <a:cs typeface="+mn-cs"/>
              </a:rPr>
            </a:br>
            <a:r>
              <a:rPr kumimoji="0" lang="es-ES" sz="1100" b="0" i="0" u="none" strike="noStrike" kern="1200" cap="none" spc="0" normalizeH="0" baseline="0" noProof="0" dirty="0">
                <a:ln>
                  <a:noFill/>
                </a:ln>
                <a:solidFill>
                  <a:srgbClr val="000000"/>
                </a:solidFill>
                <a:effectLst/>
                <a:uLnTx/>
                <a:uFillTx/>
                <a:latin typeface="Arial"/>
                <a:ea typeface="+mn-ea"/>
                <a:cs typeface="+mn-cs"/>
              </a:rPr>
              <a:t>de la demanda (EDPD) coteja la información </a:t>
            </a:r>
            <a:br>
              <a:rPr kumimoji="0" lang="es-ES" sz="1100" b="0" i="0" u="none" strike="noStrike" kern="1200" cap="none" spc="0" normalizeH="0" baseline="0" noProof="0" dirty="0">
                <a:ln>
                  <a:noFill/>
                </a:ln>
                <a:solidFill>
                  <a:srgbClr val="000000"/>
                </a:solidFill>
                <a:effectLst/>
                <a:uLnTx/>
                <a:uFillTx/>
                <a:latin typeface="Arial"/>
                <a:ea typeface="+mn-ea"/>
                <a:cs typeface="+mn-cs"/>
              </a:rPr>
            </a:br>
            <a:r>
              <a:rPr kumimoji="0" lang="es-ES" sz="1100" b="0" i="0" u="none" strike="noStrike" kern="1200" cap="none" spc="0" normalizeH="0" baseline="0" noProof="0" dirty="0">
                <a:ln>
                  <a:noFill/>
                </a:ln>
                <a:solidFill>
                  <a:srgbClr val="000000"/>
                </a:solidFill>
                <a:effectLst/>
                <a:uLnTx/>
                <a:uFillTx/>
                <a:latin typeface="Arial"/>
                <a:ea typeface="+mn-ea"/>
                <a:cs typeface="+mn-cs"/>
              </a:rPr>
              <a:t>en la plantilla de proyección de la demanda del país.</a:t>
            </a:r>
            <a:endParaRPr kumimoji="0" lang="es-ES"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E928C6D7-D73B-4FF0-9426-A11052445E78}"/>
              </a:ext>
            </a:extLst>
          </p:cNvPr>
          <p:cNvSpPr/>
          <p:nvPr/>
        </p:nvSpPr>
        <p:spPr>
          <a:xfrm>
            <a:off x="2775174" y="4049960"/>
            <a:ext cx="3303966"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El participante, junto con los principales asociados del país, prepara y firma la proyección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de la demanda para el suministro de al menos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6 meses del Mecanismo COVAX.</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4" name="Rectangle 33">
            <a:extLst>
              <a:ext uri="{FF2B5EF4-FFF2-40B4-BE49-F238E27FC236}">
                <a16:creationId xmlns:a16="http://schemas.microsoft.com/office/drawing/2014/main" id="{AACBCE22-E5B6-4231-B297-AC2CA672700E}"/>
              </a:ext>
            </a:extLst>
          </p:cNvPr>
          <p:cNvSpPr/>
          <p:nvPr/>
        </p:nvSpPr>
        <p:spPr>
          <a:xfrm>
            <a:off x="5800854" y="1620387"/>
            <a:ext cx="1649519" cy="1016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mn-cs"/>
              </a:rPr>
              <a:t>El EDPD valida los datos</a:t>
            </a:r>
            <a:r>
              <a:rPr kumimoji="0" lang="es-ES" sz="1100" b="0" i="0" u="none" strike="noStrike" kern="1200" cap="none" spc="0" normalizeH="0" baseline="0" noProof="0" dirty="0">
                <a:ln>
                  <a:noFill/>
                </a:ln>
                <a:solidFill>
                  <a:srgbClr val="000000"/>
                </a:solidFill>
                <a:effectLst/>
                <a:uLnTx/>
                <a:uFillTx/>
                <a:latin typeface="Arial"/>
                <a:ea typeface="+mn-ea"/>
                <a:cs typeface="Calibri"/>
              </a:rPr>
              <a:t>, incluidos los </a:t>
            </a: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controles de calidad, con el participante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(si es necesario),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y completa el análisis de los datos.</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5" name="Rectangle 34">
            <a:extLst>
              <a:ext uri="{FF2B5EF4-FFF2-40B4-BE49-F238E27FC236}">
                <a16:creationId xmlns:a16="http://schemas.microsoft.com/office/drawing/2014/main" id="{F37CE59B-1C4F-4F01-B676-A7C7463BD992}"/>
              </a:ext>
            </a:extLst>
          </p:cNvPr>
          <p:cNvSpPr/>
          <p:nvPr/>
        </p:nvSpPr>
        <p:spPr>
          <a:xfrm>
            <a:off x="9610019" y="1644240"/>
            <a:ext cx="1624212" cy="9379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Asignación de las dosis </a:t>
            </a:r>
            <a:r>
              <a:rPr lang="es-ES" sz="1100" dirty="0">
                <a:solidFill>
                  <a:srgbClr val="000000"/>
                </a:solidFill>
                <a:latin typeface="Arial"/>
                <a:ea typeface="Times New Roman" panose="02020603050405020304" pitchFamily="18" charset="0"/>
                <a:cs typeface="Calibri"/>
              </a:rPr>
              <a:t>del Mecanismo</a:t>
            </a: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 COVAX por el equipo de asignación conjunta </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7" name="Rectangle 36">
            <a:extLst>
              <a:ext uri="{FF2B5EF4-FFF2-40B4-BE49-F238E27FC236}">
                <a16:creationId xmlns:a16="http://schemas.microsoft.com/office/drawing/2014/main" id="{BBABED05-55A9-462C-8031-8B398B709A68}"/>
              </a:ext>
            </a:extLst>
          </p:cNvPr>
          <p:cNvSpPr/>
          <p:nvPr/>
        </p:nvSpPr>
        <p:spPr>
          <a:xfrm>
            <a:off x="9622417" y="4049960"/>
            <a:ext cx="1624212"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Los participantes aceptan o rechazan las dosis asignadas y actualizan sus perspectivas de demanda</a:t>
            </a:r>
          </a:p>
        </p:txBody>
      </p:sp>
      <p:cxnSp>
        <p:nvCxnSpPr>
          <p:cNvPr id="45" name="Connector: Elbow 44">
            <a:extLst>
              <a:ext uri="{FF2B5EF4-FFF2-40B4-BE49-F238E27FC236}">
                <a16:creationId xmlns:a16="http://schemas.microsoft.com/office/drawing/2014/main" id="{D8AE8CA1-99FB-4ECA-9E59-F8DAA41EB668}"/>
              </a:ext>
            </a:extLst>
          </p:cNvPr>
          <p:cNvCxnSpPr>
            <a:cxnSpLocks/>
            <a:stCxn id="31" idx="3"/>
          </p:cNvCxnSpPr>
          <p:nvPr/>
        </p:nvCxnSpPr>
        <p:spPr>
          <a:xfrm>
            <a:off x="2581982" y="2160807"/>
            <a:ext cx="506597" cy="189480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25F700B1-D2E2-49FC-8078-2B5A6C26F93A}"/>
              </a:ext>
            </a:extLst>
          </p:cNvPr>
          <p:cNvCxnSpPr>
            <a:cxnSpLocks/>
            <a:stCxn id="33" idx="3"/>
            <a:endCxn id="34" idx="2"/>
          </p:cNvCxnSpPr>
          <p:nvPr/>
        </p:nvCxnSpPr>
        <p:spPr>
          <a:xfrm flipV="1">
            <a:off x="6079140" y="2636692"/>
            <a:ext cx="546474" cy="192142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33707B-C65C-4EA3-BADC-96B22C8A5F74}"/>
              </a:ext>
            </a:extLst>
          </p:cNvPr>
          <p:cNvCxnSpPr>
            <a:cxnSpLocks/>
            <a:stCxn id="35" idx="2"/>
            <a:endCxn id="37" idx="0"/>
          </p:cNvCxnSpPr>
          <p:nvPr/>
        </p:nvCxnSpPr>
        <p:spPr>
          <a:xfrm>
            <a:off x="10422125" y="2582203"/>
            <a:ext cx="12398" cy="146775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25A448F-2B3E-4F17-9D4D-3142D9414FC0}"/>
              </a:ext>
            </a:extLst>
          </p:cNvPr>
          <p:cNvCxnSpPr>
            <a:cxnSpLocks/>
            <a:stCxn id="37" idx="2"/>
            <a:endCxn id="33" idx="2"/>
          </p:cNvCxnSpPr>
          <p:nvPr/>
        </p:nvCxnSpPr>
        <p:spPr>
          <a:xfrm rot="5400000">
            <a:off x="7430840" y="2062582"/>
            <a:ext cx="12700" cy="6007366"/>
          </a:xfrm>
          <a:prstGeom prst="bentConnector3">
            <a:avLst>
              <a:gd name="adj1" fmla="val 180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779C878B-5B18-4460-B627-523E785F9695}"/>
              </a:ext>
            </a:extLst>
          </p:cNvPr>
          <p:cNvSpPr/>
          <p:nvPr/>
        </p:nvSpPr>
        <p:spPr>
          <a:xfrm>
            <a:off x="2810187" y="3070168"/>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Arial"/>
                <a:ea typeface="+mn-ea"/>
                <a:cs typeface="+mn-cs"/>
              </a:rPr>
              <a:t>1</a:t>
            </a:r>
          </a:p>
        </p:txBody>
      </p:sp>
      <p:sp>
        <p:nvSpPr>
          <p:cNvPr id="67" name="Rectangle 66">
            <a:extLst>
              <a:ext uri="{FF2B5EF4-FFF2-40B4-BE49-F238E27FC236}">
                <a16:creationId xmlns:a16="http://schemas.microsoft.com/office/drawing/2014/main" id="{7BA6BB12-AC1B-4EA9-9C01-088BD033856A}"/>
              </a:ext>
            </a:extLst>
          </p:cNvPr>
          <p:cNvSpPr/>
          <p:nvPr/>
        </p:nvSpPr>
        <p:spPr>
          <a:xfrm>
            <a:off x="7671627" y="1620510"/>
            <a:ext cx="1559837" cy="96169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Alineación con el SWAT de la demanda y la oferta</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74" name="Hexagon 73">
            <a:extLst>
              <a:ext uri="{FF2B5EF4-FFF2-40B4-BE49-F238E27FC236}">
                <a16:creationId xmlns:a16="http://schemas.microsoft.com/office/drawing/2014/main" id="{1F466620-2625-4B3B-A02D-0725393275DB}"/>
              </a:ext>
            </a:extLst>
          </p:cNvPr>
          <p:cNvSpPr/>
          <p:nvPr/>
        </p:nvSpPr>
        <p:spPr>
          <a:xfrm>
            <a:off x="10159093" y="3136967"/>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Arial"/>
                <a:ea typeface="+mn-ea"/>
                <a:cs typeface="+mn-cs"/>
              </a:rPr>
              <a:t>2</a:t>
            </a:r>
          </a:p>
        </p:txBody>
      </p:sp>
      <p:sp>
        <p:nvSpPr>
          <p:cNvPr id="75" name="Hexagon 74">
            <a:extLst>
              <a:ext uri="{FF2B5EF4-FFF2-40B4-BE49-F238E27FC236}">
                <a16:creationId xmlns:a16="http://schemas.microsoft.com/office/drawing/2014/main" id="{18493BEC-FE53-4F44-87A7-D7BD8DA8289E}"/>
              </a:ext>
            </a:extLst>
          </p:cNvPr>
          <p:cNvSpPr/>
          <p:nvPr/>
        </p:nvSpPr>
        <p:spPr>
          <a:xfrm>
            <a:off x="7793008" y="5847773"/>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80C3F051-00CA-4844-A33C-857B727F951E}"/>
              </a:ext>
            </a:extLst>
          </p:cNvPr>
          <p:cNvSpPr txBox="1"/>
          <p:nvPr/>
        </p:nvSpPr>
        <p:spPr>
          <a:xfrm>
            <a:off x="8451236" y="5961106"/>
            <a:ext cx="2391599" cy="384204"/>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Arial"/>
                <a:ea typeface="+mn-ea"/>
                <a:cs typeface="+mn-cs"/>
              </a:rPr>
              <a:t>Puntos de contacto con el equipo del país </a:t>
            </a:r>
          </a:p>
        </p:txBody>
      </p:sp>
      <p:sp>
        <p:nvSpPr>
          <p:cNvPr id="38" name="Rectangle 37">
            <a:extLst>
              <a:ext uri="{FF2B5EF4-FFF2-40B4-BE49-F238E27FC236}">
                <a16:creationId xmlns:a16="http://schemas.microsoft.com/office/drawing/2014/main" id="{97F5FACC-9A62-4139-954D-6F07C54C2F95}"/>
              </a:ext>
            </a:extLst>
          </p:cNvPr>
          <p:cNvSpPr/>
          <p:nvPr/>
        </p:nvSpPr>
        <p:spPr>
          <a:xfrm>
            <a:off x="3696471" y="5547259"/>
            <a:ext cx="2018808" cy="4138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Arial"/>
              </a:rPr>
              <a:t>Trabajo realizado </a:t>
            </a:r>
            <a:br>
              <a:rPr kumimoji="0" lang="es-ES" sz="1100" b="0" i="0" u="none" strike="noStrike" kern="1200" cap="none" spc="0" normalizeH="0" baseline="0" noProof="0" dirty="0">
                <a:ln>
                  <a:noFill/>
                </a:ln>
                <a:solidFill>
                  <a:srgbClr val="000000"/>
                </a:solidFill>
                <a:effectLst/>
                <a:uLnTx/>
                <a:uFillTx/>
                <a:latin typeface="Arial"/>
                <a:ea typeface="+mn-ea"/>
                <a:cs typeface="Arial"/>
              </a:rPr>
            </a:br>
            <a:r>
              <a:rPr kumimoji="0" lang="es-ES" sz="1100" b="0" i="0" u="none" strike="noStrike" kern="1200" cap="none" spc="0" normalizeH="0" baseline="0" noProof="0" dirty="0">
                <a:ln>
                  <a:noFill/>
                </a:ln>
                <a:solidFill>
                  <a:srgbClr val="000000"/>
                </a:solidFill>
                <a:effectLst/>
                <a:uLnTx/>
                <a:uFillTx/>
                <a:latin typeface="Arial"/>
                <a:ea typeface="+mn-ea"/>
                <a:cs typeface="Arial"/>
              </a:rPr>
              <a:t>por el Mecanismo COVAX</a:t>
            </a:r>
          </a:p>
        </p:txBody>
      </p:sp>
      <p:sp>
        <p:nvSpPr>
          <p:cNvPr id="40" name="Rectangle 39">
            <a:extLst>
              <a:ext uri="{FF2B5EF4-FFF2-40B4-BE49-F238E27FC236}">
                <a16:creationId xmlns:a16="http://schemas.microsoft.com/office/drawing/2014/main" id="{B9E9F76E-39DF-4D6B-A82A-6E11514041CE}"/>
              </a:ext>
            </a:extLst>
          </p:cNvPr>
          <p:cNvSpPr/>
          <p:nvPr/>
        </p:nvSpPr>
        <p:spPr>
          <a:xfrm>
            <a:off x="3702158" y="6047994"/>
            <a:ext cx="2013121" cy="333918"/>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Arial"/>
              </a:rPr>
              <a:t>Trabajo realizado </a:t>
            </a:r>
            <a:br>
              <a:rPr kumimoji="0" lang="es-ES" sz="1100" b="0" i="0" u="none" strike="noStrike" kern="1200" cap="none" spc="0" normalizeH="0" baseline="0" noProof="0" dirty="0">
                <a:ln>
                  <a:noFill/>
                </a:ln>
                <a:solidFill>
                  <a:srgbClr val="000000"/>
                </a:solidFill>
                <a:effectLst/>
                <a:uLnTx/>
                <a:uFillTx/>
                <a:latin typeface="Arial"/>
                <a:ea typeface="+mn-ea"/>
                <a:cs typeface="Arial"/>
              </a:rPr>
            </a:br>
            <a:r>
              <a:rPr kumimoji="0" lang="es-ES" sz="1100" b="0" i="0" u="none" strike="noStrike" kern="1200" cap="none" spc="0" normalizeH="0" baseline="0" noProof="0" dirty="0">
                <a:ln>
                  <a:noFill/>
                </a:ln>
                <a:solidFill>
                  <a:srgbClr val="000000"/>
                </a:solidFill>
                <a:effectLst/>
                <a:uLnTx/>
                <a:uFillTx/>
                <a:latin typeface="Arial"/>
                <a:ea typeface="+mn-ea"/>
                <a:cs typeface="Arial"/>
              </a:rPr>
              <a:t>por el participante</a:t>
            </a:r>
          </a:p>
        </p:txBody>
      </p:sp>
      <p:sp>
        <p:nvSpPr>
          <p:cNvPr id="6" name="TextBox 5">
            <a:extLst>
              <a:ext uri="{FF2B5EF4-FFF2-40B4-BE49-F238E27FC236}">
                <a16:creationId xmlns:a16="http://schemas.microsoft.com/office/drawing/2014/main" id="{273BC1B2-5BFD-4026-BD86-26618F42879C}"/>
              </a:ext>
            </a:extLst>
          </p:cNvPr>
          <p:cNvSpPr txBox="1"/>
          <p:nvPr/>
        </p:nvSpPr>
        <p:spPr>
          <a:xfrm>
            <a:off x="2779074" y="1833071"/>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EB63BFAA-45E7-4A53-9484-11C153CF31CE}"/>
              </a:ext>
            </a:extLst>
          </p:cNvPr>
          <p:cNvSpPr txBox="1"/>
          <p:nvPr/>
        </p:nvSpPr>
        <p:spPr>
          <a:xfrm>
            <a:off x="2756650" y="1762628"/>
            <a:ext cx="211032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GCS de la GAVI envía el enlace a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la</a:t>
            </a:r>
            <a:r>
              <a:rPr lang="es-ES" sz="1000" i="1" dirty="0">
                <a:solidFill>
                  <a:srgbClr val="000000"/>
                </a:solidFill>
                <a:latin typeface="Arial"/>
              </a:rPr>
              <a:t> </a:t>
            </a:r>
            <a:r>
              <a:rPr kumimoji="0" lang="es-ES" sz="1000" b="0" i="1" u="none" strike="noStrike" kern="1200" cap="none" spc="0" normalizeH="0" baseline="0" noProof="0" dirty="0">
                <a:ln>
                  <a:noFill/>
                </a:ln>
                <a:solidFill>
                  <a:srgbClr val="000000"/>
                </a:solidFill>
                <a:effectLst/>
                <a:uLnTx/>
                <a:uFillTx/>
                <a:latin typeface="Arial"/>
                <a:ea typeface="+mn-ea"/>
                <a:cs typeface="+mn-cs"/>
              </a:rPr>
              <a:t>plantilla al país participante.</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s-ES" sz="1000" b="0" i="1"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a:extLst>
              <a:ext uri="{FF2B5EF4-FFF2-40B4-BE49-F238E27FC236}">
                <a16:creationId xmlns:a16="http://schemas.microsoft.com/office/drawing/2014/main" id="{47DD7D67-DFAE-478F-8D2C-89412F671E2A}"/>
              </a:ext>
            </a:extLst>
          </p:cNvPr>
          <p:cNvSpPr txBox="1"/>
          <p:nvPr/>
        </p:nvSpPr>
        <p:spPr>
          <a:xfrm>
            <a:off x="4670456" y="3205072"/>
            <a:ext cx="1722089" cy="569258"/>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Plantilla cargada en el SharePoint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 </a:t>
            </a:r>
            <a:r>
              <a:rPr lang="es-ES" sz="1000" i="1" dirty="0">
                <a:solidFill>
                  <a:srgbClr val="000000"/>
                </a:solidFill>
                <a:latin typeface="Arial"/>
              </a:rPr>
              <a:t>de p</a:t>
            </a:r>
            <a:r>
              <a:rPr kumimoji="0" lang="es-ES" sz="1000" b="0" i="1" u="none" strike="noStrike" kern="1200" cap="none" spc="0" normalizeH="0" baseline="0" noProof="0" dirty="0">
                <a:ln>
                  <a:noFill/>
                </a:ln>
                <a:solidFill>
                  <a:srgbClr val="000000"/>
                </a:solidFill>
                <a:effectLst/>
                <a:uLnTx/>
                <a:uFillTx/>
                <a:latin typeface="Arial"/>
                <a:ea typeface="+mn-ea"/>
                <a:cs typeface="+mn-cs"/>
              </a:rPr>
              <a:t>lanificación de la demanda</a:t>
            </a:r>
          </a:p>
        </p:txBody>
      </p:sp>
      <p:sp>
        <p:nvSpPr>
          <p:cNvPr id="8" name="Speech Bubble: Rectangle with Corners Rounded 7">
            <a:extLst>
              <a:ext uri="{FF2B5EF4-FFF2-40B4-BE49-F238E27FC236}">
                <a16:creationId xmlns:a16="http://schemas.microsoft.com/office/drawing/2014/main" id="{B9FFE0C2-D5F3-4906-BCC1-305B3016BAA0}"/>
              </a:ext>
            </a:extLst>
          </p:cNvPr>
          <p:cNvSpPr/>
          <p:nvPr/>
        </p:nvSpPr>
        <p:spPr>
          <a:xfrm>
            <a:off x="862255" y="3812248"/>
            <a:ext cx="1583435" cy="1404010"/>
          </a:xfrm>
          <a:prstGeom prst="wedgeRoundRectCallout">
            <a:avLst>
              <a:gd name="adj1" fmla="val 66730"/>
              <a:gd name="adj2" fmla="val -20485"/>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mn-cs"/>
              </a:rPr>
              <a:t>Las oficinas </a:t>
            </a:r>
            <a:r>
              <a:rPr lang="es-ES" sz="1100" dirty="0">
                <a:solidFill>
                  <a:srgbClr val="000000"/>
                </a:solidFill>
                <a:latin typeface="Arial"/>
              </a:rPr>
              <a:t>de país </a:t>
            </a:r>
            <a:r>
              <a:rPr kumimoji="0" lang="es-ES" sz="1100" b="0" i="0" u="none" strike="noStrike" kern="1200" cap="none" spc="0" normalizeH="0" baseline="0" noProof="0" dirty="0">
                <a:ln>
                  <a:noFill/>
                </a:ln>
                <a:solidFill>
                  <a:srgbClr val="000000"/>
                </a:solidFill>
                <a:effectLst/>
                <a:uLnTx/>
                <a:uFillTx/>
                <a:latin typeface="Arial"/>
                <a:ea typeface="+mn-ea"/>
                <a:cs typeface="+mn-cs"/>
              </a:rPr>
              <a:t>del UNICEF y la OPS facilitarán la finalización de la proyección de la demanda.</a:t>
            </a:r>
          </a:p>
        </p:txBody>
      </p:sp>
      <p:cxnSp>
        <p:nvCxnSpPr>
          <p:cNvPr id="41" name="Straight Arrow Connector 40">
            <a:extLst>
              <a:ext uri="{FF2B5EF4-FFF2-40B4-BE49-F238E27FC236}">
                <a16:creationId xmlns:a16="http://schemas.microsoft.com/office/drawing/2014/main" id="{043CA086-6D98-44D2-A6C9-207DD9D16BA3}"/>
              </a:ext>
            </a:extLst>
          </p:cNvPr>
          <p:cNvCxnSpPr>
            <a:cxnSpLocks/>
          </p:cNvCxnSpPr>
          <p:nvPr/>
        </p:nvCxnSpPr>
        <p:spPr>
          <a:xfrm>
            <a:off x="7450373" y="2014717"/>
            <a:ext cx="238429" cy="5345"/>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7E30FE4-1A74-410E-8FA4-758923F3CEA3}"/>
              </a:ext>
            </a:extLst>
          </p:cNvPr>
          <p:cNvCxnSpPr>
            <a:cxnSpLocks/>
            <a:stCxn id="67" idx="2"/>
            <a:endCxn id="35" idx="1"/>
          </p:cNvCxnSpPr>
          <p:nvPr/>
        </p:nvCxnSpPr>
        <p:spPr>
          <a:xfrm rot="5400000" flipH="1" flipV="1">
            <a:off x="8796291" y="1768476"/>
            <a:ext cx="468981" cy="1158473"/>
          </a:xfrm>
          <a:prstGeom prst="bentConnector4">
            <a:avLst>
              <a:gd name="adj1" fmla="val -48744"/>
              <a:gd name="adj2" fmla="val 8366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9B35B2-974E-444A-B446-9EB6DA89DAB1}"/>
              </a:ext>
            </a:extLst>
          </p:cNvPr>
          <p:cNvSpPr txBox="1"/>
          <p:nvPr/>
        </p:nvSpPr>
        <p:spPr>
          <a:xfrm>
            <a:off x="8455195" y="2848486"/>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Presentación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al equipo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de asignación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conjunta</a:t>
            </a:r>
          </a:p>
        </p:txBody>
      </p:sp>
      <p:sp>
        <p:nvSpPr>
          <p:cNvPr id="53" name="TextBox 52">
            <a:extLst>
              <a:ext uri="{FF2B5EF4-FFF2-40B4-BE49-F238E27FC236}">
                <a16:creationId xmlns:a16="http://schemas.microsoft.com/office/drawing/2014/main" id="{C91746C1-5F4D-4FBE-BE00-270FA96447BE}"/>
              </a:ext>
            </a:extLst>
          </p:cNvPr>
          <p:cNvSpPr txBox="1"/>
          <p:nvPr/>
        </p:nvSpPr>
        <p:spPr>
          <a:xfrm>
            <a:off x="10842835" y="3070168"/>
            <a:ext cx="914400" cy="914400"/>
          </a:xfrm>
          <a:prstGeom prst="rect">
            <a:avLst/>
          </a:prstGeom>
          <a:ln w="6350">
            <a:noFill/>
            <a:miter lim="800000"/>
          </a:ln>
        </p:spPr>
        <p:txBody>
          <a:bodyPr vert="horz" wrap="none" lIns="0" tIns="0" rIns="0" bIns="0" rtlCol="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Asignación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comunicada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por GCS</a:t>
            </a:r>
            <a:endParaRPr kumimoji="0" lang="es-E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Title 1">
            <a:extLst>
              <a:ext uri="{FF2B5EF4-FFF2-40B4-BE49-F238E27FC236}">
                <a16:creationId xmlns:a16="http://schemas.microsoft.com/office/drawing/2014/main" id="{061DC196-54C5-46E2-9317-4BB572FF8A3C}"/>
              </a:ext>
            </a:extLst>
          </p:cNvPr>
          <p:cNvSpPr txBox="1">
            <a:spLocks/>
          </p:cNvSpPr>
          <p:nvPr/>
        </p:nvSpPr>
        <p:spPr bwMode="invGray">
          <a:xfrm>
            <a:off x="537876" y="294158"/>
            <a:ext cx="11082528"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US" sz="2800" b="1" kern="1200" dirty="0">
                <a:solidFill>
                  <a:schemeClr val="tx2"/>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9CDE"/>
                </a:solidFill>
                <a:effectLst/>
                <a:uLnTx/>
                <a:uFillTx/>
                <a:latin typeface="Ebrima"/>
                <a:ea typeface="+mj-ea"/>
                <a:cs typeface="+mj-cs"/>
              </a:rPr>
              <a:t>Panorama del proceso para proyectar la demanda </a:t>
            </a:r>
          </a:p>
        </p:txBody>
      </p:sp>
      <p:sp>
        <p:nvSpPr>
          <p:cNvPr id="11" name="Rectangle 10">
            <a:extLst>
              <a:ext uri="{FF2B5EF4-FFF2-40B4-BE49-F238E27FC236}">
                <a16:creationId xmlns:a16="http://schemas.microsoft.com/office/drawing/2014/main" id="{6C9667AF-4A33-4C80-AE09-11D11A401FB8}"/>
              </a:ext>
            </a:extLst>
          </p:cNvPr>
          <p:cNvSpPr/>
          <p:nvPr/>
        </p:nvSpPr>
        <p:spPr>
          <a:xfrm>
            <a:off x="143435" y="0"/>
            <a:ext cx="1174377" cy="28687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A87A286-42B8-4880-9B5C-6964F95A7D0A}"/>
              </a:ext>
            </a:extLst>
          </p:cNvPr>
          <p:cNvSpPr/>
          <p:nvPr/>
        </p:nvSpPr>
        <p:spPr>
          <a:xfrm>
            <a:off x="10184445" y="241737"/>
            <a:ext cx="1764297" cy="437621"/>
          </a:xfrm>
          <a:prstGeom prst="rect">
            <a:avLst/>
          </a:prstGeom>
          <a:solidFill>
            <a:srgbClr val="00B050"/>
          </a:solidFill>
          <a:ln w="635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rtl="0" eaLnBrk="1" fontAlgn="auto" latinLnBrk="0" hangingPunct="1">
              <a:lnSpc>
                <a:spcPct val="100000"/>
              </a:lnSpc>
              <a:spcBef>
                <a:spcPts val="182"/>
              </a:spcBef>
              <a:spcAft>
                <a:spcPts val="182"/>
              </a:spcAft>
              <a:buClrTx/>
              <a:buSzTx/>
              <a:buFontTx/>
              <a:buNone/>
              <a:tabLst/>
              <a:defRPr/>
            </a:pPr>
            <a:r>
              <a:rPr kumimoji="0" lang="es-ES" sz="1092" b="1" i="0" u="none" strike="noStrike" kern="1200" cap="none" spc="0" normalizeH="0" baseline="0" noProof="0" dirty="0">
                <a:ln>
                  <a:noFill/>
                </a:ln>
                <a:solidFill>
                  <a:srgbClr val="FFFFFF"/>
                </a:solidFill>
                <a:effectLst/>
                <a:uLnTx/>
                <a:uFillTx/>
                <a:latin typeface="Arial"/>
                <a:ea typeface="+mn-ea"/>
                <a:cs typeface="+mn-cs"/>
              </a:rPr>
              <a:t>Actualizado </a:t>
            </a:r>
            <a:br>
              <a:rPr kumimoji="0" lang="es-ES" sz="1092" b="1" i="0" u="none" strike="noStrike" kern="1200" cap="none" spc="0" normalizeH="0" baseline="0" noProof="0" dirty="0">
                <a:ln>
                  <a:noFill/>
                </a:ln>
                <a:solidFill>
                  <a:srgbClr val="FFFFFF"/>
                </a:solidFill>
                <a:effectLst/>
                <a:uLnTx/>
                <a:uFillTx/>
                <a:latin typeface="Arial"/>
                <a:ea typeface="+mn-ea"/>
                <a:cs typeface="+mn-cs"/>
              </a:rPr>
            </a:br>
            <a:r>
              <a:rPr kumimoji="0" lang="es-ES" sz="1092" b="1" i="0" u="none" strike="noStrike" kern="1200" cap="none" spc="0" normalizeH="0" baseline="0" noProof="0" dirty="0">
                <a:ln>
                  <a:noFill/>
                </a:ln>
                <a:solidFill>
                  <a:srgbClr val="FFFFFF"/>
                </a:solidFill>
                <a:effectLst/>
                <a:uLnTx/>
                <a:uFillTx/>
                <a:latin typeface="Arial"/>
                <a:ea typeface="+mn-ea"/>
                <a:cs typeface="+mn-cs"/>
              </a:rPr>
              <a:t>el 16 de marzo del 2022</a:t>
            </a:r>
          </a:p>
        </p:txBody>
      </p:sp>
    </p:spTree>
    <p:extLst>
      <p:ext uri="{BB962C8B-B14F-4D97-AF65-F5344CB8AC3E}">
        <p14:creationId xmlns:p14="http://schemas.microsoft.com/office/powerpoint/2010/main" val="138643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33F979-5A41-4BBC-A29B-529C187D1CC6}"/>
              </a:ext>
            </a:extLst>
          </p:cNvPr>
          <p:cNvSpPr txBox="1">
            <a:spLocks/>
          </p:cNvSpPr>
          <p:nvPr/>
        </p:nvSpPr>
        <p:spPr>
          <a:xfrm>
            <a:off x="286871" y="126402"/>
            <a:ext cx="3781851"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400">
              <a:spcAft>
                <a:spcPts val="600"/>
              </a:spcAft>
              <a:defRPr/>
            </a:pPr>
            <a:r>
              <a:rPr lang="es-ES" sz="2000" b="1" dirty="0">
                <a:ln w="6350" cap="flat">
                  <a:noFill/>
                  <a:miter lim="800000"/>
                </a:ln>
                <a:solidFill>
                  <a:srgbClr val="009CDE"/>
                </a:solidFill>
                <a:latin typeface="Ebrima"/>
              </a:rPr>
              <a:t>Plantilla para proyectar la demanda de las vacunas contra la COVID-19 </a:t>
            </a:r>
            <a:br>
              <a:rPr lang="es-ES" sz="2000" b="1" dirty="0">
                <a:ln w="6350" cap="flat">
                  <a:noFill/>
                  <a:miter lim="800000"/>
                </a:ln>
                <a:solidFill>
                  <a:srgbClr val="009CDE"/>
                </a:solidFill>
                <a:latin typeface="Ebrima"/>
              </a:rPr>
            </a:br>
            <a:r>
              <a:rPr lang="es-ES" sz="2000" b="1" dirty="0">
                <a:ln w="6350" cap="flat">
                  <a:noFill/>
                  <a:miter lim="800000"/>
                </a:ln>
                <a:solidFill>
                  <a:srgbClr val="009CDE"/>
                </a:solidFill>
                <a:latin typeface="Ebrima"/>
              </a:rPr>
              <a:t>(marzo del 2022)</a:t>
            </a:r>
          </a:p>
        </p:txBody>
      </p:sp>
      <p:sp>
        <p:nvSpPr>
          <p:cNvPr id="6" name="TextBox 9">
            <a:extLst>
              <a:ext uri="{FF2B5EF4-FFF2-40B4-BE49-F238E27FC236}">
                <a16:creationId xmlns:a16="http://schemas.microsoft.com/office/drawing/2014/main" id="{6ED46E32-9AB8-4ADA-8C01-C83682BF2F8A}"/>
              </a:ext>
            </a:extLst>
          </p:cNvPr>
          <p:cNvSpPr txBox="1"/>
          <p:nvPr/>
        </p:nvSpPr>
        <p:spPr>
          <a:xfrm>
            <a:off x="4654295" y="251011"/>
            <a:ext cx="6892246" cy="1846729"/>
          </a:xfrm>
          <a:prstGeom prst="rect">
            <a:avLst/>
          </a:prstGeom>
        </p:spPr>
        <p:txBody>
          <a:bodyPr vert="horz" lIns="91440" tIns="45720" rIns="91440" bIns="45720" rtlCol="0" anchor="ctr">
            <a:normAutofit fontScale="625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dirty="0">
                <a:ln>
                  <a:noFill/>
                </a:ln>
                <a:solidFill>
                  <a:srgbClr val="009CDE"/>
                </a:solidFill>
                <a:effectLst/>
                <a:uLnTx/>
                <a:uFillTx/>
              </a:rPr>
              <a:t>Cuadro 1: Metas de cobertura</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 Fecha prevista del país para alcanzar la meta de cobertura </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 de cobertura (población total</a:t>
            </a:r>
            <a:r>
              <a:rPr kumimoji="0" lang="es-ES" sz="1150" b="0" i="0" u="none" strike="noStrike" kern="0" cap="none" spc="0" normalizeH="0" baseline="0" dirty="0">
                <a:ln>
                  <a:noFill/>
                </a:ln>
                <a:solidFill>
                  <a:prstClr val="black"/>
                </a:solidFill>
                <a:effectLst/>
                <a:uLnTx/>
                <a:uFillTx/>
              </a:rPr>
              <a:t>)</a:t>
            </a:r>
          </a:p>
          <a:p>
            <a:pPr marL="0" marR="0" lvl="0" indent="0" defTabSz="914400" eaLnBrk="1" fontAlgn="auto" latinLnBrk="0" hangingPunct="1">
              <a:lnSpc>
                <a:spcPct val="90000"/>
              </a:lnSpc>
              <a:spcBef>
                <a:spcPts val="0"/>
              </a:spcBef>
              <a:spcAft>
                <a:spcPts val="600"/>
              </a:spcAft>
              <a:buClrTx/>
              <a:buSzTx/>
              <a:buFontTx/>
              <a:buNone/>
              <a:tabLst/>
              <a:defRPr/>
            </a:pPr>
            <a:endParaRPr kumimoji="0" lang="es-ES" sz="1150" b="0" i="0" u="none" strike="noStrike" kern="0" cap="none" spc="0" normalizeH="0" baseline="0" dirty="0">
              <a:ln>
                <a:noFill/>
              </a:ln>
              <a:solidFill>
                <a:prstClr val="black"/>
              </a:solidFill>
              <a:effectLst/>
              <a:uLnTx/>
              <a:uFillTx/>
            </a:endParaRPr>
          </a:p>
          <a:p>
            <a:pPr marL="0" marR="0" lvl="0" indent="-22860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dirty="0">
                <a:ln>
                  <a:noFill/>
                </a:ln>
                <a:solidFill>
                  <a:srgbClr val="009CDE"/>
                </a:solidFill>
                <a:effectLst/>
                <a:uLnTx/>
                <a:uFillTx/>
              </a:rPr>
              <a:t>Cuadro 2: Hitos de cobertura </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Porcentaje de cobertura desglosado (población total) para la primera, la segunda y la tercera dosis</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Hitos: junio del 2022, diciembre del 2022 y diciembre del 2022</a:t>
            </a:r>
          </a:p>
          <a:p>
            <a:pPr marL="0" marR="0" lvl="0" indent="0" defTabSz="914400" eaLnBrk="1" fontAlgn="auto" latinLnBrk="0" hangingPunct="1">
              <a:lnSpc>
                <a:spcPct val="90000"/>
              </a:lnSpc>
              <a:spcBef>
                <a:spcPts val="0"/>
              </a:spcBef>
              <a:spcAft>
                <a:spcPts val="600"/>
              </a:spcAft>
              <a:buClrTx/>
              <a:buSzTx/>
              <a:buFontTx/>
              <a:buNone/>
              <a:tabLst/>
              <a:defRPr/>
            </a:pPr>
            <a:endParaRPr kumimoji="0" lang="es-ES" sz="1500" b="0" i="0" u="none" strike="noStrike" kern="0" cap="none" spc="0" normalizeH="0" baseline="0" dirty="0">
              <a:ln>
                <a:noFill/>
              </a:ln>
              <a:solidFill>
                <a:prstClr val="black"/>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dirty="0">
                <a:ln>
                  <a:noFill/>
                </a:ln>
                <a:solidFill>
                  <a:srgbClr val="009CDE"/>
                </a:solidFill>
                <a:effectLst/>
                <a:uLnTx/>
                <a:uFillTx/>
              </a:rPr>
              <a:t>Cuadro 3 (en amarillo): Demanda presentada anteriormente</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400" b="0" i="0" u="none" strike="noStrike" kern="0" cap="none" spc="0" normalizeH="0" baseline="0" dirty="0">
                <a:ln>
                  <a:noFill/>
                </a:ln>
                <a:solidFill>
                  <a:prstClr val="black"/>
                </a:solidFill>
                <a:effectLst/>
                <a:uLnTx/>
                <a:uFillTx/>
              </a:rPr>
              <a:t>Incluye la demanda anterior de los países y se utiliza como referencia para actualizar la demanda actual</a:t>
            </a:r>
            <a:r>
              <a:rPr lang="es-ES" sz="1400" kern="0" dirty="0">
                <a:solidFill>
                  <a:prstClr val="black"/>
                </a:solidFill>
              </a:rPr>
              <a:t>.</a:t>
            </a:r>
            <a:endParaRPr kumimoji="0" lang="es-ES" sz="1400" b="0" i="0" u="none" strike="noStrike" kern="0" cap="none" spc="0" normalizeH="0" baseline="0" noProof="0" dirty="0">
              <a:ln>
                <a:noFill/>
              </a:ln>
              <a:solidFill>
                <a:prstClr val="black"/>
              </a:solidFill>
              <a:effectLst/>
              <a:uLnTx/>
              <a:uFillTx/>
            </a:endParaRPr>
          </a:p>
          <a:p>
            <a:pPr marL="228600" marR="0" lvl="1" indent="0" defTabSz="914400" eaLnBrk="1" fontAlgn="auto" latinLnBrk="0" hangingPunct="1">
              <a:lnSpc>
                <a:spcPct val="90000"/>
              </a:lnSpc>
              <a:spcBef>
                <a:spcPts val="0"/>
              </a:spcBef>
              <a:spcAft>
                <a:spcPts val="600"/>
              </a:spcAft>
              <a:buClrTx/>
              <a:buSzTx/>
              <a:buFontTx/>
              <a:buNone/>
              <a:tabLst/>
              <a:defRPr/>
            </a:pPr>
            <a:endParaRPr kumimoji="0" lang="es-ES" sz="1400" b="0" i="0" u="none" strike="noStrike" kern="0" cap="none" spc="0" normalizeH="0" baseline="0" noProof="0" dirty="0">
              <a:ln>
                <a:noFill/>
              </a:ln>
              <a:solidFill>
                <a:prstClr val="black"/>
              </a:solidFill>
              <a:effectLst/>
              <a:uLnTx/>
              <a:uFillTx/>
            </a:endParaRPr>
          </a:p>
        </p:txBody>
      </p:sp>
      <p:pic>
        <p:nvPicPr>
          <p:cNvPr id="7" name="Picture 7" descr="Graphical user interface&#10;&#10;Description automatically generated">
            <a:extLst>
              <a:ext uri="{FF2B5EF4-FFF2-40B4-BE49-F238E27FC236}">
                <a16:creationId xmlns:a16="http://schemas.microsoft.com/office/drawing/2014/main" id="{9724651C-E20A-4A6A-9509-5FAF6B2F9162}"/>
              </a:ext>
            </a:extLst>
          </p:cNvPr>
          <p:cNvPicPr>
            <a:picLocks noChangeAspect="1"/>
          </p:cNvPicPr>
          <p:nvPr/>
        </p:nvPicPr>
        <p:blipFill>
          <a:blip r:embed="rId3"/>
          <a:stretch>
            <a:fillRect/>
          </a:stretch>
        </p:blipFill>
        <p:spPr>
          <a:xfrm>
            <a:off x="863657" y="2070848"/>
            <a:ext cx="10593238" cy="4242194"/>
          </a:xfrm>
          <a:prstGeom prst="rect">
            <a:avLst/>
          </a:prstGeom>
        </p:spPr>
      </p:pic>
      <p:sp>
        <p:nvSpPr>
          <p:cNvPr id="8" name="Rectangle 8">
            <a:extLst>
              <a:ext uri="{FF2B5EF4-FFF2-40B4-BE49-F238E27FC236}">
                <a16:creationId xmlns:a16="http://schemas.microsoft.com/office/drawing/2014/main" id="{49D72D4D-2115-459F-BD65-65C3115243E8}"/>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182"/>
              </a:spcBef>
              <a:spcAft>
                <a:spcPts val="182"/>
              </a:spcAft>
              <a:buClrTx/>
              <a:buSzTx/>
              <a:buFontTx/>
              <a:buNone/>
              <a:tabLst/>
              <a:defRPr/>
            </a:pPr>
            <a:r>
              <a:rPr kumimoji="0" lang="es-ES" sz="1092" b="1" i="0" u="none" strike="noStrike" kern="0" cap="none" spc="0" normalizeH="0" baseline="0" noProof="0" dirty="0">
                <a:ln>
                  <a:noFill/>
                </a:ln>
                <a:solidFill>
                  <a:srgbClr val="FFFFFF"/>
                </a:solidFill>
                <a:effectLst/>
                <a:uLnTx/>
                <a:uFillTx/>
                <a:latin typeface="Arial"/>
                <a:ea typeface="+mn-ea"/>
                <a:cs typeface="+mn-cs"/>
              </a:rPr>
              <a:t>Actualizado el 16 de marzo del 2022</a:t>
            </a:r>
          </a:p>
        </p:txBody>
      </p:sp>
      <p:cxnSp>
        <p:nvCxnSpPr>
          <p:cNvPr id="9" name="Conector recto 8">
            <a:extLst>
              <a:ext uri="{FF2B5EF4-FFF2-40B4-BE49-F238E27FC236}">
                <a16:creationId xmlns:a16="http://schemas.microsoft.com/office/drawing/2014/main" id="{29446ED0-5C5E-46B1-8C8A-28A4A9AF1804}"/>
              </a:ext>
            </a:extLst>
          </p:cNvPr>
          <p:cNvCxnSpPr/>
          <p:nvPr/>
        </p:nvCxnSpPr>
        <p:spPr>
          <a:xfrm>
            <a:off x="4403324" y="251011"/>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8C66F4D-E2D6-40A8-803D-5C6E657DE829}"/>
              </a:ext>
            </a:extLst>
          </p:cNvPr>
          <p:cNvCxnSpPr/>
          <p:nvPr/>
        </p:nvCxnSpPr>
        <p:spPr>
          <a:xfrm flipH="1">
            <a:off x="3932807" y="1070864"/>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13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8D6A42-7A70-4969-AF11-61486E7F2875}"/>
              </a:ext>
            </a:extLst>
          </p:cNvPr>
          <p:cNvSpPr txBox="1">
            <a:spLocks/>
          </p:cNvSpPr>
          <p:nvPr/>
        </p:nvSpPr>
        <p:spPr>
          <a:xfrm>
            <a:off x="630935" y="502920"/>
            <a:ext cx="3539173"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400">
              <a:spcAft>
                <a:spcPts val="600"/>
              </a:spcAft>
              <a:defRPr/>
            </a:pPr>
            <a:r>
              <a:rPr lang="es-ES" sz="2000" b="1" dirty="0">
                <a:ln w="6350" cap="flat">
                  <a:noFill/>
                  <a:miter lim="800000"/>
                </a:ln>
                <a:solidFill>
                  <a:srgbClr val="009CDE"/>
                </a:solidFill>
                <a:latin typeface="Ebrima"/>
              </a:rPr>
              <a:t>Plantilla para proyectar la demanda de las vacunas contra la COVID-19 </a:t>
            </a:r>
            <a:br>
              <a:rPr lang="es-ES" sz="2000" b="1" dirty="0">
                <a:ln w="6350" cap="flat">
                  <a:noFill/>
                  <a:miter lim="800000"/>
                </a:ln>
                <a:solidFill>
                  <a:srgbClr val="009CDE"/>
                </a:solidFill>
                <a:latin typeface="Ebrima"/>
              </a:rPr>
            </a:br>
            <a:r>
              <a:rPr lang="es-ES" sz="2000" b="1" dirty="0">
                <a:ln w="6350" cap="flat">
                  <a:noFill/>
                  <a:miter lim="800000"/>
                </a:ln>
                <a:solidFill>
                  <a:srgbClr val="009CDE"/>
                </a:solidFill>
                <a:latin typeface="Ebrima"/>
              </a:rPr>
              <a:t>(marzo del 2022)</a:t>
            </a:r>
          </a:p>
        </p:txBody>
      </p:sp>
      <p:sp>
        <p:nvSpPr>
          <p:cNvPr id="6" name="TextBox 9">
            <a:extLst>
              <a:ext uri="{FF2B5EF4-FFF2-40B4-BE49-F238E27FC236}">
                <a16:creationId xmlns:a16="http://schemas.microsoft.com/office/drawing/2014/main" id="{8566C9F6-BA98-496C-B5D6-10AF2D3992F1}"/>
              </a:ext>
            </a:extLst>
          </p:cNvPr>
          <p:cNvSpPr txBox="1"/>
          <p:nvPr/>
        </p:nvSpPr>
        <p:spPr>
          <a:xfrm>
            <a:off x="4654295" y="439270"/>
            <a:ext cx="6894576" cy="1428078"/>
          </a:xfrm>
          <a:prstGeom prst="rect">
            <a:avLst/>
          </a:prstGeom>
        </p:spPr>
        <p:txBody>
          <a:bodyPr vert="horz" lIns="91440" tIns="45720" rIns="91440" bIns="45720" rtlCol="0" anchor="ctr">
            <a:normAutofit fontScale="550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s-ES" sz="1600" b="0" i="0" u="none" strike="noStrike" kern="0" cap="none" spc="0" normalizeH="0" baseline="0" noProof="0" dirty="0">
              <a:ln>
                <a:noFill/>
              </a:ln>
              <a:solidFill>
                <a:srgbClr val="009CDE"/>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noProof="0" dirty="0">
                <a:ln>
                  <a:noFill/>
                </a:ln>
                <a:solidFill>
                  <a:srgbClr val="009CDE"/>
                </a:solidFill>
                <a:effectLst/>
                <a:uLnTx/>
                <a:uFillTx/>
              </a:rPr>
              <a:t>Cuadro 4: Proyección del Mecanismo COVAX</a:t>
            </a:r>
          </a:p>
          <a:p>
            <a:pPr marL="0" marR="0" lvl="0" indent="0" defTabSz="914400" eaLnBrk="1" fontAlgn="auto" latinLnBrk="0" hangingPunct="1">
              <a:lnSpc>
                <a:spcPct val="120000"/>
              </a:lnSpc>
              <a:spcBef>
                <a:spcPts val="0"/>
              </a:spcBef>
              <a:spcAft>
                <a:spcPts val="600"/>
              </a:spcAft>
              <a:buClrTx/>
              <a:buSzTx/>
              <a:buFontTx/>
              <a:buNone/>
              <a:tabLst/>
              <a:defRPr/>
            </a:pPr>
            <a:r>
              <a:rPr kumimoji="0" lang="es-ES" sz="1400" b="0" i="0" u="none" strike="noStrike" kern="0" cap="none" spc="0" normalizeH="0" baseline="0" noProof="0" dirty="0">
                <a:ln>
                  <a:noFill/>
                </a:ln>
                <a:solidFill>
                  <a:prstClr val="black"/>
                </a:solidFill>
                <a:effectLst/>
                <a:uLnTx/>
                <a:uFillTx/>
              </a:rPr>
              <a:t>Proyección del país de las vacunas contra la COVID-19 por medio del Mecanismo COVAX con la demanda anterior de enero a abril </a:t>
            </a:r>
            <a:br>
              <a:rPr kumimoji="0" lang="es-ES" sz="1400" b="0" i="0" u="none" strike="noStrike" kern="0" cap="none" spc="0" normalizeH="0" baseline="0" noProof="0" dirty="0">
                <a:ln>
                  <a:noFill/>
                </a:ln>
                <a:solidFill>
                  <a:prstClr val="black"/>
                </a:solidFill>
                <a:effectLst/>
                <a:uLnTx/>
                <a:uFillTx/>
              </a:rPr>
            </a:br>
            <a:r>
              <a:rPr kumimoji="0" lang="es-ES" sz="1400" b="0" i="0" u="none" strike="noStrike" kern="0" cap="none" spc="0" normalizeH="0" baseline="0" noProof="0" dirty="0">
                <a:ln>
                  <a:noFill/>
                </a:ln>
                <a:solidFill>
                  <a:prstClr val="black"/>
                </a:solidFill>
                <a:effectLst/>
                <a:uLnTx/>
                <a:uFillTx/>
              </a:rPr>
              <a:t>del 2022 bloqueada</a:t>
            </a:r>
            <a:r>
              <a:rPr kumimoji="0" lang="es-ES" sz="1400" b="0" i="0" u="none" strike="noStrike" kern="0" cap="none" spc="0" normalizeH="0" baseline="0" noProof="0" dirty="0">
                <a:ln>
                  <a:noFill/>
                </a:ln>
                <a:solidFill>
                  <a:srgbClr val="009CDE"/>
                </a:solidFill>
                <a:effectLst/>
                <a:uLnTx/>
                <a:uFillTx/>
              </a:rPr>
              <a:t>.</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noProof="0" dirty="0">
                <a:ln>
                  <a:noFill/>
                </a:ln>
                <a:solidFill>
                  <a:prstClr val="black"/>
                </a:solidFill>
                <a:effectLst/>
                <a:uLnTx/>
                <a:uFillTx/>
              </a:rPr>
              <a:t> </a:t>
            </a:r>
          </a:p>
          <a:p>
            <a:pPr marL="0" marR="0" lvl="0" indent="-22860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noProof="0" dirty="0">
                <a:ln>
                  <a:noFill/>
                </a:ln>
                <a:solidFill>
                  <a:srgbClr val="009CDE"/>
                </a:solidFill>
                <a:effectLst/>
                <a:uLnTx/>
                <a:uFillTx/>
              </a:rPr>
              <a:t>Cuadro 5: Fuera del Mecanismo COVAX</a:t>
            </a:r>
          </a:p>
          <a:p>
            <a:pPr marL="0" marR="0" lvl="0" indent="0" defTabSz="914400" eaLnBrk="1" fontAlgn="auto" latinLnBrk="0" hangingPunct="1">
              <a:lnSpc>
                <a:spcPct val="120000"/>
              </a:lnSpc>
              <a:spcBef>
                <a:spcPts val="0"/>
              </a:spcBef>
              <a:spcAft>
                <a:spcPts val="600"/>
              </a:spcAft>
              <a:buClrTx/>
              <a:buSzTx/>
              <a:buFontTx/>
              <a:buNone/>
              <a:tabLst/>
              <a:defRPr/>
            </a:pPr>
            <a:r>
              <a:rPr kumimoji="0" lang="es-ES" sz="1400" b="0" i="0" u="none" strike="noStrike" kern="0" cap="none" spc="0" normalizeH="0" baseline="0" noProof="0" dirty="0">
                <a:ln>
                  <a:noFill/>
                </a:ln>
                <a:solidFill>
                  <a:prstClr val="black"/>
                </a:solidFill>
                <a:effectLst/>
                <a:uLnTx/>
                <a:uFillTx/>
              </a:rPr>
              <a:t>Los países pueden especificar cualquier envío de vacunas contra la COVID-19 que prevean recibir fuera del Mecanismo COVAX con el nombre del donante en los comentarios.</a:t>
            </a:r>
          </a:p>
        </p:txBody>
      </p:sp>
      <p:pic>
        <p:nvPicPr>
          <p:cNvPr id="7" name="Picture 5" descr="Calendar&#10;&#10;Description automatically generated">
            <a:extLst>
              <a:ext uri="{FF2B5EF4-FFF2-40B4-BE49-F238E27FC236}">
                <a16:creationId xmlns:a16="http://schemas.microsoft.com/office/drawing/2014/main" id="{748AC6D7-9E04-4234-A885-AA503EC9C38F}"/>
              </a:ext>
            </a:extLst>
          </p:cNvPr>
          <p:cNvPicPr>
            <a:picLocks noChangeAspect="1"/>
          </p:cNvPicPr>
          <p:nvPr/>
        </p:nvPicPr>
        <p:blipFill>
          <a:blip r:embed="rId3"/>
          <a:stretch>
            <a:fillRect/>
          </a:stretch>
        </p:blipFill>
        <p:spPr>
          <a:xfrm>
            <a:off x="171787" y="2309571"/>
            <a:ext cx="11476626" cy="4045509"/>
          </a:xfrm>
          <a:prstGeom prst="rect">
            <a:avLst/>
          </a:prstGeom>
        </p:spPr>
      </p:pic>
      <p:sp>
        <p:nvSpPr>
          <p:cNvPr id="8" name="Rectangle 7">
            <a:extLst>
              <a:ext uri="{FF2B5EF4-FFF2-40B4-BE49-F238E27FC236}">
                <a16:creationId xmlns:a16="http://schemas.microsoft.com/office/drawing/2014/main" id="{E542DA72-D3C4-4D3B-9970-8BEB16523E65}"/>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182"/>
              </a:spcBef>
              <a:spcAft>
                <a:spcPts val="182"/>
              </a:spcAft>
              <a:buClrTx/>
              <a:buSzTx/>
              <a:buFontTx/>
              <a:buNone/>
              <a:tabLst/>
              <a:defRPr/>
            </a:pPr>
            <a:r>
              <a:rPr kumimoji="0" lang="es-ES" sz="1092" b="1" i="0" u="none" strike="noStrike" kern="0" cap="none" spc="0" normalizeH="0" baseline="0" noProof="0" dirty="0">
                <a:ln>
                  <a:noFill/>
                </a:ln>
                <a:solidFill>
                  <a:srgbClr val="FFFFFF"/>
                </a:solidFill>
                <a:effectLst/>
                <a:uLnTx/>
                <a:uFillTx/>
                <a:latin typeface="Arial"/>
                <a:ea typeface="+mn-ea"/>
                <a:cs typeface="+mn-cs"/>
              </a:rPr>
              <a:t>Actualizado a </a:t>
            </a:r>
            <a:br>
              <a:rPr kumimoji="0" lang="es-ES" sz="1092" b="1" i="0" u="none" strike="noStrike" kern="0" cap="none" spc="0" normalizeH="0" baseline="0" noProof="0" dirty="0">
                <a:ln>
                  <a:noFill/>
                </a:ln>
                <a:solidFill>
                  <a:srgbClr val="FFFFFF"/>
                </a:solidFill>
                <a:effectLst/>
                <a:uLnTx/>
                <a:uFillTx/>
                <a:latin typeface="Arial"/>
                <a:ea typeface="+mn-ea"/>
                <a:cs typeface="+mn-cs"/>
              </a:rPr>
            </a:br>
            <a:r>
              <a:rPr kumimoji="0" lang="es-ES" sz="1092" b="1" i="0" u="none" strike="noStrike" kern="0" cap="none" spc="0" normalizeH="0" baseline="0" noProof="0" dirty="0">
                <a:ln>
                  <a:noFill/>
                </a:ln>
                <a:solidFill>
                  <a:srgbClr val="FFFFFF"/>
                </a:solidFill>
                <a:effectLst/>
                <a:uLnTx/>
                <a:uFillTx/>
                <a:latin typeface="Arial"/>
                <a:ea typeface="+mn-ea"/>
                <a:cs typeface="+mn-cs"/>
              </a:rPr>
              <a:t>16 de marzo del 2022</a:t>
            </a:r>
          </a:p>
        </p:txBody>
      </p:sp>
      <p:cxnSp>
        <p:nvCxnSpPr>
          <p:cNvPr id="10" name="Conector recto 9">
            <a:extLst>
              <a:ext uri="{FF2B5EF4-FFF2-40B4-BE49-F238E27FC236}">
                <a16:creationId xmlns:a16="http://schemas.microsoft.com/office/drawing/2014/main" id="{51DDF129-2945-48F2-8A77-2EC487A58A9A}"/>
              </a:ext>
            </a:extLst>
          </p:cNvPr>
          <p:cNvCxnSpPr/>
          <p:nvPr/>
        </p:nvCxnSpPr>
        <p:spPr>
          <a:xfrm>
            <a:off x="4412202" y="502920"/>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ABC5BF-0292-457E-BB1F-26A65CEA6510}"/>
              </a:ext>
            </a:extLst>
          </p:cNvPr>
          <p:cNvCxnSpPr/>
          <p:nvPr/>
        </p:nvCxnSpPr>
        <p:spPr>
          <a:xfrm flipH="1">
            <a:off x="3941685" y="1322773"/>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9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D91D2A-8CC8-4E1D-B7B5-48AB16BA8861}"/>
              </a:ext>
            </a:extLst>
          </p:cNvPr>
          <p:cNvSpPr txBox="1">
            <a:spLocks/>
          </p:cNvSpPr>
          <p:nvPr/>
        </p:nvSpPr>
        <p:spPr>
          <a:xfrm>
            <a:off x="174580" y="270104"/>
            <a:ext cx="11734393" cy="114300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ES" sz="2500" b="1" i="0" u="none" strike="noStrike" kern="1200" cap="none" spc="0" normalizeH="0" baseline="0" noProof="0" dirty="0">
                <a:ln w="6350" cap="flat">
                  <a:noFill/>
                  <a:miter lim="800000"/>
                </a:ln>
                <a:solidFill>
                  <a:srgbClr val="000000"/>
                </a:solidFill>
                <a:effectLst/>
                <a:uLnTx/>
                <a:uFillTx/>
                <a:latin typeface="Ebrima"/>
                <a:ea typeface="+mj-ea"/>
                <a:cs typeface="+mj-cs"/>
              </a:rPr>
              <a:t>Vista de los envíos por país: panorama general</a:t>
            </a:r>
          </a:p>
        </p:txBody>
      </p:sp>
      <p:grpSp>
        <p:nvGrpSpPr>
          <p:cNvPr id="7" name="Group 18">
            <a:extLst>
              <a:ext uri="{FF2B5EF4-FFF2-40B4-BE49-F238E27FC236}">
                <a16:creationId xmlns:a16="http://schemas.microsoft.com/office/drawing/2014/main" id="{1B0407D6-3B02-45D3-BB81-FE068D84CB07}"/>
              </a:ext>
            </a:extLst>
          </p:cNvPr>
          <p:cNvGrpSpPr/>
          <p:nvPr/>
        </p:nvGrpSpPr>
        <p:grpSpPr>
          <a:xfrm>
            <a:off x="174580" y="2403686"/>
            <a:ext cx="11842840" cy="3874280"/>
            <a:chOff x="174580" y="1262495"/>
            <a:chExt cx="13419791" cy="4333009"/>
          </a:xfrm>
        </p:grpSpPr>
        <p:grpSp>
          <p:nvGrpSpPr>
            <p:cNvPr id="8" name="Group 12">
              <a:extLst>
                <a:ext uri="{FF2B5EF4-FFF2-40B4-BE49-F238E27FC236}">
                  <a16:creationId xmlns:a16="http://schemas.microsoft.com/office/drawing/2014/main" id="{9E4ED339-9184-4F78-BA12-86F364B7417F}"/>
                </a:ext>
              </a:extLst>
            </p:cNvPr>
            <p:cNvGrpSpPr/>
            <p:nvPr/>
          </p:nvGrpSpPr>
          <p:grpSpPr>
            <a:xfrm>
              <a:off x="174580" y="1262495"/>
              <a:ext cx="7547020" cy="4333009"/>
              <a:chOff x="174580" y="927230"/>
              <a:chExt cx="12192000" cy="7448861"/>
            </a:xfrm>
          </p:grpSpPr>
          <p:pic>
            <p:nvPicPr>
              <p:cNvPr id="12" name="Picture 7">
                <a:extLst>
                  <a:ext uri="{FF2B5EF4-FFF2-40B4-BE49-F238E27FC236}">
                    <a16:creationId xmlns:a16="http://schemas.microsoft.com/office/drawing/2014/main" id="{1E4631BF-0DAF-4AAB-8E21-16FED703C49F}"/>
                  </a:ext>
                </a:extLst>
              </p:cNvPr>
              <p:cNvPicPr>
                <a:picLocks noChangeAspect="1"/>
              </p:cNvPicPr>
              <p:nvPr/>
            </p:nvPicPr>
            <p:blipFill>
              <a:blip r:embed="rId3"/>
              <a:stretch>
                <a:fillRect/>
              </a:stretch>
            </p:blipFill>
            <p:spPr>
              <a:xfrm>
                <a:off x="174580" y="927230"/>
                <a:ext cx="12192000" cy="2270114"/>
              </a:xfrm>
              <a:prstGeom prst="rect">
                <a:avLst/>
              </a:prstGeom>
            </p:spPr>
          </p:pic>
          <p:pic>
            <p:nvPicPr>
              <p:cNvPr id="13" name="Picture 11">
                <a:extLst>
                  <a:ext uri="{FF2B5EF4-FFF2-40B4-BE49-F238E27FC236}">
                    <a16:creationId xmlns:a16="http://schemas.microsoft.com/office/drawing/2014/main" id="{1F844618-172F-483A-B693-AE496F59E858}"/>
                  </a:ext>
                </a:extLst>
              </p:cNvPr>
              <p:cNvPicPr>
                <a:picLocks noChangeAspect="1"/>
              </p:cNvPicPr>
              <p:nvPr/>
            </p:nvPicPr>
            <p:blipFill>
              <a:blip r:embed="rId4"/>
              <a:stretch>
                <a:fillRect/>
              </a:stretch>
            </p:blipFill>
            <p:spPr>
              <a:xfrm>
                <a:off x="174580" y="3197344"/>
                <a:ext cx="12192000" cy="5178747"/>
              </a:xfrm>
              <a:prstGeom prst="rect">
                <a:avLst/>
              </a:prstGeom>
            </p:spPr>
          </p:pic>
        </p:grpSp>
        <p:grpSp>
          <p:nvGrpSpPr>
            <p:cNvPr id="9" name="Group 17">
              <a:extLst>
                <a:ext uri="{FF2B5EF4-FFF2-40B4-BE49-F238E27FC236}">
                  <a16:creationId xmlns:a16="http://schemas.microsoft.com/office/drawing/2014/main" id="{F2FFC80B-B11C-4A84-9F7E-22DE79031FF5}"/>
                </a:ext>
              </a:extLst>
            </p:cNvPr>
            <p:cNvGrpSpPr/>
            <p:nvPr/>
          </p:nvGrpSpPr>
          <p:grpSpPr>
            <a:xfrm>
              <a:off x="7721600" y="1262495"/>
              <a:ext cx="5872771" cy="4029240"/>
              <a:chOff x="330805" y="89252"/>
              <a:chExt cx="11677650" cy="8001000"/>
            </a:xfrm>
          </p:grpSpPr>
          <p:pic>
            <p:nvPicPr>
              <p:cNvPr id="10" name="Picture 14">
                <a:extLst>
                  <a:ext uri="{FF2B5EF4-FFF2-40B4-BE49-F238E27FC236}">
                    <a16:creationId xmlns:a16="http://schemas.microsoft.com/office/drawing/2014/main" id="{7CE29ECD-2F12-4097-B3F8-BA64A6792531}"/>
                  </a:ext>
                </a:extLst>
              </p:cNvPr>
              <p:cNvPicPr>
                <a:picLocks noChangeAspect="1"/>
              </p:cNvPicPr>
              <p:nvPr/>
            </p:nvPicPr>
            <p:blipFill>
              <a:blip r:embed="rId5"/>
              <a:stretch>
                <a:fillRect/>
              </a:stretch>
            </p:blipFill>
            <p:spPr>
              <a:xfrm>
                <a:off x="338107" y="89252"/>
                <a:ext cx="11658600" cy="4238625"/>
              </a:xfrm>
              <a:prstGeom prst="rect">
                <a:avLst/>
              </a:prstGeom>
            </p:spPr>
          </p:pic>
          <p:pic>
            <p:nvPicPr>
              <p:cNvPr id="11" name="Picture 16">
                <a:extLst>
                  <a:ext uri="{FF2B5EF4-FFF2-40B4-BE49-F238E27FC236}">
                    <a16:creationId xmlns:a16="http://schemas.microsoft.com/office/drawing/2014/main" id="{79D0DA55-E59B-4309-991A-EFCBF7E74C2D}"/>
                  </a:ext>
                </a:extLst>
              </p:cNvPr>
              <p:cNvPicPr>
                <a:picLocks noChangeAspect="1"/>
              </p:cNvPicPr>
              <p:nvPr/>
            </p:nvPicPr>
            <p:blipFill>
              <a:blip r:embed="rId6"/>
              <a:stretch>
                <a:fillRect/>
              </a:stretch>
            </p:blipFill>
            <p:spPr>
              <a:xfrm>
                <a:off x="330805" y="4327877"/>
                <a:ext cx="11677650" cy="3762375"/>
              </a:xfrm>
              <a:prstGeom prst="rect">
                <a:avLst/>
              </a:prstGeom>
            </p:spPr>
          </p:pic>
        </p:grpSp>
      </p:grpSp>
      <p:sp>
        <p:nvSpPr>
          <p:cNvPr id="14" name="TextBox 20">
            <a:extLst>
              <a:ext uri="{FF2B5EF4-FFF2-40B4-BE49-F238E27FC236}">
                <a16:creationId xmlns:a16="http://schemas.microsoft.com/office/drawing/2014/main" id="{7350A179-9D1D-408A-AF9E-173A2AD164D6}"/>
              </a:ext>
            </a:extLst>
          </p:cNvPr>
          <p:cNvSpPr txBox="1"/>
          <p:nvPr/>
        </p:nvSpPr>
        <p:spPr>
          <a:xfrm>
            <a:off x="179794" y="841604"/>
            <a:ext cx="11734392" cy="1692771"/>
          </a:xfrm>
          <a:prstGeom prst="rect">
            <a:avLst/>
          </a:prstGeom>
          <a:noFill/>
          <a:ln w="6350">
            <a:noFill/>
            <a:miter lim="800000"/>
          </a:ln>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1" i="0" u="none" strike="noStrike" kern="0" cap="none" spc="0" normalizeH="0" baseline="0" noProof="0" dirty="0">
                <a:ln>
                  <a:noFill/>
                </a:ln>
                <a:solidFill>
                  <a:srgbClr val="000000">
                    <a:lumMod val="50000"/>
                    <a:lumOff val="50000"/>
                  </a:srgbClr>
                </a:solidFill>
                <a:effectLst/>
                <a:uLnTx/>
                <a:uFillTx/>
              </a:rPr>
              <a:t>Los datos básicos </a:t>
            </a:r>
            <a:r>
              <a:rPr kumimoji="0" lang="es-ES" sz="1300" b="0" i="0" u="none" strike="noStrike" kern="0" cap="none" spc="0" normalizeH="0" baseline="0" noProof="0" dirty="0">
                <a:ln>
                  <a:noFill/>
                </a:ln>
                <a:solidFill>
                  <a:srgbClr val="000000"/>
                </a:solidFill>
                <a:effectLst/>
                <a:uLnTx/>
                <a:uFillTx/>
              </a:rPr>
              <a:t>contienen los principales datos de apoyo relacionados con el participante: nombre, </a:t>
            </a:r>
            <a:r>
              <a:rPr lang="es-ES" sz="1300" kern="0" dirty="0">
                <a:solidFill>
                  <a:srgbClr val="000000"/>
                </a:solidFill>
              </a:rPr>
              <a:t>capacidad</a:t>
            </a:r>
            <a:r>
              <a:rPr kumimoji="0" lang="es-ES" sz="1300" b="0" i="0" u="none" strike="noStrike" kern="0" cap="none" spc="0" normalizeH="0" baseline="0" noProof="0" dirty="0">
                <a:ln>
                  <a:noFill/>
                </a:ln>
                <a:solidFill>
                  <a:srgbClr val="000000"/>
                </a:solidFill>
                <a:effectLst/>
                <a:uLnTx/>
                <a:uFillTx/>
              </a:rPr>
              <a:t> de absorción y cobertura del Mecanismo COVAX. Las fuentes de esta sección son el programa de prevención de la COVID-19 (CPP), la plataforma de colaboración del Mecanismo COVAX (CCP) y los valores calculados.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1" i="0" u="none" strike="noStrike" kern="0" cap="none" spc="0" normalizeH="0" baseline="0" noProof="0" dirty="0">
                <a:ln>
                  <a:noFill/>
                </a:ln>
                <a:solidFill>
                  <a:srgbClr val="1F4E78"/>
                </a:solidFill>
                <a:effectLst/>
                <a:uLnTx/>
                <a:uFillTx/>
              </a:rPr>
              <a:t>Los datos de envío </a:t>
            </a:r>
            <a:r>
              <a:rPr kumimoji="0" lang="es-ES" sz="1300" b="0" i="0" u="none" strike="noStrike" kern="0" cap="none" spc="0" normalizeH="0" baseline="0" noProof="0" dirty="0">
                <a:ln>
                  <a:noFill/>
                </a:ln>
                <a:solidFill>
                  <a:srgbClr val="000000"/>
                </a:solidFill>
                <a:effectLst/>
                <a:uLnTx/>
                <a:uFillTx/>
              </a:rPr>
              <a:t>contienen datos de las dosis asignadas, pedidas, liberadas y recibidas por un participante, así como una vista histórica de cuatro semanas de las dosis recibidas. Se ha añadido un cuadro detallado de las dosis recibidas por país para facilitar el análisis. Las fuentes de esta sección son el CPP y los valores calculados.</a:t>
            </a:r>
          </a:p>
          <a:p>
            <a:pPr marL="285750" indent="-285750">
              <a:buFont typeface="Arial" panose="020B0604020202020204" pitchFamily="34" charset="0"/>
              <a:buChar char="•"/>
              <a:defRPr/>
            </a:pPr>
            <a:r>
              <a:rPr kumimoji="0" lang="es-ES" sz="1300" b="1" i="0" u="none" strike="noStrike" kern="0" cap="none" spc="0" normalizeH="0" baseline="0" noProof="0" dirty="0">
                <a:ln>
                  <a:noFill/>
                </a:ln>
                <a:solidFill>
                  <a:srgbClr val="FFC000"/>
                </a:solidFill>
                <a:effectLst/>
                <a:uLnTx/>
                <a:uFillTx/>
              </a:rPr>
              <a:t>Las imágenes de apoyo </a:t>
            </a:r>
            <a:r>
              <a:rPr kumimoji="0" lang="es-ES" sz="1300" b="0" i="0" u="none" strike="noStrike" kern="0" cap="none" spc="0" normalizeH="0" baseline="0" noProof="0" dirty="0">
                <a:ln>
                  <a:noFill/>
                </a:ln>
                <a:solidFill>
                  <a:srgbClr val="000000"/>
                </a:solidFill>
                <a:effectLst/>
                <a:uLnTx/>
                <a:uFillTx/>
              </a:rPr>
              <a:t>contienen gráficos basados en los datos de las dos secciones descritas anteriormente.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300" b="0" i="0" u="none" strike="noStrike" kern="0" cap="none" spc="0" normalizeH="0" baseline="0" noProof="0" dirty="0">
              <a:ln>
                <a:noFill/>
              </a:ln>
              <a:solidFill>
                <a:srgbClr val="000000"/>
              </a:solidFill>
              <a:effectLst/>
              <a:uLnTx/>
              <a:uFillTx/>
            </a:endParaRPr>
          </a:p>
        </p:txBody>
      </p:sp>
      <p:sp>
        <p:nvSpPr>
          <p:cNvPr id="15" name="CuadroTexto 14">
            <a:extLst>
              <a:ext uri="{FF2B5EF4-FFF2-40B4-BE49-F238E27FC236}">
                <a16:creationId xmlns:a16="http://schemas.microsoft.com/office/drawing/2014/main" id="{0E1F5309-1049-41B9-8CA2-F9204F8B277A}"/>
              </a:ext>
            </a:extLst>
          </p:cNvPr>
          <p:cNvSpPr txBox="1"/>
          <p:nvPr/>
        </p:nvSpPr>
        <p:spPr>
          <a:xfrm>
            <a:off x="884526" y="6494040"/>
            <a:ext cx="6106884" cy="276999"/>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000000"/>
                </a:solidFill>
                <a:effectLst/>
                <a:uLnTx/>
                <a:uFillTx/>
              </a:rPr>
              <a:t>Si tiene alguna duda, puede escribir a </a:t>
            </a:r>
            <a:r>
              <a:rPr kumimoji="0" lang="es-ES" sz="1200" b="0" i="0" u="none" strike="noStrike" kern="0" cap="none" spc="0" normalizeH="0" baseline="0" dirty="0">
                <a:ln>
                  <a:noFill/>
                </a:ln>
                <a:solidFill>
                  <a:srgbClr val="000000"/>
                </a:solidFill>
                <a:effectLst/>
                <a:uLnTx/>
                <a:uFillTx/>
                <a:hlinkClick r:id="rId7"/>
              </a:rPr>
              <a:t>cphhq-sd.dpf@unicef.org</a:t>
            </a:r>
            <a:r>
              <a:rPr kumimoji="0" lang="es-ES" sz="1200" b="0" i="0" u="none" strike="noStrike" kern="0" cap="none" spc="0" normalizeH="0" baseline="0" dirty="0">
                <a:ln>
                  <a:noFill/>
                </a:ln>
                <a:solidFill>
                  <a:srgbClr val="000000"/>
                </a:solidFill>
                <a:effectLst/>
                <a:uLnTx/>
                <a:uFillTx/>
              </a:rPr>
              <a:t>. </a:t>
            </a:r>
          </a:p>
        </p:txBody>
      </p:sp>
    </p:spTree>
    <p:extLst>
      <p:ext uri="{BB962C8B-B14F-4D97-AF65-F5344CB8AC3E}">
        <p14:creationId xmlns:p14="http://schemas.microsoft.com/office/powerpoint/2010/main" val="210176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a:xfrm>
            <a:off x="1" y="1800000"/>
            <a:ext cx="4836693" cy="1649446"/>
          </a:xfrm>
        </p:spPr>
        <p:txBody>
          <a:bodyPr anchor="ctr"/>
          <a:lstStyle/>
          <a:p>
            <a:r>
              <a:rPr lang="es-ES" sz="2000" dirty="0"/>
              <a:t>1. </a:t>
            </a:r>
            <a:r>
              <a:rPr lang="es-ES" sz="2000" b="1" dirty="0">
                <a:effectLst/>
                <a:ea typeface="Times New Roman" panose="02020603050405020304" pitchFamily="18" charset="0"/>
              </a:rPr>
              <a:t>Justificación de la planificación de </a:t>
            </a:r>
            <a:r>
              <a:rPr lang="es-ES" sz="2000" dirty="0">
                <a:ea typeface="Times New Roman" panose="02020603050405020304" pitchFamily="18" charset="0"/>
              </a:rPr>
              <a:t>la cartera de los países </a:t>
            </a:r>
            <a:br>
              <a:rPr lang="es-ES" sz="2000" dirty="0">
                <a:ea typeface="Times New Roman" panose="02020603050405020304" pitchFamily="18" charset="0"/>
              </a:rPr>
            </a:br>
            <a:r>
              <a:rPr lang="es-ES" sz="2000" b="1" dirty="0">
                <a:effectLst/>
                <a:ea typeface="Times New Roman" panose="02020603050405020304" pitchFamily="18" charset="0"/>
              </a:rPr>
              <a:t>de vacunas contra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s-ES" smtClean="0"/>
              <a:t>4</a:t>
            </a:fld>
            <a:endParaRPr lang="es-ES"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3480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1184F40-6224-4A53-98F8-EC7312E9C008}"/>
              </a:ext>
            </a:extLst>
          </p:cNvPr>
          <p:cNvSpPr>
            <a:spLocks noGrp="1"/>
          </p:cNvSpPr>
          <p:nvPr>
            <p:ph idx="1"/>
          </p:nvPr>
        </p:nvSpPr>
        <p:spPr>
          <a:xfrm>
            <a:off x="480000" y="1770022"/>
            <a:ext cx="7403372" cy="4372362"/>
          </a:xfrm>
        </p:spPr>
        <p:txBody>
          <a:bodyPr/>
          <a:lstStyle/>
          <a:p>
            <a:pPr marL="285750" indent="-285750">
              <a:buFont typeface="Arial" panose="020B0604020202020204" pitchFamily="34" charset="0"/>
              <a:buChar char="•"/>
            </a:pPr>
            <a:r>
              <a:rPr lang="es-ES" sz="1300" dirty="0">
                <a:latin typeface="+mj-lt"/>
                <a:ea typeface="Times New Roman" panose="02020603050405020304" pitchFamily="18" charset="0"/>
              </a:rPr>
              <a:t>Aunque el acceso a los productos vacunales contra la COVID-19 ha mejorado, </a:t>
            </a:r>
            <a:r>
              <a:rPr lang="es-ES" sz="1300" b="1" dirty="0">
                <a:latin typeface="+mj-lt"/>
                <a:ea typeface="Times New Roman" panose="02020603050405020304" pitchFamily="18" charset="0"/>
              </a:rPr>
              <a:t>es posible </a:t>
            </a:r>
            <a:br>
              <a:rPr lang="es-ES" sz="1300" b="1" dirty="0">
                <a:latin typeface="+mj-lt"/>
                <a:ea typeface="Times New Roman" panose="02020603050405020304" pitchFamily="18" charset="0"/>
              </a:rPr>
            </a:br>
            <a:r>
              <a:rPr lang="es-ES" sz="1300" b="1" dirty="0">
                <a:latin typeface="+mj-lt"/>
                <a:ea typeface="Times New Roman" panose="02020603050405020304" pitchFamily="18" charset="0"/>
              </a:rPr>
              <a:t>que los países no puedan acceder a todas las dosis necesarias utilizando un solo producto. Las vacunas contra la COVID-19 disponibles tienen diferentes características: </a:t>
            </a:r>
            <a:r>
              <a:rPr lang="es-ES" sz="1300" dirty="0">
                <a:latin typeface="+mj-lt"/>
                <a:ea typeface="Times New Roman" panose="02020603050405020304" pitchFamily="18" charset="0"/>
              </a:rPr>
              <a:t>presentaciones, requisitos de manipulación y conservación, período de validez (o fechas de caducidad), factor de desperdicio, esquema posológico, recomendaciones para grupos específicos, opciones de esquemas heterólogos para la serie básica y las dosis de refuerzo, y suministro disponible de productos vacunales contra la COVID-19, jeringas y otros accesorios</a:t>
            </a:r>
            <a:r>
              <a:rPr lang="es-ES" sz="1300" i="1" dirty="0">
                <a:latin typeface="+mj-lt"/>
                <a:ea typeface="Times New Roman" panose="02020603050405020304" pitchFamily="18" charset="0"/>
              </a:rPr>
              <a:t>. </a:t>
            </a:r>
          </a:p>
          <a:p>
            <a:pPr marL="285750" indent="-285750">
              <a:buFont typeface="Arial" panose="020B0604020202020204" pitchFamily="34" charset="0"/>
              <a:buChar char="•"/>
            </a:pPr>
            <a:r>
              <a:rPr lang="es-ES" sz="1300" dirty="0">
                <a:latin typeface="+mj-lt"/>
                <a:ea typeface="Times New Roman" panose="02020603050405020304" pitchFamily="18" charset="0"/>
              </a:rPr>
              <a:t>Para </a:t>
            </a:r>
            <a:r>
              <a:rPr lang="es-ES" sz="1300" b="1" dirty="0">
                <a:latin typeface="+mj-lt"/>
                <a:ea typeface="Times New Roman" panose="02020603050405020304" pitchFamily="18" charset="0"/>
              </a:rPr>
              <a:t>optimizar el programa y alcanzar las metas de cobertura, </a:t>
            </a:r>
            <a:r>
              <a:rPr lang="es-ES" sz="1300" dirty="0">
                <a:latin typeface="+mj-lt"/>
                <a:ea typeface="Times New Roman" panose="02020603050405020304" pitchFamily="18" charset="0"/>
              </a:rPr>
              <a:t>los países deberán tener en cuenta diversos factores a la hora de </a:t>
            </a:r>
            <a:r>
              <a:rPr lang="es-ES" sz="1300" b="1" dirty="0">
                <a:latin typeface="+mj-lt"/>
                <a:ea typeface="Times New Roman" panose="02020603050405020304" pitchFamily="18" charset="0"/>
              </a:rPr>
              <a:t>elegir los productos vacunales contra la COVID-19 </a:t>
            </a:r>
            <a:br>
              <a:rPr lang="es-ES" sz="1300" b="1" dirty="0">
                <a:latin typeface="+mj-lt"/>
                <a:ea typeface="Times New Roman" panose="02020603050405020304" pitchFamily="18" charset="0"/>
              </a:rPr>
            </a:br>
            <a:r>
              <a:rPr lang="es-ES" sz="1300" b="1" dirty="0">
                <a:latin typeface="+mj-lt"/>
                <a:ea typeface="Times New Roman" panose="02020603050405020304" pitchFamily="18" charset="0"/>
              </a:rPr>
              <a:t>y el tamaño de la cartera de los distintos productos en función de su ventaja comparativa para diferentes usos. </a:t>
            </a:r>
          </a:p>
          <a:p>
            <a:pPr marL="285750" indent="-285750">
              <a:buFont typeface="Arial" panose="020B0604020202020204" pitchFamily="34" charset="0"/>
              <a:buChar char="•"/>
            </a:pPr>
            <a:r>
              <a:rPr lang="es-ES" sz="1300" b="1" dirty="0">
                <a:latin typeface="+mj-lt"/>
                <a:ea typeface="Times New Roman" panose="02020603050405020304" pitchFamily="18" charset="0"/>
                <a:cs typeface="Calibri" panose="020F0502020204030204" pitchFamily="34" charset="0"/>
              </a:rPr>
              <a:t>En el 2022, la asignación por medio del Mecanismo COVAX se basa en la demanda, según las elecciones de los países respecto a las metas de cobertura, los grupos poblacionales prioritarios y los productos vacunales contra la </a:t>
            </a:r>
            <a:r>
              <a:rPr lang="es-ES" sz="1300" b="1" dirty="0">
                <a:solidFill>
                  <a:srgbClr val="000000"/>
                </a:solidFill>
                <a:latin typeface="+mj-lt"/>
                <a:ea typeface="Times New Roman" panose="02020603050405020304" pitchFamily="18" charset="0"/>
                <a:cs typeface="Calibri" panose="020F0502020204030204" pitchFamily="34" charset="0"/>
              </a:rPr>
              <a:t>COVID-19 para alcanzar esas metas. </a:t>
            </a:r>
            <a:r>
              <a:rPr lang="es-ES" sz="1300" dirty="0">
                <a:solidFill>
                  <a:srgbClr val="000000"/>
                </a:solidFill>
                <a:latin typeface="+mj-lt"/>
                <a:ea typeface="Times New Roman" panose="02020603050405020304" pitchFamily="18" charset="0"/>
                <a:cs typeface="Calibri" panose="020F0502020204030204" pitchFamily="34" charset="0"/>
              </a:rPr>
              <a:t>Por ello, el Mecanismo COVAX ha iniciado un proceso de planificación mensual de la demanda en el que los países pueden indicar sus necesidades para los seis próximos meses. </a:t>
            </a:r>
          </a:p>
          <a:p>
            <a:pPr marL="285750" indent="-285750">
              <a:buFont typeface="Arial" panose="020B0604020202020204" pitchFamily="34" charset="0"/>
              <a:buChar char="•"/>
            </a:pPr>
            <a:r>
              <a:rPr lang="es-ES" sz="1300" b="1" dirty="0">
                <a:solidFill>
                  <a:srgbClr val="000000"/>
                </a:solidFill>
                <a:latin typeface="+mj-lt"/>
                <a:ea typeface="Times New Roman" panose="02020603050405020304" pitchFamily="18" charset="0"/>
                <a:cs typeface="Calibri" panose="020F0502020204030204" pitchFamily="34" charset="0"/>
              </a:rPr>
              <a:t>La planificación intencionada de la cartera de productos vacunales contra la COVID-19 </a:t>
            </a:r>
            <a:br>
              <a:rPr lang="es-ES" sz="1300" b="1" dirty="0">
                <a:solidFill>
                  <a:srgbClr val="000000"/>
                </a:solidFill>
                <a:latin typeface="+mj-lt"/>
                <a:ea typeface="Times New Roman" panose="02020603050405020304" pitchFamily="18" charset="0"/>
                <a:cs typeface="Calibri" panose="020F0502020204030204" pitchFamily="34" charset="0"/>
              </a:rPr>
            </a:br>
            <a:r>
              <a:rPr lang="es-ES" sz="1300" dirty="0">
                <a:solidFill>
                  <a:srgbClr val="000000"/>
                </a:solidFill>
                <a:latin typeface="+mj-lt"/>
                <a:ea typeface="Times New Roman" panose="02020603050405020304" pitchFamily="18" charset="0"/>
                <a:cs typeface="Calibri" panose="020F0502020204030204" pitchFamily="34" charset="0"/>
              </a:rPr>
              <a:t>es esencial para alcanzar con éxito los objetivos y las metas de los países. Esperamos que esta presentación pueda ayudar a tomar estas decisiones. </a:t>
            </a:r>
          </a:p>
          <a:p>
            <a:endParaRPr lang="es-ES" sz="1600" dirty="0">
              <a:effectLst/>
              <a:latin typeface="+mj-lt"/>
              <a:ea typeface="Times New Roman" panose="02020603050405020304" pitchFamily="18" charset="0"/>
            </a:endParaRPr>
          </a:p>
          <a:p>
            <a:pPr marL="285750" indent="-285750">
              <a:buFont typeface="Arial" panose="020B0604020202020204" pitchFamily="34" charset="0"/>
              <a:buChar char="•"/>
            </a:pPr>
            <a:endParaRPr lang="es-ES" dirty="0">
              <a:effectLst/>
              <a:latin typeface="Calibri" panose="020F0502020204030204" pitchFamily="34" charset="0"/>
              <a:ea typeface="Times New Roman" panose="02020603050405020304" pitchFamily="18" charset="0"/>
            </a:endParaRPr>
          </a:p>
          <a:p>
            <a:endParaRPr lang="es-ES" sz="1100" dirty="0"/>
          </a:p>
        </p:txBody>
      </p:sp>
      <p:sp>
        <p:nvSpPr>
          <p:cNvPr id="4" name="Marcador de número de diapositiva 3">
            <a:extLst>
              <a:ext uri="{FF2B5EF4-FFF2-40B4-BE49-F238E27FC236}">
                <a16:creationId xmlns:a16="http://schemas.microsoft.com/office/drawing/2014/main" id="{79263BC4-2F9F-4CA7-8690-7F6D85FEA550}"/>
              </a:ext>
            </a:extLst>
          </p:cNvPr>
          <p:cNvSpPr>
            <a:spLocks noGrp="1"/>
          </p:cNvSpPr>
          <p:nvPr>
            <p:ph type="sldNum" sz="quarter" idx="12"/>
          </p:nvPr>
        </p:nvSpPr>
        <p:spPr/>
        <p:txBody>
          <a:bodyPr/>
          <a:lstStyle/>
          <a:p>
            <a:fld id="{A74CE0EA-F3B5-4684-BA10-C594598FDB9C}" type="slidenum">
              <a:rPr lang="es-ES" smtClean="0"/>
              <a:t>5</a:t>
            </a:fld>
            <a:endParaRPr lang="es-ES" dirty="0"/>
          </a:p>
        </p:txBody>
      </p:sp>
      <p:sp>
        <p:nvSpPr>
          <p:cNvPr id="5" name="Título 4">
            <a:extLst>
              <a:ext uri="{FF2B5EF4-FFF2-40B4-BE49-F238E27FC236}">
                <a16:creationId xmlns:a16="http://schemas.microsoft.com/office/drawing/2014/main" id="{CC7C810B-9396-4A48-A497-1D436A69820E}"/>
              </a:ext>
            </a:extLst>
          </p:cNvPr>
          <p:cNvSpPr>
            <a:spLocks noGrp="1"/>
          </p:cNvSpPr>
          <p:nvPr>
            <p:ph type="title"/>
          </p:nvPr>
        </p:nvSpPr>
        <p:spPr>
          <a:xfrm>
            <a:off x="480000" y="415593"/>
            <a:ext cx="9983918" cy="720000"/>
          </a:xfrm>
        </p:spPr>
        <p:txBody>
          <a:bodyPr/>
          <a:lstStyle/>
          <a:p>
            <a:r>
              <a:rPr lang="es-ES" dirty="0"/>
              <a:t>Justificación de la planificación de la cartera de los países de vacunas contra la COVID-19</a:t>
            </a:r>
          </a:p>
        </p:txBody>
      </p:sp>
      <p:pic>
        <p:nvPicPr>
          <p:cNvPr id="6" name="Imagen 5">
            <a:extLst>
              <a:ext uri="{FF2B5EF4-FFF2-40B4-BE49-F238E27FC236}">
                <a16:creationId xmlns:a16="http://schemas.microsoft.com/office/drawing/2014/main" id="{51F0906F-7C34-41F5-8C5F-09D0DFF9DE1B}"/>
              </a:ext>
            </a:extLst>
          </p:cNvPr>
          <p:cNvPicPr>
            <a:picLocks noChangeAspect="1"/>
          </p:cNvPicPr>
          <p:nvPr/>
        </p:nvPicPr>
        <p:blipFill>
          <a:blip r:embed="rId3"/>
          <a:stretch>
            <a:fillRect/>
          </a:stretch>
        </p:blipFill>
        <p:spPr>
          <a:xfrm>
            <a:off x="8209006" y="2706725"/>
            <a:ext cx="3761053" cy="2498955"/>
          </a:xfrm>
          <a:prstGeom prst="rect">
            <a:avLst/>
          </a:prstGeom>
        </p:spPr>
      </p:pic>
    </p:spTree>
    <p:extLst>
      <p:ext uri="{BB962C8B-B14F-4D97-AF65-F5344CB8AC3E}">
        <p14:creationId xmlns:p14="http://schemas.microsoft.com/office/powerpoint/2010/main" val="247823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a:xfrm>
            <a:off x="1" y="1800000"/>
            <a:ext cx="4954771" cy="1649446"/>
          </a:xfrm>
        </p:spPr>
        <p:txBody>
          <a:bodyPr anchor="ctr"/>
          <a:lstStyle/>
          <a:p>
            <a:r>
              <a:rPr lang="es-ES" sz="2000" dirty="0"/>
              <a:t>2. Consideraciones para optimizar </a:t>
            </a:r>
            <a:br>
              <a:rPr lang="es-ES" sz="2000" dirty="0"/>
            </a:br>
            <a:r>
              <a:rPr lang="es-ES" sz="2000" dirty="0"/>
              <a:t>la cartera de los países </a:t>
            </a:r>
            <a:br>
              <a:rPr lang="es-ES" sz="2000" dirty="0"/>
            </a:br>
            <a:r>
              <a:rPr lang="es-ES" sz="2000" dirty="0"/>
              <a:t>de vacunas contra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s-ES" smtClean="0"/>
              <a:t>6</a:t>
            </a:fld>
            <a:endParaRPr lang="es-ES"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351667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612771" y="0"/>
            <a:ext cx="10223380" cy="720000"/>
          </a:xfrm>
        </p:spPr>
        <p:txBody>
          <a:bodyPr/>
          <a:lstStyle/>
          <a:p>
            <a:r>
              <a:rPr lang="es-ES" sz="1650" b="1" dirty="0"/>
              <a:t>El SAGE de la OMS recomienda todas las vacunas contra la COVID-19 incluidas en la lista de la OMS para uso de emergencia y la mayoría también forman parte de la cartera del Mecanismo COVAX</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7</a:t>
            </a:fld>
            <a:endParaRPr kumimoji="0" lang="es-E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3293652409"/>
              </p:ext>
            </p:extLst>
          </p:nvPr>
        </p:nvGraphicFramePr>
        <p:xfrm>
          <a:off x="612771" y="801748"/>
          <a:ext cx="10668408" cy="5006340"/>
        </p:xfrm>
        <a:graphic>
          <a:graphicData uri="http://schemas.openxmlformats.org/drawingml/2006/table">
            <a:tbl>
              <a:tblPr firstRow="1" bandRow="1">
                <a:tableStyleId>{5C22544A-7EE6-4342-B048-85BDC9FD1C3A}</a:tableStyleId>
              </a:tblPr>
              <a:tblGrid>
                <a:gridCol w="2714891">
                  <a:extLst>
                    <a:ext uri="{9D8B030D-6E8A-4147-A177-3AD203B41FA5}">
                      <a16:colId xmlns:a16="http://schemas.microsoft.com/office/drawing/2014/main" val="3841337175"/>
                    </a:ext>
                  </a:extLst>
                </a:gridCol>
                <a:gridCol w="116840">
                  <a:extLst>
                    <a:ext uri="{9D8B030D-6E8A-4147-A177-3AD203B41FA5}">
                      <a16:colId xmlns:a16="http://schemas.microsoft.com/office/drawing/2014/main" val="3104955798"/>
                    </a:ext>
                  </a:extLst>
                </a:gridCol>
                <a:gridCol w="1480825">
                  <a:extLst>
                    <a:ext uri="{9D8B030D-6E8A-4147-A177-3AD203B41FA5}">
                      <a16:colId xmlns:a16="http://schemas.microsoft.com/office/drawing/2014/main" val="2621596918"/>
                    </a:ext>
                  </a:extLst>
                </a:gridCol>
                <a:gridCol w="1552963">
                  <a:extLst>
                    <a:ext uri="{9D8B030D-6E8A-4147-A177-3AD203B41FA5}">
                      <a16:colId xmlns:a16="http://schemas.microsoft.com/office/drawing/2014/main" val="3281704586"/>
                    </a:ext>
                  </a:extLst>
                </a:gridCol>
                <a:gridCol w="3696840">
                  <a:extLst>
                    <a:ext uri="{9D8B030D-6E8A-4147-A177-3AD203B41FA5}">
                      <a16:colId xmlns:a16="http://schemas.microsoft.com/office/drawing/2014/main" val="2113221881"/>
                    </a:ext>
                  </a:extLst>
                </a:gridCol>
                <a:gridCol w="208280">
                  <a:extLst>
                    <a:ext uri="{9D8B030D-6E8A-4147-A177-3AD203B41FA5}">
                      <a16:colId xmlns:a16="http://schemas.microsoft.com/office/drawing/2014/main" val="4102168326"/>
                    </a:ext>
                  </a:extLst>
                </a:gridCol>
                <a:gridCol w="897769">
                  <a:extLst>
                    <a:ext uri="{9D8B030D-6E8A-4147-A177-3AD203B41FA5}">
                      <a16:colId xmlns:a16="http://schemas.microsoft.com/office/drawing/2014/main" val="2055025440"/>
                    </a:ext>
                  </a:extLst>
                </a:gridCol>
              </a:tblGrid>
              <a:tr h="274320">
                <a:tc gridSpan="2">
                  <a:txBody>
                    <a:bodyPr/>
                    <a:lstStyle/>
                    <a:p>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Plataforma/Vacuna/Fabricante</a:t>
                      </a:r>
                    </a:p>
                  </a:txBody>
                  <a:tcPr>
                    <a:noFill/>
                  </a:tcPr>
                </a:tc>
                <a:tc hMerge="1">
                  <a:txBody>
                    <a:bodyPr/>
                    <a:lstStyle/>
                    <a:p>
                      <a:endParaRPr lang="es-ES"/>
                    </a:p>
                  </a:txBody>
                  <a:tcPr/>
                </a:tc>
                <a:tc>
                  <a:txBody>
                    <a:bodyPr/>
                    <a:lstStyle/>
                    <a:p>
                      <a:pPr marL="0" indent="0" algn="l"/>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Fecha de la lista </a:t>
                      </a:r>
                      <a:b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de la OMS para uso </a:t>
                      </a:r>
                      <a:b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de emergencia</a:t>
                      </a:r>
                      <a:r>
                        <a:rPr lang="es-ES_tradnl" sz="95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rPr>
                        <a:t>1</a:t>
                      </a:r>
                      <a:endPar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r>
                        <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Recomendaciones más recientes del SAGE</a:t>
                      </a:r>
                      <a:endPar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pPr algn="ctr"/>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Enlaces</a:t>
                      </a:r>
                      <a:endParaRPr lang="es-ES_tradnl" sz="950" noProof="0" dirty="0">
                        <a:latin typeface="Ebrima" panose="02000000000000000000" pitchFamily="2" charset="0"/>
                        <a:ea typeface="Ebrima" panose="02000000000000000000" pitchFamily="2" charset="0"/>
                        <a:cs typeface="Ebrima" panose="02000000000000000000" pitchFamily="2" charset="0"/>
                      </a:endParaRPr>
                    </a:p>
                  </a:txBody>
                  <a:tcPr>
                    <a:noFill/>
                  </a:tcPr>
                </a:tc>
                <a:tc gridSpan="2">
                  <a:txBody>
                    <a:bodyPr/>
                    <a:lstStyle/>
                    <a:p>
                      <a:pPr marL="0" algn="ctr" defTabSz="914400" rtl="0" eaLnBrk="1" latinLnBrk="0" hangingPunct="1"/>
                      <a:r>
                        <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Cartera del Mecanismo COVAX</a:t>
                      </a:r>
                    </a:p>
                  </a:txBody>
                  <a:tcPr>
                    <a:noFill/>
                  </a:tcPr>
                </a:tc>
                <a:tc hMerge="1">
                  <a:txBody>
                    <a:bodyPr/>
                    <a:lstStyle/>
                    <a:p>
                      <a:pPr marL="0" algn="ctr"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extLst>
                  <a:ext uri="{0D108BD9-81ED-4DB2-BD59-A6C34878D82A}">
                    <a16:rowId xmlns:a16="http://schemas.microsoft.com/office/drawing/2014/main" val="1348278612"/>
                  </a:ext>
                </a:extLst>
              </a:tr>
              <a:tr h="274320">
                <a:tc gridSpan="7">
                  <a:txBody>
                    <a:bodyPr/>
                    <a:lstStyle/>
                    <a:p>
                      <a:pPr marL="0" algn="l" defTabSz="914400" rtl="0" eaLnBrk="1" latinLnBrk="0" hangingPunct="1"/>
                      <a:r>
                        <a:rPr lang="es-ES_tradnl" sz="950" b="1" kern="1200" dirty="0">
                          <a:solidFill>
                            <a:schemeClr val="tx1"/>
                          </a:solidFill>
                          <a:latin typeface="Ebrima" panose="02000000000000000000" pitchFamily="2" charset="0"/>
                          <a:ea typeface="Ebrima" panose="02000000000000000000" pitchFamily="2" charset="0"/>
                          <a:cs typeface="Ebrima" panose="02000000000000000000" pitchFamily="2" charset="0"/>
                        </a:rPr>
                        <a:t>Ácido ribonucleico mensajero (ARNm)</a:t>
                      </a:r>
                      <a:endPar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extLst>
                  <a:ext uri="{0D108BD9-81ED-4DB2-BD59-A6C34878D82A}">
                    <a16:rowId xmlns:a16="http://schemas.microsoft.com/office/drawing/2014/main" val="710391198"/>
                  </a:ext>
                </a:extLst>
              </a:tr>
              <a:tr h="13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noProof="0" dirty="0">
                          <a:solidFill>
                            <a:schemeClr val="tx1"/>
                          </a:solidFill>
                          <a:latin typeface="Ebrima" panose="02000000000000000000" pitchFamily="2" charset="0"/>
                          <a:ea typeface="Ebrima" panose="02000000000000000000" pitchFamily="2" charset="0"/>
                          <a:cs typeface="Ebrima" panose="02000000000000000000" pitchFamily="2" charset="0"/>
                        </a:rPr>
                        <a:t>COMIRNATY</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i="0" noProof="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a:t>
                      </a:r>
                      <a:r>
                        <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rPr>
                        <a:t>2</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dirty="0">
                          <a:latin typeface="Ebrima" panose="02000000000000000000" pitchFamily="2" charset="0"/>
                          <a:ea typeface="Ebrima" panose="02000000000000000000" pitchFamily="2" charset="0"/>
                          <a:cs typeface="Ebrima" panose="02000000000000000000" pitchFamily="2" charset="0"/>
                        </a:rPr>
                        <a:t>31 de diciembre del 2020</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rPr>
                        <a:t>31 de diciembre del 2020</a:t>
                      </a:r>
                      <a:endParaRPr lang="es-ES_tradnl" sz="950" dirty="0"/>
                    </a:p>
                  </a:txBody>
                  <a:tcPr/>
                </a:tc>
                <a:tc>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21 de enero del 2022</a:t>
                      </a:r>
                      <a:endParaRPr lang="es-ES_tradnl" sz="950" dirty="0"/>
                    </a:p>
                  </a:txBody>
                  <a:tcPr/>
                </a:tc>
                <a:tc gridSpan="2">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Recomendación provisional del SAGE de la OMS </a:t>
                      </a:r>
                      <a:r>
                        <a:rPr lang="en-U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a:t>
                      </a:r>
                      <a:r>
                        <a:rPr lang="en-US" sz="950" b="0" kern="1200" noProof="0" dirty="0" err="1">
                          <a:solidFill>
                            <a:schemeClr val="tx1"/>
                          </a:solidFill>
                          <a:latin typeface="Ebrima" panose="02000000000000000000" pitchFamily="2" charset="0"/>
                          <a:ea typeface="Ebrima" panose="02000000000000000000" pitchFamily="2" charset="0"/>
                          <a:cs typeface="Ebrima" panose="02000000000000000000" pitchFamily="2" charset="0"/>
                          <a:hlinkClick r:id="rId3"/>
                        </a:rPr>
                        <a:t>en</a:t>
                      </a:r>
                      <a:r>
                        <a:rPr lang="en-U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 </a:t>
                      </a:r>
                      <a:r>
                        <a:rPr lang="en-US" sz="950" b="0" kern="1200" noProof="0" dirty="0" err="1">
                          <a:solidFill>
                            <a:schemeClr val="tx1"/>
                          </a:solidFill>
                          <a:latin typeface="Ebrima" panose="02000000000000000000" pitchFamily="2" charset="0"/>
                          <a:ea typeface="Ebrima" panose="02000000000000000000" pitchFamily="2" charset="0"/>
                          <a:cs typeface="Ebrima" panose="02000000000000000000" pitchFamily="2" charset="0"/>
                          <a:hlinkClick r:id="rId3"/>
                        </a:rPr>
                        <a:t>inglés</a:t>
                      </a:r>
                      <a:r>
                        <a:rPr lang="en-U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a:t>
                      </a:r>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 </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Explicativo de la OMS de la vacuna</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baseline="0" noProof="0">
                          <a:solidFill>
                            <a:schemeClr val="tx1"/>
                          </a:solidFill>
                          <a:latin typeface="Ebrima" panose="02000000000000000000" pitchFamily="2" charset="0"/>
                          <a:ea typeface="Ebrima" panose="02000000000000000000" pitchFamily="2" charset="0"/>
                          <a:cs typeface="Ebrima" panose="02000000000000000000" pitchFamily="2" charset="0"/>
                        </a:rPr>
                        <a:t>Sí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950" b="0" i="0" kern="1200" baseline="0" noProof="0">
                          <a:solidFill>
                            <a:schemeClr val="tx1"/>
                          </a:solidFill>
                          <a:latin typeface="Ebrima" panose="02000000000000000000" pitchFamily="2" charset="0"/>
                          <a:ea typeface="Ebrima" panose="02000000000000000000" pitchFamily="2" charset="0"/>
                          <a:cs typeface="Ebrima" panose="02000000000000000000" pitchFamily="2" charset="0"/>
                        </a:rPr>
                        <a:t>Sí</a:t>
                      </a:r>
                      <a:endParaRPr lang="es-ES_tradnl" sz="950" b="0" i="0" kern="1200" baseline="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751478616"/>
                  </a:ext>
                </a:extLst>
              </a:tr>
              <a:tr h="274320">
                <a:tc>
                  <a:txBody>
                    <a:bodyPr/>
                    <a:lstStyle/>
                    <a:p>
                      <a:r>
                        <a:rPr lang="es-ES_tradnl" sz="950" b="1" i="0" noProof="0">
                          <a:latin typeface="Ebrima" panose="02000000000000000000" pitchFamily="2" charset="0"/>
                          <a:ea typeface="Ebrima" panose="02000000000000000000" pitchFamily="2" charset="0"/>
                          <a:cs typeface="Ebrima" panose="02000000000000000000" pitchFamily="2" charset="0"/>
                        </a:rPr>
                        <a:t>SPIKEVAX</a:t>
                      </a:r>
                      <a:r>
                        <a:rPr lang="es-ES_tradnl" sz="95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i="0" noProof="0">
                          <a:latin typeface="Ebrima" panose="02000000000000000000" pitchFamily="2" charset="0"/>
                          <a:ea typeface="Ebrima" panose="02000000000000000000" pitchFamily="2" charset="0"/>
                          <a:cs typeface="Ebrima" panose="02000000000000000000" pitchFamily="2" charset="0"/>
                        </a:rPr>
                        <a:t> (Moderna)</a:t>
                      </a:r>
                      <a:endParaRPr lang="es-ES_tradnl" sz="950" i="0" noProof="0" dirty="0">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rPr>
                        <a:t>30 de abril del 2021</a:t>
                      </a:r>
                      <a:endParaRPr lang="es-ES_tradnl" sz="950" i="0" noProof="0" dirty="0">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30 de abril del 2021</a:t>
                      </a:r>
                      <a:endParaRPr lang="es-ES_tradnl" sz="950" dirty="0"/>
                    </a:p>
                  </a:txBody>
                  <a:tcPr/>
                </a:tc>
                <a:tc>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rPr>
                        <a:t>23 de febrero del 2022</a:t>
                      </a:r>
                      <a:endParaRPr lang="es-ES_tradnl" sz="950" dirty="0"/>
                    </a:p>
                  </a:txBody>
                  <a:tcPr/>
                </a:tc>
                <a:tc gridSpan="2">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hlinkClick r:id="rId4"/>
                        </a:rPr>
                        <a:t>Recomendación provisional del SAGE de la OMS</a:t>
                      </a:r>
                      <a:r>
                        <a:rPr lang="es-ES_tradnl" sz="950" noProof="0" dirty="0">
                          <a:latin typeface="Ebrima" panose="02000000000000000000" pitchFamily="2" charset="0"/>
                          <a:ea typeface="Ebrima" panose="02000000000000000000" pitchFamily="2" charset="0"/>
                          <a:cs typeface="Ebrima" panose="02000000000000000000" pitchFamily="2" charset="0"/>
                        </a:rPr>
                        <a:t>; </a:t>
                      </a:r>
                      <a:r>
                        <a:rPr lang="es-ES" sz="950" noProof="0" dirty="0">
                          <a:latin typeface="Ebrima" panose="02000000000000000000" pitchFamily="2" charset="0"/>
                          <a:ea typeface="Ebrima" panose="02000000000000000000" pitchFamily="2" charset="0"/>
                          <a:cs typeface="Ebrima" panose="02000000000000000000" pitchFamily="2" charset="0"/>
                          <a:hlinkClick r:id="rId5"/>
                        </a:rPr>
                        <a:t>Explicativo de la OMS de la vacuna</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85049798"/>
                  </a:ext>
                </a:extLst>
              </a:tr>
              <a:tr h="274320">
                <a:tc gridSpan="7">
                  <a:txBody>
                    <a:bodyPr/>
                    <a:lstStyle/>
                    <a:p>
                      <a:pPr marL="0" algn="l" defTabSz="914400" rtl="0" eaLnBrk="1" latinLnBrk="0" hangingPunct="1"/>
                      <a:r>
                        <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Vector viral recombinante</a:t>
                      </a:r>
                    </a:p>
                  </a:txBody>
                  <a:tcPr>
                    <a:solidFill>
                      <a:srgbClr val="FFCCCC"/>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extLst>
                  <a:ext uri="{0D108BD9-81ED-4DB2-BD59-A6C34878D82A}">
                    <a16:rowId xmlns:a16="http://schemas.microsoft.com/office/drawing/2014/main" val="120622590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COVISHIELD</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(Serum Institute of India)</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3</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15 de febrero del 2021</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15 de febrero del 2021</a:t>
                      </a:r>
                      <a:endParaRPr lang="es-ES_tradnl" sz="950" dirty="0"/>
                    </a:p>
                  </a:txBody>
                  <a:tcPr/>
                </a:tc>
                <a:tc rowSpan="2">
                  <a:txBody>
                    <a:bodyPr/>
                    <a:lstStyle/>
                    <a:p>
                      <a:pPr algn="l"/>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nchor="ctr"/>
                </a:tc>
                <a:tc rowSpan="2" gridSpan="2">
                  <a:txBody>
                    <a:bodyPr/>
                    <a:lstStyle/>
                    <a:p>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hlinkClick r:id="rId6"/>
                        </a:rPr>
                        <a:t>Recomendación provisional del SAGE de la OMS</a:t>
                      </a:r>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a:solidFill>
                            <a:schemeClr val="tx1"/>
                          </a:solidFill>
                          <a:latin typeface="Ebrima" panose="02000000000000000000" pitchFamily="2" charset="0"/>
                          <a:ea typeface="Ebrima" panose="02000000000000000000" pitchFamily="2" charset="0"/>
                          <a:cs typeface="Ebrima" panose="02000000000000000000" pitchFamily="2" charset="0"/>
                          <a:hlinkClick r:id="rId7"/>
                        </a:rPr>
                        <a:t>Explicativo de la OMS de la vacuna</a:t>
                      </a:r>
                      <a:endParaRPr lang="es-ES_tradnl"/>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06919439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err="1">
                          <a:solidFill>
                            <a:schemeClr val="tx1"/>
                          </a:solidFill>
                          <a:latin typeface="Ebrima" panose="02000000000000000000" pitchFamily="2" charset="0"/>
                          <a:ea typeface="Ebrima" panose="02000000000000000000" pitchFamily="2" charset="0"/>
                          <a:cs typeface="Ebrima" panose="02000000000000000000" pitchFamily="2" charset="0"/>
                        </a:rPr>
                        <a:t>VAXZEVRIA</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(AstraZeneca)</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3</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16 de abril del 2021</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16 de abril del 2021</a:t>
                      </a:r>
                      <a:endParaRPr lang="es-ES_tradnl" sz="950" dirty="0"/>
                    </a:p>
                  </a:txBody>
                  <a:tcPr/>
                </a:tc>
                <a:tc vMerge="1">
                  <a:txBody>
                    <a:bodyPr/>
                    <a:lstStyle/>
                    <a:p>
                      <a:endParaRPr lang="en-GB"/>
                    </a:p>
                  </a:txBody>
                  <a:tcPr/>
                </a:tc>
                <a:tc gridSpan="2" vMerge="1">
                  <a:txBody>
                    <a:bodyPr/>
                    <a:lstStyle/>
                    <a:p>
                      <a:endParaRPr lang="es-ES_tradnl"/>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143566002"/>
                  </a:ext>
                </a:extLst>
              </a:tr>
              <a:tr h="25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Ad26.COV 2-S</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dirty="0">
                          <a:latin typeface="Ebrima" panose="02000000000000000000" pitchFamily="2" charset="0"/>
                          <a:ea typeface="Ebrima" panose="02000000000000000000" pitchFamily="2" charset="0"/>
                          <a:cs typeface="Ebrima" panose="02000000000000000000" pitchFamily="2" charset="0"/>
                        </a:rPr>
                        <a:t>12 de marzo del 2021</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12 mar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9 de diciembre del 2021</a:t>
                      </a:r>
                      <a:endParaRPr lang="es-ES_tradnl" sz="950" dirty="0"/>
                    </a:p>
                  </a:txBody>
                  <a:tcPr/>
                </a:tc>
                <a:tc gridSpan="2">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8"/>
                        </a:rPr>
                        <a:t>Recomendación provisional del SAGE de la OMS</a:t>
                      </a:r>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9"/>
                        </a:rPr>
                        <a:t>Explicativo de la OMS de la vacuna</a:t>
                      </a:r>
                      <a:endParaRPr lang="es-ES_tradnl"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487250748"/>
                  </a:ext>
                </a:extLst>
              </a:tr>
              <a:tr h="274320">
                <a:tc gridSpan="7">
                  <a:txBody>
                    <a:bodyPr/>
                    <a:lstStyle/>
                    <a:p>
                      <a:pPr algn="l"/>
                      <a:r>
                        <a:rPr lang="es-ES_tradnl" sz="950" b="1" i="0" noProof="0" dirty="0">
                          <a:solidFill>
                            <a:schemeClr val="tx1"/>
                          </a:solidFill>
                          <a:latin typeface="Ebrima" panose="02000000000000000000" pitchFamily="2" charset="0"/>
                          <a:ea typeface="Ebrima" panose="02000000000000000000" pitchFamily="2" charset="0"/>
                          <a:cs typeface="Ebrima" panose="02000000000000000000" pitchFamily="2" charset="0"/>
                        </a:rPr>
                        <a:t>Virus inactivado</a:t>
                      </a:r>
                    </a:p>
                  </a:txBody>
                  <a:tcPr>
                    <a:solidFill>
                      <a:srgbClr val="CCFFCC"/>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endPar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tc hMerge="1">
                  <a:txBody>
                    <a:bodyPr/>
                    <a:lstStyle/>
                    <a:p>
                      <a:pPr algn="l"/>
                      <a:endPar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extLst>
                  <a:ext uri="{0D108BD9-81ED-4DB2-BD59-A6C34878D82A}">
                    <a16:rowId xmlns:a16="http://schemas.microsoft.com/office/drawing/2014/main" val="13880635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Vacuna de SARS-CoV-2 inactivado</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err="1">
                          <a:solidFill>
                            <a:schemeClr val="dk1"/>
                          </a:solidFill>
                          <a:effectLst/>
                          <a:latin typeface="Ebrima" panose="02000000000000000000" pitchFamily="2" charset="0"/>
                          <a:ea typeface="Ebrima" panose="02000000000000000000" pitchFamily="2" charset="0"/>
                          <a:cs typeface="Ebrima" panose="02000000000000000000" pitchFamily="2" charset="0"/>
                        </a:rPr>
                        <a:t>BIBP</a:t>
                      </a:r>
                      <a:r>
                        <a:rPr lang="es-ES_tradnl" sz="950" b="0"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/Sinopharm)</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7 de mayo del 2021</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7 de mayo del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tc>
                <a:tc gridSpan="2">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10"/>
                        </a:rPr>
                        <a:t>Recomendación provisional del SAGE de la OMS</a:t>
                      </a:r>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11"/>
                        </a:rPr>
                        <a:t>Explicativo de la OMS de la vacuna</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41908416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(Sinovac Life Sciences)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1 de junio del 2021</a:t>
                      </a:r>
                      <a:endPar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 de junio del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tc>
                <a:tc gridSpan="2">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2"/>
                        </a:rPr>
                        <a:t>Recomendación provisional del SAGE de la OMS</a:t>
                      </a: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3"/>
                        </a:rPr>
                        <a:t>Explicativo de la OMS de la vacuna</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08209899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COVAXIN</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(Bharat Biotech)</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dirty="0">
                          <a:latin typeface="Ebrima" panose="02000000000000000000" pitchFamily="2" charset="0"/>
                          <a:ea typeface="Ebrima" panose="02000000000000000000" pitchFamily="2" charset="0"/>
                          <a:cs typeface="Ebrima" panose="02000000000000000000" pitchFamily="2" charset="0"/>
                        </a:rPr>
                        <a:t>3 de noviembre del 2021</a:t>
                      </a:r>
                      <a:endPar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3 de noviembre del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tc>
                <a:tc gridSpan="2">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4"/>
                        </a:rPr>
                        <a:t>Recomendación provisional del SAGE de la OMS</a:t>
                      </a: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5"/>
                        </a:rPr>
                        <a:t>Explicativo de la OMS de la vacuna</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950" b="0" i="0" kern="1200">
                          <a:solidFill>
                            <a:schemeClr val="tx1"/>
                          </a:solidFill>
                          <a:latin typeface="Ebrima" panose="02000000000000000000" pitchFamily="2" charset="0"/>
                          <a:ea typeface="Ebrima" panose="02000000000000000000" pitchFamily="2" charset="0"/>
                          <a:cs typeface="Ebrima" panose="02000000000000000000" pitchFamily="2" charset="0"/>
                        </a:rPr>
                        <a:t>-</a:t>
                      </a:r>
                      <a:endPar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728480068"/>
                  </a:ext>
                </a:extLst>
              </a:tr>
              <a:tr h="274320">
                <a:tc gridSpan="7">
                  <a:txBody>
                    <a:bodyPr/>
                    <a:lstStyle/>
                    <a:p>
                      <a:pPr algn="l"/>
                      <a:r>
                        <a:rPr lang="es-ES_tradnl" sz="950" b="1"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Nanopartícula de proteína de la espícula recombinante</a:t>
                      </a:r>
                    </a:p>
                  </a:txBody>
                  <a:tcPr>
                    <a:solidFill>
                      <a:schemeClr val="accent2">
                        <a:lumMod val="60000"/>
                        <a:lumOff val="40000"/>
                      </a:schemeClr>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endPar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tc hMerge="1">
                  <a:txBody>
                    <a:bodyPr/>
                    <a:lstStyle/>
                    <a:p>
                      <a:pPr algn="l"/>
                      <a:endPar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extLst>
                  <a:ext uri="{0D108BD9-81ED-4DB2-BD59-A6C34878D82A}">
                    <a16:rowId xmlns:a16="http://schemas.microsoft.com/office/drawing/2014/main" val="59554345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(Serum Institute of India)</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4</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17 de diciembre del 2021</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17 de diciembre del 2021</a:t>
                      </a:r>
                      <a:endParaRPr lang="es-ES_tradnl" sz="950" dirty="0"/>
                    </a:p>
                  </a:txBody>
                  <a:tcPr/>
                </a:tc>
                <a:tc rowSpan="2">
                  <a:txBody>
                    <a:bodyPr/>
                    <a:lstStyle/>
                    <a:p>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20 de diciembre del 2021</a:t>
                      </a:r>
                      <a:endParaRPr lang="es-ES_tradnl" sz="950" dirty="0"/>
                    </a:p>
                  </a:txBody>
                  <a:tcPr anchor="ctr"/>
                </a:tc>
                <a:tc rowSpan="2" gridSpan="2">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6"/>
                        </a:rPr>
                        <a:t>Recomendación provisional del SAGE de la OMS</a:t>
                      </a: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7"/>
                        </a:rPr>
                        <a:t>Explicativo de la OMS de la vacuna</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15395199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noProof="0" dirty="0" err="1">
                          <a:solidFill>
                            <a:schemeClr val="tx1"/>
                          </a:solidFill>
                          <a:latin typeface="Ebrima" panose="02000000000000000000" pitchFamily="2" charset="0"/>
                          <a:ea typeface="Ebrima" panose="02000000000000000000" pitchFamily="2" charset="0"/>
                          <a:cs typeface="Ebrima" panose="02000000000000000000" pitchFamily="2" charset="0"/>
                        </a:rPr>
                        <a:t>NUVAXOVID</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(Novavax, Inc.)</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4 </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20 de diciembre del 2021</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20 de diciembre del 2021</a:t>
                      </a:r>
                      <a:endParaRPr lang="es-ES_tradnl" sz="950" dirty="0"/>
                    </a:p>
                  </a:txBody>
                  <a:tcPr/>
                </a:tc>
                <a:tc vMerge="1">
                  <a:txBody>
                    <a:bodyPr/>
                    <a:lstStyle/>
                    <a:p>
                      <a:endParaRPr lang="en-GB"/>
                    </a:p>
                  </a:txBody>
                  <a:tcPr/>
                </a:tc>
                <a:tc gridSpan="2" vMerge="1">
                  <a:txBody>
                    <a:bodyPr/>
                    <a:lstStyle/>
                    <a:p>
                      <a:endParaRPr lang="es-ES_tradnl"/>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320373086"/>
                  </a:ext>
                </a:extLst>
              </a:tr>
            </a:tbl>
          </a:graphicData>
        </a:graphic>
      </p:graphicFrame>
      <p:sp>
        <p:nvSpPr>
          <p:cNvPr id="5" name="TextBox 4">
            <a:extLst>
              <a:ext uri="{FF2B5EF4-FFF2-40B4-BE49-F238E27FC236}">
                <a16:creationId xmlns:a16="http://schemas.microsoft.com/office/drawing/2014/main" id="{65366CF2-BC23-4747-8DC0-159690273553}"/>
              </a:ext>
            </a:extLst>
          </p:cNvPr>
          <p:cNvSpPr txBox="1"/>
          <p:nvPr/>
        </p:nvSpPr>
        <p:spPr>
          <a:xfrm>
            <a:off x="612771" y="6056252"/>
            <a:ext cx="10538691" cy="70788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https://www.who.int/teams/regulation-prequalification/eul/covid-19.</a:t>
            </a:r>
            <a:endParaRPr lang="es-ES" sz="800" baseline="300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Recomendación de la lista para uso de emergencia también para la dosis de refuerzo.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 pueden usar indistintamente los mismos productos vacunales producidos en diferentes centros de fabricación o con diferentes nombres registrados.</a:t>
            </a:r>
          </a:p>
          <a:p>
            <a:pPr marL="228600" indent="-228600">
              <a:buFontTx/>
              <a:buAutoNum type="arabicPeriod"/>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 pueden usar indistintamente los mismos productos vacunales producidos en diferentes centros de fabricación o con diferentes nombres registrados. Debido a la intercambiabilidad, en el resto de la presentación </a:t>
            </a:r>
            <a:b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 hace referencia a estos productos vacunales como “Novavax”</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el Mecanismo COVAX, estos dos productos vacunales se denominan "Novavax, NVX-2373".</a:t>
            </a:r>
            <a:endParaRPr kumimoji="0" lang="es-ES" sz="800" b="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332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F356101-A661-4FB7-8B0B-EE5C1C04995F}"/>
              </a:ext>
            </a:extLst>
          </p:cNvPr>
          <p:cNvSpPr>
            <a:spLocks noGrp="1"/>
          </p:cNvSpPr>
          <p:nvPr>
            <p:ph type="sldNum" sz="quarter" idx="12"/>
          </p:nvPr>
        </p:nvSpPr>
        <p:spPr/>
        <p:txBody>
          <a:bodyPr/>
          <a:lstStyle/>
          <a:p>
            <a:fld id="{A74CE0EA-F3B5-4684-BA10-C594598FDB9C}" type="slidenum">
              <a:rPr lang="es-ES" smtClean="0"/>
              <a:t>8</a:t>
            </a:fld>
            <a:endParaRPr lang="es-ES" dirty="0"/>
          </a:p>
        </p:txBody>
      </p:sp>
      <p:sp>
        <p:nvSpPr>
          <p:cNvPr id="5" name="Título 4">
            <a:extLst>
              <a:ext uri="{FF2B5EF4-FFF2-40B4-BE49-F238E27FC236}">
                <a16:creationId xmlns:a16="http://schemas.microsoft.com/office/drawing/2014/main" id="{936B1770-0D54-4E5F-98BB-EEEDE65CA687}"/>
              </a:ext>
            </a:extLst>
          </p:cNvPr>
          <p:cNvSpPr>
            <a:spLocks noGrp="1"/>
          </p:cNvSpPr>
          <p:nvPr>
            <p:ph type="title"/>
          </p:nvPr>
        </p:nvSpPr>
        <p:spPr>
          <a:xfrm>
            <a:off x="479998" y="133174"/>
            <a:ext cx="9993071" cy="720000"/>
          </a:xfrm>
        </p:spPr>
        <p:txBody>
          <a:bodyPr/>
          <a:lstStyle/>
          <a:p>
            <a:r>
              <a:rPr lang="es-ES" sz="2400" dirty="0"/>
              <a:t>Consideraciones para optimizar la cartera de los países </a:t>
            </a:r>
            <a:br>
              <a:rPr lang="es-ES" sz="2400" dirty="0"/>
            </a:br>
            <a:r>
              <a:rPr lang="es-ES" sz="2400" dirty="0"/>
              <a:t>de vacunas contra la COVID-19 (1/4)</a:t>
            </a:r>
          </a:p>
        </p:txBody>
      </p:sp>
      <p:sp>
        <p:nvSpPr>
          <p:cNvPr id="7" name="Marcador de texto 3">
            <a:extLst>
              <a:ext uri="{FF2B5EF4-FFF2-40B4-BE49-F238E27FC236}">
                <a16:creationId xmlns:a16="http://schemas.microsoft.com/office/drawing/2014/main" id="{89738332-EA28-4527-8DA7-12DD81CAAD37}"/>
              </a:ext>
            </a:extLst>
          </p:cNvPr>
          <p:cNvSpPr txBox="1">
            <a:spLocks/>
          </p:cNvSpPr>
          <p:nvPr/>
        </p:nvSpPr>
        <p:spPr>
          <a:xfrm>
            <a:off x="804799" y="1440214"/>
            <a:ext cx="4191149" cy="905393"/>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Proceso de ocho pasos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en la </a:t>
            </a:r>
            <a:r>
              <a:rPr lang="es-ES" b="1" dirty="0" err="1">
                <a:solidFill>
                  <a:schemeClr val="accent1"/>
                </a:solidFill>
                <a:latin typeface="Ebrima" panose="02000000000000000000" pitchFamily="2" charset="0"/>
                <a:ea typeface="Ebrima" panose="02000000000000000000" pitchFamily="2" charset="0"/>
                <a:cs typeface="Ebrima" panose="02000000000000000000" pitchFamily="2" charset="0"/>
              </a:rPr>
              <a:t>microplanificación</a:t>
            </a: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 operativa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para la inmunización contra la COVID-19</a:t>
            </a:r>
            <a:r>
              <a:rPr lang="es-ES" b="1" baseline="30000" dirty="0">
                <a:solidFill>
                  <a:schemeClr val="accent1"/>
                </a:solidFill>
                <a:latin typeface="Ebrima" panose="02000000000000000000" pitchFamily="2" charset="0"/>
                <a:ea typeface="Ebrima" panose="02000000000000000000" pitchFamily="2" charset="0"/>
                <a:cs typeface="Ebrima" panose="02000000000000000000" pitchFamily="2" charset="0"/>
              </a:rPr>
              <a:t>1</a:t>
            </a:r>
          </a:p>
        </p:txBody>
      </p:sp>
      <p:cxnSp>
        <p:nvCxnSpPr>
          <p:cNvPr id="8" name="Conector recto de flecha 7">
            <a:extLst>
              <a:ext uri="{FF2B5EF4-FFF2-40B4-BE49-F238E27FC236}">
                <a16:creationId xmlns:a16="http://schemas.microsoft.com/office/drawing/2014/main" id="{3EA6A87F-D326-48A8-BED2-6802935E016E}"/>
              </a:ext>
            </a:extLst>
          </p:cNvPr>
          <p:cNvCxnSpPr>
            <a:cxnSpLocks/>
            <a:stCxn id="10" idx="3"/>
          </p:cNvCxnSpPr>
          <p:nvPr/>
        </p:nvCxnSpPr>
        <p:spPr>
          <a:xfrm>
            <a:off x="3148836" y="2824170"/>
            <a:ext cx="2363491" cy="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672C4FB8-2AB2-4317-B8F0-7310E9EDD582}"/>
              </a:ext>
            </a:extLst>
          </p:cNvPr>
          <p:cNvSpPr txBox="1"/>
          <p:nvPr/>
        </p:nvSpPr>
        <p:spPr>
          <a:xfrm>
            <a:off x="5320747" y="1719579"/>
            <a:ext cx="6539819" cy="4264822"/>
          </a:xfrm>
          <a:prstGeom prst="rect">
            <a:avLst/>
          </a:prstGeom>
          <a:solidFill>
            <a:schemeClr val="bg1">
              <a:lumMod val="95000"/>
            </a:schemeClr>
          </a:solidFill>
          <a:ln w="19050">
            <a:solidFill>
              <a:srgbClr val="FA9A00"/>
            </a:solidFill>
          </a:ln>
        </p:spPr>
        <p:txBody>
          <a:bodyPr wrap="square">
            <a:spAutoFit/>
          </a:bodyPr>
          <a:lstStyle/>
          <a:p>
            <a:pPr marL="0" lvl="1">
              <a:lnSpc>
                <a:spcPct val="150000"/>
              </a:lnSpc>
              <a:buClr>
                <a:schemeClr val="tx1"/>
              </a:buClr>
              <a:buSzPct val="80000"/>
            </a:pPr>
            <a:r>
              <a:rPr lang="es-ES" sz="1150" b="1" i="1" dirty="0">
                <a:latin typeface="Ebrima" panose="02000000000000000000" pitchFamily="2" charset="0"/>
                <a:ea typeface="Ebrima" panose="02000000000000000000" pitchFamily="2" charset="0"/>
                <a:cs typeface="Ebrima" panose="02000000000000000000" pitchFamily="2" charset="0"/>
              </a:rPr>
              <a:t>Definir los objetivos y las metas del país para el 2022 y más adelante</a:t>
            </a:r>
            <a:r>
              <a:rPr lang="es-ES" sz="1150" b="1" i="1" baseline="30000" dirty="0">
                <a:latin typeface="Ebrima" panose="02000000000000000000" pitchFamily="2" charset="0"/>
                <a:ea typeface="Ebrima" panose="02000000000000000000" pitchFamily="2" charset="0"/>
                <a:cs typeface="Ebrima" panose="02000000000000000000" pitchFamily="2" charset="0"/>
              </a:rPr>
              <a:t>4</a:t>
            </a:r>
            <a:r>
              <a:rPr lang="es-ES" sz="1150" b="1" i="1" dirty="0">
                <a:latin typeface="Ebrima" panose="02000000000000000000" pitchFamily="2" charset="0"/>
                <a:ea typeface="Ebrima" panose="02000000000000000000" pitchFamily="2" charset="0"/>
                <a:cs typeface="Ebrima" panose="02000000000000000000" pitchFamily="2" charset="0"/>
              </a:rPr>
              <a:t>, para vacunar a cierto número de personas en los grupos de mayor prioridad O a cierto porcentaje de la población</a:t>
            </a:r>
          </a:p>
          <a:p>
            <a:pPr marL="171450" lvl="1"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rPr>
              <a:t>En consonancia con:</a:t>
            </a:r>
          </a:p>
          <a:p>
            <a:pPr marL="628650" lvl="2"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El Plan nacional de despliegue y vacunación para las vacunas frente a la COVID-19</a:t>
            </a:r>
            <a:endParaRPr lang="es-ES" sz="1000" dirty="0">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endParaRPr>
          </a:p>
          <a:p>
            <a:pPr marL="628650" lvl="2"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La estrategia nacional de inmunización (ENI)</a:t>
            </a:r>
          </a:p>
          <a:p>
            <a:pPr marL="171450" lvl="1"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rPr>
              <a:t>Considerando: </a:t>
            </a:r>
          </a:p>
          <a:p>
            <a:pPr marL="628650" lvl="2" indent="-171450">
              <a:lnSpc>
                <a:spcPct val="150000"/>
              </a:lnSpc>
              <a:buClr>
                <a:schemeClr val="tx1"/>
              </a:buClr>
              <a:buSzPct val="80000"/>
              <a:buFont typeface="Arial" panose="020B0604020202020204" pitchFamily="34" charset="0"/>
              <a:buChar char="•"/>
            </a:pPr>
            <a:r>
              <a:rPr lang="es-ES" sz="1000" u="sng" dirty="0">
                <a:latin typeface="Ebrima" panose="02000000000000000000" pitchFamily="2" charset="0"/>
                <a:ea typeface="Ebrima" panose="02000000000000000000" pitchFamily="2" charset="0"/>
                <a:cs typeface="Ebrima" panose="02000000000000000000" pitchFamily="2" charset="0"/>
              </a:rPr>
              <a:t>La meta de la estrategia mundial de vacunación</a:t>
            </a:r>
            <a:r>
              <a:rPr lang="es-ES" sz="1000" baseline="30000" dirty="0">
                <a:latin typeface="Ebrima" panose="02000000000000000000" pitchFamily="2" charset="0"/>
                <a:ea typeface="Ebrima" panose="02000000000000000000" pitchFamily="2" charset="0"/>
                <a:cs typeface="Ebrima" panose="02000000000000000000" pitchFamily="2" charset="0"/>
              </a:rPr>
              <a:t>2 </a:t>
            </a:r>
            <a:r>
              <a:rPr lang="es-ES" sz="1000" dirty="0">
                <a:latin typeface="Ebrima" panose="02000000000000000000" pitchFamily="2" charset="0"/>
                <a:ea typeface="Ebrima" panose="02000000000000000000" pitchFamily="2" charset="0"/>
                <a:cs typeface="Ebrima" panose="02000000000000000000" pitchFamily="2" charset="0"/>
              </a:rPr>
              <a:t>de </a:t>
            </a:r>
            <a:r>
              <a:rPr lang="es-ES" sz="1000" b="1" dirty="0">
                <a:latin typeface="Ebrima" panose="02000000000000000000" pitchFamily="2" charset="0"/>
                <a:ea typeface="Ebrima" panose="02000000000000000000" pitchFamily="2" charset="0"/>
                <a:cs typeface="Ebrima" panose="02000000000000000000" pitchFamily="2" charset="0"/>
              </a:rPr>
              <a:t>vacunar a 70% de la población mundial contra la COVID-19 para mediados del 2022 </a:t>
            </a:r>
          </a:p>
          <a:p>
            <a:pPr marL="1085850" lvl="3"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rPr>
              <a:t>Puede ser necesario ajustar las metas nacionales en función de </a:t>
            </a:r>
            <a:r>
              <a:rPr lang="es-ES" sz="1000" b="1" dirty="0">
                <a:latin typeface="Ebrima" panose="02000000000000000000" pitchFamily="2" charset="0"/>
                <a:ea typeface="Ebrima" panose="02000000000000000000" pitchFamily="2" charset="0"/>
                <a:cs typeface="Ebrima" panose="02000000000000000000" pitchFamily="2" charset="0"/>
              </a:rPr>
              <a:t>las características demográficas (edad) y los objetivos nacionales</a:t>
            </a:r>
            <a:r>
              <a:rPr lang="es-ES" sz="1000" b="1" baseline="30000" dirty="0">
                <a:latin typeface="Ebrima" panose="02000000000000000000" pitchFamily="2" charset="0"/>
                <a:ea typeface="Ebrima" panose="02000000000000000000" pitchFamily="2" charset="0"/>
                <a:cs typeface="Ebrima" panose="02000000000000000000" pitchFamily="2" charset="0"/>
              </a:rPr>
              <a:t>4</a:t>
            </a:r>
          </a:p>
          <a:p>
            <a:pPr marL="628650" lvl="2" indent="-171450">
              <a:lnSpc>
                <a:spcPct val="150000"/>
              </a:lnSpc>
              <a:buClr>
                <a:schemeClr val="tx1"/>
              </a:buClr>
              <a:buSzPct val="80000"/>
              <a:buFont typeface="Arial" panose="020B0604020202020204" pitchFamily="34" charset="0"/>
              <a:buChar char="•"/>
            </a:pPr>
            <a:r>
              <a:rPr lang="es-ES" sz="1000" u="sng" dirty="0">
                <a:latin typeface="Ebrima" panose="02000000000000000000" pitchFamily="2" charset="0"/>
                <a:ea typeface="Ebrima" panose="02000000000000000000" pitchFamily="2" charset="0"/>
                <a:cs typeface="Ebrima" panose="02000000000000000000" pitchFamily="2" charset="0"/>
              </a:rPr>
              <a:t>Hoja de ruta actualizada del SAGE de la OMS</a:t>
            </a:r>
            <a:r>
              <a:rPr lang="es-ES" sz="1000" baseline="30000" dirty="0">
                <a:latin typeface="Ebrima" panose="02000000000000000000" pitchFamily="2" charset="0"/>
                <a:ea typeface="Ebrima" panose="02000000000000000000" pitchFamily="2" charset="0"/>
                <a:cs typeface="Ebrima" panose="02000000000000000000" pitchFamily="2" charset="0"/>
              </a:rPr>
              <a:t>3</a:t>
            </a:r>
            <a:r>
              <a:rPr lang="es-ES" sz="1000" dirty="0">
                <a:latin typeface="Ebrima" panose="02000000000000000000" pitchFamily="2" charset="0"/>
                <a:ea typeface="Ebrima" panose="02000000000000000000" pitchFamily="2" charset="0"/>
                <a:cs typeface="Ebrima" panose="02000000000000000000" pitchFamily="2" charset="0"/>
              </a:rPr>
              <a:t>: </a:t>
            </a:r>
            <a:r>
              <a:rPr lang="es-ES" sz="1000" b="1" dirty="0">
                <a:latin typeface="Ebrima" panose="02000000000000000000" pitchFamily="2" charset="0"/>
                <a:ea typeface="Ebrima" panose="02000000000000000000" pitchFamily="2" charset="0"/>
                <a:cs typeface="Ebrima" panose="02000000000000000000" pitchFamily="2" charset="0"/>
              </a:rPr>
              <a:t>serie básica y refuerzos </a:t>
            </a:r>
            <a:r>
              <a:rPr lang="es-ES" sz="1000" dirty="0">
                <a:latin typeface="Ebrima" panose="02000000000000000000" pitchFamily="2" charset="0"/>
                <a:ea typeface="Ebrima" panose="02000000000000000000" pitchFamily="2" charset="0"/>
                <a:cs typeface="Ebrima" panose="02000000000000000000" pitchFamily="2" charset="0"/>
              </a:rPr>
              <a:t>para los </a:t>
            </a:r>
            <a:r>
              <a:rPr lang="es-ES" sz="1000" b="1" dirty="0">
                <a:latin typeface="Ebrima" panose="02000000000000000000" pitchFamily="2" charset="0"/>
                <a:ea typeface="Ebrima" panose="02000000000000000000" pitchFamily="2" charset="0"/>
                <a:cs typeface="Ebrima" panose="02000000000000000000" pitchFamily="2" charset="0"/>
              </a:rPr>
              <a:t>grupos de uso prioritario de mayor riesgo </a:t>
            </a:r>
            <a:r>
              <a:rPr lang="es-ES" sz="1000" dirty="0">
                <a:latin typeface="Ebrima" panose="02000000000000000000" pitchFamily="2" charset="0"/>
                <a:ea typeface="Ebrima" panose="02000000000000000000" pitchFamily="2" charset="0"/>
                <a:cs typeface="Ebrima" panose="02000000000000000000" pitchFamily="2" charset="0"/>
              </a:rPr>
              <a:t>antes de ofrecer dosis de vacunas a grupos de uso prioritario de menor riesgo.</a:t>
            </a:r>
          </a:p>
          <a:p>
            <a:pPr marL="1200150" lvl="2" indent="-285750">
              <a:lnSpc>
                <a:spcPct val="150000"/>
              </a:lnSpc>
              <a:buAutoNum type="romanUcPeriod"/>
            </a:pPr>
            <a:r>
              <a:rPr lang="es-ES" sz="1000" b="1" dirty="0">
                <a:latin typeface="Ebrima" panose="02000000000000000000" pitchFamily="2" charset="0"/>
                <a:ea typeface="Ebrima" panose="02000000000000000000" pitchFamily="2" charset="0"/>
                <a:cs typeface="Ebrima" panose="02000000000000000000" pitchFamily="2" charset="0"/>
              </a:rPr>
              <a:t>Prioridad de uso máxima: </a:t>
            </a:r>
            <a:r>
              <a:rPr lang="es-ES" sz="1000" dirty="0">
                <a:latin typeface="Ebrima" panose="02000000000000000000" pitchFamily="2" charset="0"/>
                <a:ea typeface="Ebrima" panose="02000000000000000000" pitchFamily="2" charset="0"/>
                <a:cs typeface="Ebrima" panose="02000000000000000000" pitchFamily="2" charset="0"/>
              </a:rPr>
              <a:t>trabajadores de salud, personas mayores, personas inmunodeprimidas.</a:t>
            </a:r>
          </a:p>
          <a:p>
            <a:pPr marL="1200150" lvl="2" indent="-285750">
              <a:lnSpc>
                <a:spcPct val="150000"/>
              </a:lnSpc>
              <a:buAutoNum type="romanUcPeriod"/>
            </a:pPr>
            <a:r>
              <a:rPr lang="es-ES" sz="1000" b="1" dirty="0">
                <a:latin typeface="Ebrima" panose="02000000000000000000" pitchFamily="2" charset="0"/>
                <a:ea typeface="Ebrima" panose="02000000000000000000" pitchFamily="2" charset="0"/>
                <a:cs typeface="Ebrima" panose="02000000000000000000" pitchFamily="2" charset="0"/>
              </a:rPr>
              <a:t>Prioridad de uso alta: </a:t>
            </a:r>
            <a:r>
              <a:rPr lang="es-ES" sz="1000" dirty="0">
                <a:latin typeface="Ebrima" panose="02000000000000000000" pitchFamily="2" charset="0"/>
                <a:ea typeface="Ebrima" panose="02000000000000000000" pitchFamily="2" charset="0"/>
                <a:cs typeface="Ebrima" panose="02000000000000000000" pitchFamily="2" charset="0"/>
              </a:rPr>
              <a:t>adultos con comorbilidades, embarazadas, docentes y otros trabajadores esenciales, grupos sociodemográficos desfavorecidos con mayor riesgo de presentar un cuadro grave de COVID-19.</a:t>
            </a:r>
          </a:p>
        </p:txBody>
      </p:sp>
      <p:sp>
        <p:nvSpPr>
          <p:cNvPr id="11" name="CuadroTexto 10">
            <a:extLst>
              <a:ext uri="{FF2B5EF4-FFF2-40B4-BE49-F238E27FC236}">
                <a16:creationId xmlns:a16="http://schemas.microsoft.com/office/drawing/2014/main" id="{E6890486-9484-4485-B3BD-58232A7571CC}"/>
              </a:ext>
            </a:extLst>
          </p:cNvPr>
          <p:cNvSpPr txBox="1"/>
          <p:nvPr/>
        </p:nvSpPr>
        <p:spPr>
          <a:xfrm>
            <a:off x="349556" y="6109021"/>
            <a:ext cx="109392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1. OMS</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16 de noviembre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 OMS, 6 de octubre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Strategy</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to</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achieve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global Covid-19 vaccination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by</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mid-2022</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5"/>
              </a:rPr>
              <a:t>https://cdn.who.int/media/docs/default-source/immunization/covid-19/strategy-to-achieve-global-covid-19-vaccination-by-mid-2022.pdf</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endParaRPr lang="es-ES" sz="800" dirty="0">
              <a:solidFill>
                <a:srgbClr val="000000"/>
              </a:solidFill>
              <a:latin typeface="Ebrima" panose="02000000000000000000" pitchFamily="2" charset="0"/>
              <a:ea typeface="Ebrima" panose="02000000000000000000" pitchFamily="2" charset="0"/>
              <a:cs typeface="Ebrima" panose="02000000000000000000" pitchFamily="2" charset="0"/>
            </a:endParaRPr>
          </a:p>
          <a:p>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3</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OMS, 21 de enero del 2022</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Hoja de ruta actualizada del SAGE de la OMS para el establecimiento de prioridades en el uso de vacunas contra la COVID-19.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21 de enero del 2022. https://apps.who.int/iris/bitstream/handle/10665/351946/WHO-2019-nCoV-Vaccines-SAGE-Prioritization-2022.1-spa.pdf.</a:t>
            </a:r>
          </a:p>
          <a:p>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4. Departamento de Inmunización, Vacunas y Productos Biológicos (IVB) de la OMS.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Setting</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national</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strategies</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to</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achieve</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optimal</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COVID-19 vaccination targets.</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 En publicación.</a:t>
            </a:r>
            <a:endPar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3" name="CuadroTexto 12">
            <a:extLst>
              <a:ext uri="{FF2B5EF4-FFF2-40B4-BE49-F238E27FC236}">
                <a16:creationId xmlns:a16="http://schemas.microsoft.com/office/drawing/2014/main" id="{8ACB3DC7-78F3-4084-BF04-1A82F916D7B2}"/>
              </a:ext>
            </a:extLst>
          </p:cNvPr>
          <p:cNvSpPr txBox="1"/>
          <p:nvPr/>
        </p:nvSpPr>
        <p:spPr>
          <a:xfrm>
            <a:off x="610442" y="1004508"/>
            <a:ext cx="10678332" cy="473015"/>
          </a:xfrm>
          <a:prstGeom prst="rect">
            <a:avLst/>
          </a:prstGeom>
          <a:noFill/>
          <a:ln>
            <a:noFill/>
          </a:ln>
        </p:spPr>
        <p:txBody>
          <a:bodyPr wrap="square">
            <a:spAutoFit/>
          </a:bodyPr>
          <a:lstStyle/>
          <a:p>
            <a:pPr marR="0" lvl="0" algn="l" defTabSz="914400" rtl="0" eaLnBrk="1" fontAlgn="auto" latinLnBrk="0" hangingPunct="1">
              <a:lnSpc>
                <a:spcPct val="107000"/>
              </a:lnSpc>
              <a:buClrTx/>
              <a:buSzTx/>
              <a:tabLst/>
              <a:defRPr/>
            </a:pPr>
            <a:r>
              <a:rPr lang="es-ES" sz="1200" i="1" dirty="0">
                <a:solidFill>
                  <a:srgbClr val="000000"/>
                </a:solidFill>
                <a:latin typeface="+mj-lt"/>
                <a:ea typeface="Times New Roman" panose="02020603050405020304" pitchFamily="18" charset="0"/>
                <a:cs typeface="Calibri" panose="020F0502020204030204" pitchFamily="34" charset="0"/>
              </a:rPr>
              <a:t>En las siguientes diapositivas se presentan consideraciones relativas al proceso de ocho pasos de la OMS para la </a:t>
            </a:r>
            <a:r>
              <a:rPr lang="es-ES" sz="1200" i="1" dirty="0" err="1">
                <a:solidFill>
                  <a:srgbClr val="000000"/>
                </a:solidFill>
                <a:latin typeface="+mj-lt"/>
                <a:ea typeface="Times New Roman" panose="02020603050405020304" pitchFamily="18" charset="0"/>
                <a:cs typeface="Calibri" panose="020F0502020204030204" pitchFamily="34" charset="0"/>
              </a:rPr>
              <a:t>microplanificación</a:t>
            </a:r>
            <a:r>
              <a:rPr lang="es-ES" sz="1200" i="1" dirty="0">
                <a:solidFill>
                  <a:srgbClr val="000000"/>
                </a:solidFill>
                <a:latin typeface="+mj-lt"/>
                <a:ea typeface="Times New Roman" panose="02020603050405020304" pitchFamily="18" charset="0"/>
                <a:cs typeface="Calibri" panose="020F0502020204030204" pitchFamily="34" charset="0"/>
              </a:rPr>
              <a:t> operativa de las vacunas contra la COVID-19. </a:t>
            </a:r>
            <a:endParaRPr kumimoji="0" lang="es-ES" sz="1200" i="1"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pic>
        <p:nvPicPr>
          <p:cNvPr id="3" name="Picture 2" descr="Chart, sunburst chart&#10;&#10;Description automatically generated">
            <a:extLst>
              <a:ext uri="{FF2B5EF4-FFF2-40B4-BE49-F238E27FC236}">
                <a16:creationId xmlns:a16="http://schemas.microsoft.com/office/drawing/2014/main" id="{C831DEB0-9F40-4AA1-AC9F-6FB0A26B63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418" y="2179434"/>
            <a:ext cx="3583581" cy="3716800"/>
          </a:xfrm>
          <a:prstGeom prst="rect">
            <a:avLst/>
          </a:prstGeom>
        </p:spPr>
      </p:pic>
      <p:sp>
        <p:nvSpPr>
          <p:cNvPr id="10" name="Rectángulo 9">
            <a:extLst>
              <a:ext uri="{FF2B5EF4-FFF2-40B4-BE49-F238E27FC236}">
                <a16:creationId xmlns:a16="http://schemas.microsoft.com/office/drawing/2014/main" id="{E9EB0162-49BA-4E22-A443-0DFC78D57542}"/>
              </a:ext>
            </a:extLst>
          </p:cNvPr>
          <p:cNvSpPr/>
          <p:nvPr/>
        </p:nvSpPr>
        <p:spPr>
          <a:xfrm>
            <a:off x="2351313" y="2179434"/>
            <a:ext cx="797523" cy="1289472"/>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50266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920178-C889-4308-AA47-D41409B944FC}"/>
              </a:ext>
            </a:extLst>
          </p:cNvPr>
          <p:cNvSpPr>
            <a:spLocks noGrp="1"/>
          </p:cNvSpPr>
          <p:nvPr>
            <p:ph type="title"/>
          </p:nvPr>
        </p:nvSpPr>
        <p:spPr>
          <a:xfrm>
            <a:off x="479998" y="133174"/>
            <a:ext cx="10035602" cy="720000"/>
          </a:xfrm>
        </p:spPr>
        <p:txBody>
          <a:bodyPr/>
          <a:lstStyle/>
          <a:p>
            <a:r>
              <a:rPr lang="es-ES" sz="2400" dirty="0"/>
              <a:t>Consideraciones para optimizar la cartera de los países de vacunas contra la COVID-19 (2/4)</a:t>
            </a:r>
          </a:p>
        </p:txBody>
      </p:sp>
      <p:pic>
        <p:nvPicPr>
          <p:cNvPr id="6" name="Imagen 5">
            <a:extLst>
              <a:ext uri="{FF2B5EF4-FFF2-40B4-BE49-F238E27FC236}">
                <a16:creationId xmlns:a16="http://schemas.microsoft.com/office/drawing/2014/main" id="{3BD0972D-1C4B-4243-AF48-388DF0805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730" y="2156113"/>
            <a:ext cx="3915269" cy="4060818"/>
          </a:xfrm>
          <a:prstGeom prst="rect">
            <a:avLst/>
          </a:prstGeom>
        </p:spPr>
      </p:pic>
      <p:sp>
        <p:nvSpPr>
          <p:cNvPr id="7" name="Marcador de texto 3">
            <a:extLst>
              <a:ext uri="{FF2B5EF4-FFF2-40B4-BE49-F238E27FC236}">
                <a16:creationId xmlns:a16="http://schemas.microsoft.com/office/drawing/2014/main" id="{14CC2414-00C3-4448-B535-25C444362BAD}"/>
              </a:ext>
            </a:extLst>
          </p:cNvPr>
          <p:cNvSpPr txBox="1">
            <a:spLocks/>
          </p:cNvSpPr>
          <p:nvPr/>
        </p:nvSpPr>
        <p:spPr>
          <a:xfrm>
            <a:off x="712155" y="1465300"/>
            <a:ext cx="3839218" cy="522451"/>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Proceso de ocho pasos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en la </a:t>
            </a:r>
            <a:r>
              <a:rPr lang="es-ES" b="1" dirty="0" err="1">
                <a:solidFill>
                  <a:schemeClr val="accent1"/>
                </a:solidFill>
                <a:latin typeface="Ebrima" panose="02000000000000000000" pitchFamily="2" charset="0"/>
                <a:ea typeface="Ebrima" panose="02000000000000000000" pitchFamily="2" charset="0"/>
                <a:cs typeface="Ebrima" panose="02000000000000000000" pitchFamily="2" charset="0"/>
              </a:rPr>
              <a:t>microplanificación</a:t>
            </a: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 operativa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para la inmunización contra la COVID-19</a:t>
            </a:r>
            <a:r>
              <a:rPr lang="es-ES" b="1" baseline="30000" dirty="0">
                <a:solidFill>
                  <a:schemeClr val="accent1"/>
                </a:solidFill>
                <a:latin typeface="Ebrima" panose="02000000000000000000" pitchFamily="2" charset="0"/>
                <a:ea typeface="Ebrima" panose="02000000000000000000" pitchFamily="2" charset="0"/>
                <a:cs typeface="Ebrima" panose="02000000000000000000" pitchFamily="2" charset="0"/>
              </a:rPr>
              <a:t>1</a:t>
            </a:r>
            <a:endParaRPr lang="es-ES" b="1" dirty="0">
              <a:solidFill>
                <a:schemeClr val="accent1"/>
              </a:solidFill>
              <a:latin typeface="Ebrima" panose="02000000000000000000" pitchFamily="2" charset="0"/>
              <a:ea typeface="Ebrima" panose="02000000000000000000" pitchFamily="2" charset="0"/>
              <a:cs typeface="Ebrima" panose="02000000000000000000" pitchFamily="2" charset="0"/>
            </a:endParaRPr>
          </a:p>
        </p:txBody>
      </p:sp>
      <p:cxnSp>
        <p:nvCxnSpPr>
          <p:cNvPr id="8" name="Conector recto de flecha 7">
            <a:extLst>
              <a:ext uri="{FF2B5EF4-FFF2-40B4-BE49-F238E27FC236}">
                <a16:creationId xmlns:a16="http://schemas.microsoft.com/office/drawing/2014/main" id="{140506E0-C570-4C76-80C1-7DA70ED14784}"/>
              </a:ext>
            </a:extLst>
          </p:cNvPr>
          <p:cNvCxnSpPr>
            <a:cxnSpLocks/>
          </p:cNvCxnSpPr>
          <p:nvPr/>
        </p:nvCxnSpPr>
        <p:spPr>
          <a:xfrm flipV="1">
            <a:off x="4551374" y="2768239"/>
            <a:ext cx="1054220" cy="86186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FFB510F-C050-4ADD-87AC-88E93C38A9C4}"/>
              </a:ext>
            </a:extLst>
          </p:cNvPr>
          <p:cNvSpPr txBox="1"/>
          <p:nvPr/>
        </p:nvSpPr>
        <p:spPr>
          <a:xfrm>
            <a:off x="4913598" y="763754"/>
            <a:ext cx="7139620" cy="5884175"/>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nSpc>
                <a:spcPct val="150000"/>
              </a:lnSpc>
              <a:buClr>
                <a:schemeClr val="tx1"/>
              </a:buClr>
              <a:buSzPct val="80000"/>
            </a:pPr>
            <a:r>
              <a:rPr lang="es-ES" sz="900" b="1" i="1" dirty="0">
                <a:latin typeface="Ebrima"/>
                <a:ea typeface="Ebrima"/>
                <a:cs typeface="Ebrima"/>
              </a:rPr>
              <a:t>Estimar las necesidades, planificar la conservación de las vacunas, identificar y gestionar los recursos humanos:</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SUMINISTRO DISPONIBLE </a:t>
            </a:r>
            <a:r>
              <a:rPr lang="es-ES" sz="900" dirty="0">
                <a:latin typeface="Ebrima"/>
                <a:ea typeface="Ebrima"/>
                <a:cs typeface="Ebrima"/>
              </a:rPr>
              <a:t>por producto a través del </a:t>
            </a:r>
            <a:r>
              <a:rPr lang="es-ES" sz="900" dirty="0">
                <a:latin typeface="Ebrima"/>
                <a:ea typeface="Ebrima"/>
                <a:cs typeface="Ebrima"/>
                <a:hlinkClick r:id="rId4"/>
              </a:rPr>
              <a:t>Mecanismo COVAX </a:t>
            </a:r>
            <a:r>
              <a:rPr lang="es-ES" sz="900" dirty="0">
                <a:latin typeface="Ebrima"/>
                <a:ea typeface="Ebrima"/>
                <a:cs typeface="Ebrima"/>
              </a:rPr>
              <a:t>y otras fuentes (</a:t>
            </a:r>
            <a:r>
              <a:rPr lang="es-ES" sz="900" dirty="0">
                <a:latin typeface="Ebrima"/>
                <a:ea typeface="Ebrima"/>
                <a:cs typeface="Ebrima"/>
                <a:hlinkClick r:id="rId5"/>
              </a:rPr>
              <a:t>proyecciones de suministro del FMI/OMS</a:t>
            </a:r>
            <a:r>
              <a:rPr lang="es-ES" sz="900" dirty="0">
                <a:latin typeface="Ebrima"/>
                <a:ea typeface="Ebrima"/>
                <a:cs typeface="Ebrima"/>
              </a:rPr>
              <a:t>).</a:t>
            </a:r>
            <a:endParaRPr lang="es-ES" sz="900" dirty="0">
              <a:latin typeface="Ebrima"/>
              <a:ea typeface="Ebrima"/>
              <a:cs typeface="Arial"/>
            </a:endParaRP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COSTO Y PRESUPUESTO: </a:t>
            </a:r>
            <a:r>
              <a:rPr lang="es-ES" sz="900" dirty="0">
                <a:latin typeface="Ebrima"/>
                <a:ea typeface="Ebrima"/>
                <a:cs typeface="Ebrima"/>
                <a:hlinkClick r:id="rId6"/>
              </a:rPr>
              <a:t>gama de precios</a:t>
            </a:r>
            <a:r>
              <a:rPr lang="es-ES" sz="900" dirty="0">
                <a:latin typeface="Ebrima"/>
                <a:ea typeface="Ebrima"/>
                <a:cs typeface="Ebrima"/>
              </a:rPr>
              <a:t> de las vacunas (cuando sea pertinente), aumento de los recursos humanos y los viáticos, transporte para las actividades de extensión, movilización social y cadena de frío (</a:t>
            </a:r>
            <a:r>
              <a:rPr lang="es-ES" sz="900" dirty="0">
                <a:latin typeface="Ebrima"/>
                <a:ea typeface="Ebrima"/>
                <a:cs typeface="Ebrima"/>
                <a:hlinkClick r:id="rId7"/>
              </a:rPr>
              <a:t>herramienta para estimar los costos </a:t>
            </a:r>
            <a:br>
              <a:rPr lang="es-ES" sz="900" dirty="0">
                <a:latin typeface="Ebrima"/>
                <a:ea typeface="Ebrima"/>
                <a:cs typeface="Ebrima"/>
                <a:hlinkClick r:id="rId7"/>
              </a:rPr>
            </a:br>
            <a:r>
              <a:rPr lang="es-ES" sz="900" dirty="0">
                <a:latin typeface="Ebrima"/>
                <a:ea typeface="Ebrima"/>
                <a:cs typeface="Ebrima"/>
                <a:hlinkClick r:id="rId7"/>
              </a:rPr>
              <a:t>de la introducción y el despliegue de vacunas contra la COVID-19 </a:t>
            </a:r>
            <a:r>
              <a:rPr lang="es-ES" sz="900" dirty="0">
                <a:latin typeface="Ebrima"/>
                <a:ea typeface="Ebrima"/>
                <a:cs typeface="Ebrima"/>
              </a:rPr>
              <a:t>y </a:t>
            </a:r>
            <a:r>
              <a:rPr lang="es-ES" sz="900" dirty="0">
                <a:latin typeface="Ebrima"/>
                <a:ea typeface="Ebrima"/>
                <a:cs typeface="Ebrima"/>
                <a:hlinkClick r:id="rId8"/>
              </a:rPr>
              <a:t>cuadro general de las perspectivas macroeconómicas</a:t>
            </a:r>
            <a:r>
              <a:rPr lang="es-ES" sz="900" dirty="0">
                <a:latin typeface="Ebrima"/>
                <a:ea typeface="Ebrima"/>
                <a:cs typeface="Ebrima"/>
              </a:rPr>
              <a:t>).</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REQUISITOS REGULATORIOS</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ALMACENAMIENTO Y PERÍODO DE VALIDEZ: </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Los requisitos de la cadena de temperatura </a:t>
            </a:r>
            <a:r>
              <a:rPr lang="es-ES" sz="900" dirty="0" err="1">
                <a:latin typeface="Ebrima"/>
                <a:ea typeface="Ebrima"/>
                <a:cs typeface="Ebrima"/>
              </a:rPr>
              <a:t>ultrabaja</a:t>
            </a:r>
            <a:r>
              <a:rPr lang="es-ES" sz="900" dirty="0">
                <a:latin typeface="Ebrima"/>
                <a:ea typeface="Ebrima"/>
                <a:cs typeface="Ebrima"/>
              </a:rPr>
              <a:t> para la distribución y la conservación (por ejemplo, Pfizer) podrían </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plantear problemas en algunos entornos nacionales o subnacionales (por ejemplo, zonas rurales, conflictos, migrantes).</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Dependiendo de la capacidad de almacenamiento de la cadena de frío, se pueden preferir productos que requieran una refrigeración convencional (de +2 a +8 °C) (por ejemplo, AstraZeneca/SII, Sinopharm, Sinovac, </a:t>
            </a:r>
            <a:r>
              <a:rPr lang="es-ES" sz="900" dirty="0" err="1">
                <a:latin typeface="Ebrima"/>
                <a:ea typeface="Ebrima"/>
                <a:cs typeface="Ebrima"/>
              </a:rPr>
              <a:t>Bharat</a:t>
            </a:r>
            <a:r>
              <a:rPr lang="es-ES" sz="900" dirty="0">
                <a:latin typeface="Ebrima"/>
                <a:ea typeface="Ebrima"/>
                <a:cs typeface="Ebrima"/>
              </a:rPr>
              <a:t>, Novavax).</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PRESENTACIÓN Y DESPERDICIO: </a:t>
            </a:r>
            <a:endParaRPr lang="es-ES" sz="90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Mientras que con las dosis únicas o pequeñas (por ejemplo, Sinopharm, Sinovac, </a:t>
            </a:r>
            <a:r>
              <a:rPr lang="es-ES" sz="900" dirty="0" err="1">
                <a:latin typeface="Ebrima"/>
                <a:ea typeface="Ebrima"/>
                <a:cs typeface="Ebrima"/>
              </a:rPr>
              <a:t>Bharat</a:t>
            </a:r>
            <a:r>
              <a:rPr lang="es-ES" sz="900" dirty="0">
                <a:latin typeface="Ebrima"/>
                <a:ea typeface="Ebrima"/>
                <a:cs typeface="Ebrima"/>
              </a:rPr>
              <a:t>, Novavax</a:t>
            </a:r>
            <a:r>
              <a:rPr lang="es-ES" sz="900" baseline="30000" dirty="0">
                <a:latin typeface="Ebrima"/>
                <a:ea typeface="Ebrima"/>
                <a:cs typeface="Ebrima"/>
              </a:rPr>
              <a:t>2</a:t>
            </a:r>
            <a:r>
              <a:rPr lang="es-ES" sz="900" dirty="0">
                <a:latin typeface="Ebrima"/>
                <a:ea typeface="Ebrima"/>
                <a:cs typeface="Ebrima"/>
              </a:rPr>
              <a:t> ) se puede disminuir </a:t>
            </a:r>
            <a:br>
              <a:rPr lang="es-ES" sz="900" dirty="0">
                <a:latin typeface="Ebrima"/>
                <a:ea typeface="Ebrima"/>
                <a:cs typeface="Ebrima"/>
              </a:rPr>
            </a:br>
            <a:r>
              <a:rPr lang="es-ES" sz="900" dirty="0">
                <a:latin typeface="Ebrima"/>
                <a:ea typeface="Ebrima"/>
                <a:cs typeface="Ebrima"/>
              </a:rPr>
              <a:t>el desperdicio de vacunas, sobre todo en entornos de baja densidad demográfica, los viales multidosis reducen la necesidad de espacio en la cadena de frío (por ejemplo, Pfizer, Moderna, AstraZeneca/SII, Janssen, Sinopharm, Sinovac, </a:t>
            </a:r>
            <a:r>
              <a:rPr lang="es-ES" sz="900" dirty="0" err="1">
                <a:latin typeface="Ebrima"/>
                <a:ea typeface="Ebrima"/>
                <a:cs typeface="Ebrima"/>
              </a:rPr>
              <a:t>Bharat</a:t>
            </a:r>
            <a:r>
              <a:rPr lang="es-ES" sz="900" dirty="0">
                <a:latin typeface="Ebrima"/>
                <a:ea typeface="Ebrima"/>
                <a:cs typeface="Ebrima"/>
              </a:rPr>
              <a:t>, Novavax).</a:t>
            </a:r>
            <a:endParaRPr lang="es-ES" sz="900"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Las vacunas líquidas que no requieren reconstitución pueden ser más sencillas de administrar (por ejemplo, Pfizer [formulación lista para usar], Moderna, AstraZeneca/SII, Janssen, Sinopharm, Sinovac, </a:t>
            </a:r>
            <a:r>
              <a:rPr lang="es-ES" sz="900" dirty="0" err="1">
                <a:latin typeface="Ebrima"/>
                <a:ea typeface="Ebrima"/>
                <a:cs typeface="Ebrima"/>
              </a:rPr>
              <a:t>Bharat</a:t>
            </a:r>
            <a:r>
              <a:rPr lang="es-ES" sz="900" dirty="0">
                <a:latin typeface="Ebrima"/>
                <a:ea typeface="Ebrima"/>
                <a:cs typeface="Ebrima"/>
              </a:rPr>
              <a:t>, Novavax).</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ESQUEMA POSOLÓGICO Y REQUISITOS POR GRUPO DE POBLACIÓN: </a:t>
            </a:r>
            <a:endParaRPr lang="es-ES" sz="90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Para la mayoría de los productos, la serie básica consta de 2 dosis.</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Puede ser preferible usar un producto de una dosis (Janssen) en grupos poblacionales de difícil acceso (sin embargo, </a:t>
            </a:r>
            <a:br>
              <a:rPr lang="es-ES" sz="900" dirty="0">
                <a:latin typeface="Ebrima"/>
                <a:ea typeface="Ebrima"/>
                <a:cs typeface="Ebrima"/>
              </a:rPr>
            </a:br>
            <a:r>
              <a:rPr lang="es-ES" sz="900" dirty="0">
                <a:latin typeface="Ebrima"/>
                <a:ea typeface="Ebrima"/>
                <a:cs typeface="Ebrima"/>
              </a:rPr>
              <a:t>en cuanto a todos los criterios de valoración clínicos, dos dosis tienen mayor eficacia que una dosis única)</a:t>
            </a:r>
            <a:r>
              <a:rPr lang="es-ES" sz="900" baseline="30000" dirty="0">
                <a:latin typeface="Ebrima"/>
                <a:ea typeface="Ebrima"/>
                <a:cs typeface="Ebrima"/>
              </a:rPr>
              <a:t>3</a:t>
            </a:r>
            <a:r>
              <a:rPr lang="es-ES" sz="900" dirty="0">
                <a:latin typeface="Ebrima"/>
                <a:ea typeface="Ebrima"/>
                <a:cs typeface="Ebrima"/>
              </a:rPr>
              <a:t>.</a:t>
            </a:r>
            <a:endParaRPr lang="es-ES" sz="900" baseline="30000" dirty="0">
              <a:latin typeface="Ebrima"/>
              <a:ea typeface="Ebrima"/>
              <a:cs typeface="Ebrima"/>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En el caso de Sinovac y Sinopharm, es necesaria una</a:t>
            </a:r>
            <a:r>
              <a:rPr lang="es-ES" sz="900" i="1" dirty="0">
                <a:latin typeface="Ebrima"/>
                <a:ea typeface="Ebrima"/>
                <a:cs typeface="Ebrima"/>
              </a:rPr>
              <a:t> </a:t>
            </a:r>
            <a:r>
              <a:rPr lang="es-ES" sz="900" dirty="0">
                <a:latin typeface="Ebrima"/>
                <a:ea typeface="Ebrima"/>
                <a:cs typeface="Ebrima"/>
              </a:rPr>
              <a:t>tercera dosis para las personas de ≥60 años (+3-6 meses): </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En todos los productos: </a:t>
            </a:r>
            <a:endParaRPr lang="es-ES" sz="900" dirty="0">
              <a:latin typeface="Ebrima" panose="02000000000000000000" pitchFamily="2" charset="0"/>
              <a:ea typeface="Ebrima" panose="02000000000000000000" pitchFamily="2" charset="0"/>
              <a:cs typeface="Ebrima" panose="02000000000000000000" pitchFamily="2" charset="0"/>
            </a:endParaRPr>
          </a:p>
          <a:p>
            <a:pPr marL="1085850" lvl="3"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dosis adicional para personas inmunodeprimidas (+1-3 meses),</a:t>
            </a:r>
          </a:p>
          <a:p>
            <a:pPr marL="1085850" lvl="3"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refuerzo (+4-6 meses).</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Se deben considerar los </a:t>
            </a:r>
            <a:r>
              <a:rPr lang="es-ES" sz="900" b="1" dirty="0">
                <a:latin typeface="Ebrima"/>
                <a:ea typeface="Ebrima"/>
                <a:cs typeface="Ebrima"/>
              </a:rPr>
              <a:t>ESQUEMAS HOMÓLOGOS O HETERÓLOGOS </a:t>
            </a:r>
            <a:r>
              <a:rPr lang="es-ES" sz="900" dirty="0">
                <a:latin typeface="Ebrima"/>
                <a:ea typeface="Ebrima"/>
                <a:cs typeface="Ebrima"/>
              </a:rPr>
              <a:t>para la serie básica y las dosis de refuerzo.</a:t>
            </a:r>
          </a:p>
        </p:txBody>
      </p:sp>
      <p:sp>
        <p:nvSpPr>
          <p:cNvPr id="10" name="Rectángulo 9">
            <a:extLst>
              <a:ext uri="{FF2B5EF4-FFF2-40B4-BE49-F238E27FC236}">
                <a16:creationId xmlns:a16="http://schemas.microsoft.com/office/drawing/2014/main" id="{8ACBB90C-70B5-4C56-97F4-A58168282E02}"/>
              </a:ext>
            </a:extLst>
          </p:cNvPr>
          <p:cNvSpPr/>
          <p:nvPr/>
        </p:nvSpPr>
        <p:spPr>
          <a:xfrm>
            <a:off x="3179614" y="2627254"/>
            <a:ext cx="1371759" cy="2898903"/>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BB300684-CA76-4E0A-8037-28806766E853}"/>
              </a:ext>
            </a:extLst>
          </p:cNvPr>
          <p:cNvSpPr txBox="1"/>
          <p:nvPr/>
        </p:nvSpPr>
        <p:spPr>
          <a:xfrm>
            <a:off x="138783" y="6190811"/>
            <a:ext cx="4735152" cy="646331"/>
          </a:xfrm>
          <a:prstGeom prst="rect">
            <a:avLst/>
          </a:prstGeom>
          <a:noFill/>
        </p:spPr>
        <p:txBody>
          <a:bodyPr wrap="square">
            <a:spAutoFit/>
          </a:bodyPr>
          <a:lstStyle/>
          <a:p>
            <a:pPr marL="228600" indent="-228600">
              <a:buAutoNum type="arabicPeriod"/>
            </a:pPr>
            <a:r>
              <a:rPr kumimoji="0" lang="es-ES" sz="7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OMS, 16 de noviembre del 2021: </a:t>
            </a:r>
            <a:r>
              <a:rPr kumimoji="0" lang="es-ES" sz="7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7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7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7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7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7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7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r>
              <a:rPr lang="es-ES" sz="700" u="sng" dirty="0">
                <a:solidFill>
                  <a:srgbClr val="0000FF"/>
                </a:solidFill>
                <a:latin typeface="Ebrima" panose="02000000000000000000" pitchFamily="2" charset="0"/>
                <a:ea typeface="Ebrima" panose="02000000000000000000" pitchFamily="2" charset="0"/>
                <a:cs typeface="Ebrima" panose="02000000000000000000" pitchFamily="2" charset="0"/>
              </a:rPr>
              <a:t>.</a:t>
            </a:r>
            <a:endParaRPr kumimoji="0" lang="es-ES" sz="7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indent="-228600">
              <a:buFontTx/>
              <a:buAutoNum type="arabicPeriod"/>
            </a:pPr>
            <a:r>
              <a:rPr lang="es-ES" sz="700" dirty="0">
                <a:latin typeface="Segoe UI" panose="020B0502040204020203" pitchFamily="34" charset="0"/>
              </a:rPr>
              <a:t>La presentación en dosis única no está disponible a través del Mecanismo COVAX. </a:t>
            </a:r>
          </a:p>
          <a:p>
            <a:pPr marL="228600" indent="-228600">
              <a:buFontTx/>
              <a:buAutoNum type="arabicPeriod"/>
            </a:pPr>
            <a:r>
              <a:rPr kumimoji="0" lang="es-ES" sz="7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SAGE de la OMS. 9 de diciembre del 2021: https://www.who.int/publications/i/item/WHO-2019-nCoV-vaccines-SAGE-recommendation-Ad26.COV2.S-2021.1</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4" name="Marcador de número de diapositiva 3">
            <a:extLst>
              <a:ext uri="{FF2B5EF4-FFF2-40B4-BE49-F238E27FC236}">
                <a16:creationId xmlns:a16="http://schemas.microsoft.com/office/drawing/2014/main" id="{2BA5BEF1-ED34-41E2-AC6A-BF92FAC00692}"/>
              </a:ext>
            </a:extLst>
          </p:cNvPr>
          <p:cNvSpPr>
            <a:spLocks noGrp="1"/>
          </p:cNvSpPr>
          <p:nvPr>
            <p:ph type="sldNum" sz="quarter" idx="12"/>
          </p:nvPr>
        </p:nvSpPr>
        <p:spPr/>
        <p:txBody>
          <a:bodyPr/>
          <a:lstStyle/>
          <a:p>
            <a:fld id="{A74CE0EA-F3B5-4684-BA10-C594598FDB9C}" type="slidenum">
              <a:rPr lang="es-ES" smtClean="0"/>
              <a:t>9</a:t>
            </a:fld>
            <a:endParaRPr lang="es-ES" dirty="0"/>
          </a:p>
        </p:txBody>
      </p:sp>
    </p:spTree>
    <p:extLst>
      <p:ext uri="{BB962C8B-B14F-4D97-AF65-F5344CB8AC3E}">
        <p14:creationId xmlns:p14="http://schemas.microsoft.com/office/powerpoint/2010/main" val="3065699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bLYCGPTqIWeTShwYsN8f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ACET"/>
</p:tagLst>
</file>

<file path=ppt/tags/tag1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ANGLE" val="5"/>
</p:tagLst>
</file>

<file path=ppt/tags/tag138.xml><?xml version="1.0" encoding="utf-8"?>
<p:tagLst xmlns:a="http://schemas.openxmlformats.org/drawingml/2006/main" xmlns:r="http://schemas.openxmlformats.org/officeDocument/2006/relationships" xmlns:p="http://schemas.openxmlformats.org/presentationml/2006/main">
  <p:tag name="ANGLE" val="5"/>
</p:tagLst>
</file>

<file path=ppt/tags/tag139.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ANGLE" val="4"/>
</p:tagLst>
</file>

<file path=ppt/tags/tag141.xml><?xml version="1.0" encoding="utf-8"?>
<p:tagLst xmlns:a="http://schemas.openxmlformats.org/drawingml/2006/main" xmlns:r="http://schemas.openxmlformats.org/officeDocument/2006/relationships" xmlns:p="http://schemas.openxmlformats.org/presentationml/2006/main">
  <p:tag name="ANGLE" val="3"/>
</p:tagLst>
</file>

<file path=ppt/tags/tag142.xml><?xml version="1.0" encoding="utf-8"?>
<p:tagLst xmlns:a="http://schemas.openxmlformats.org/drawingml/2006/main" xmlns:r="http://schemas.openxmlformats.org/officeDocument/2006/relationships" xmlns:p="http://schemas.openxmlformats.org/presentationml/2006/main">
  <p:tag name="ANGLE" val="3"/>
</p:tagLst>
</file>

<file path=ppt/tags/tag143.xml><?xml version="1.0" encoding="utf-8"?>
<p:tagLst xmlns:a="http://schemas.openxmlformats.org/drawingml/2006/main" xmlns:r="http://schemas.openxmlformats.org/officeDocument/2006/relationships" xmlns:p="http://schemas.openxmlformats.org/presentationml/2006/main">
  <p:tag name="ANGLE" val="2"/>
</p:tagLst>
</file>

<file path=ppt/tags/tag144.xml><?xml version="1.0" encoding="utf-8"?>
<p:tagLst xmlns:a="http://schemas.openxmlformats.org/drawingml/2006/main" xmlns:r="http://schemas.openxmlformats.org/officeDocument/2006/relationships" xmlns:p="http://schemas.openxmlformats.org/presentationml/2006/main">
  <p:tag name="ANGLE" val="2"/>
</p:tagLst>
</file>

<file path=ppt/tags/tag145.xml><?xml version="1.0" encoding="utf-8"?>
<p:tagLst xmlns:a="http://schemas.openxmlformats.org/drawingml/2006/main" xmlns:r="http://schemas.openxmlformats.org/officeDocument/2006/relationships" xmlns:p="http://schemas.openxmlformats.org/presentationml/2006/main">
  <p:tag name="ANGLE" val="1"/>
</p:tagLst>
</file>

<file path=ppt/tags/tag146.xml><?xml version="1.0" encoding="utf-8"?>
<p:tagLst xmlns:a="http://schemas.openxmlformats.org/drawingml/2006/main" xmlns:r="http://schemas.openxmlformats.org/officeDocument/2006/relationships" xmlns:p="http://schemas.openxmlformats.org/presentationml/2006/main">
  <p:tag name="ANGLE"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ubtitle"/>
</p:tagLst>
</file>

<file path=ppt/tags/tag151.xml><?xml version="1.0" encoding="utf-8"?>
<p:tagLst xmlns:a="http://schemas.openxmlformats.org/drawingml/2006/main" xmlns:r="http://schemas.openxmlformats.org/officeDocument/2006/relationships" xmlns:p="http://schemas.openxmlformats.org/presentationml/2006/main">
  <p:tag name="SHAPENAME" val="Titl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VShbAcTc8eTFnF1Yoi9Eg"/>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2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xml><?xml version="1.0" encoding="utf-8"?>
<p:tagLst xmlns:a="http://schemas.openxmlformats.org/drawingml/2006/main" xmlns:r="http://schemas.openxmlformats.org/officeDocument/2006/relationships" xmlns:p="http://schemas.openxmlformats.org/presentationml/2006/main">
  <p:tag name="NAME" val="ACE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ANGLE" val="5"/>
</p:tagLst>
</file>

<file path=ppt/tags/tag246.xml><?xml version="1.0" encoding="utf-8"?>
<p:tagLst xmlns:a="http://schemas.openxmlformats.org/drawingml/2006/main" xmlns:r="http://schemas.openxmlformats.org/officeDocument/2006/relationships" xmlns:p="http://schemas.openxmlformats.org/presentationml/2006/main">
  <p:tag name="ANGLE" val="5"/>
</p:tagLst>
</file>

<file path=ppt/tags/tag247.xml><?xml version="1.0" encoding="utf-8"?>
<p:tagLst xmlns:a="http://schemas.openxmlformats.org/drawingml/2006/main" xmlns:r="http://schemas.openxmlformats.org/officeDocument/2006/relationships" xmlns:p="http://schemas.openxmlformats.org/presentationml/2006/main">
  <p:tag name="ANGLE" val="4"/>
</p:tagLst>
</file>

<file path=ppt/tags/tag248.xml><?xml version="1.0" encoding="utf-8"?>
<p:tagLst xmlns:a="http://schemas.openxmlformats.org/drawingml/2006/main" xmlns:r="http://schemas.openxmlformats.org/officeDocument/2006/relationships" xmlns:p="http://schemas.openxmlformats.org/presentationml/2006/main">
  <p:tag name="ANGLE" val="4"/>
</p:tagLst>
</file>

<file path=ppt/tags/tag249.xml><?xml version="1.0" encoding="utf-8"?>
<p:tagLst xmlns:a="http://schemas.openxmlformats.org/drawingml/2006/main" xmlns:r="http://schemas.openxmlformats.org/officeDocument/2006/relationships" xmlns:p="http://schemas.openxmlformats.org/presentationml/2006/main">
  <p:tag name="ANGLE" val="3"/>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ANGLE" val="3"/>
</p:tagLst>
</file>

<file path=ppt/tags/tag251.xml><?xml version="1.0" encoding="utf-8"?>
<p:tagLst xmlns:a="http://schemas.openxmlformats.org/drawingml/2006/main" xmlns:r="http://schemas.openxmlformats.org/officeDocument/2006/relationships" xmlns:p="http://schemas.openxmlformats.org/presentationml/2006/main">
  <p:tag name="ANGLE" val="2"/>
</p:tagLst>
</file>

<file path=ppt/tags/tag252.xml><?xml version="1.0" encoding="utf-8"?>
<p:tagLst xmlns:a="http://schemas.openxmlformats.org/drawingml/2006/main" xmlns:r="http://schemas.openxmlformats.org/officeDocument/2006/relationships" xmlns:p="http://schemas.openxmlformats.org/presentationml/2006/main">
  <p:tag name="ANGLE" val="2"/>
</p:tagLst>
</file>

<file path=ppt/tags/tag253.xml><?xml version="1.0" encoding="utf-8"?>
<p:tagLst xmlns:a="http://schemas.openxmlformats.org/drawingml/2006/main" xmlns:r="http://schemas.openxmlformats.org/officeDocument/2006/relationships" xmlns:p="http://schemas.openxmlformats.org/presentationml/2006/main">
  <p:tag name="ANGLE" val="1"/>
</p:tagLst>
</file>

<file path=ppt/tags/tag254.xml><?xml version="1.0" encoding="utf-8"?>
<p:tagLst xmlns:a="http://schemas.openxmlformats.org/drawingml/2006/main" xmlns:r="http://schemas.openxmlformats.org/officeDocument/2006/relationships" xmlns:p="http://schemas.openxmlformats.org/presentationml/2006/main">
  <p:tag name="ANGLE" val="1"/>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8.xml><?xml version="1.0" encoding="utf-8"?>
<p:tagLst xmlns:a="http://schemas.openxmlformats.org/drawingml/2006/main" xmlns:r="http://schemas.openxmlformats.org/officeDocument/2006/relationships" xmlns:p="http://schemas.openxmlformats.org/presentationml/2006/main">
  <p:tag name="SHAPENAME" val="Subtitle"/>
</p:tagLst>
</file>

<file path=ppt/tags/tag259.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xml><?xml version="1.0" encoding="utf-8"?>
<p:tagLst xmlns:a="http://schemas.openxmlformats.org/drawingml/2006/main" xmlns:r="http://schemas.openxmlformats.org/officeDocument/2006/relationships" xmlns:p="http://schemas.openxmlformats.org/presentationml/2006/main">
  <p:tag name="SHAPENAME" val="5. Source"/>
</p:tagLst>
</file>

<file path=ppt/tags/tag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8.xml><?xml version="1.0" encoding="utf-8"?>
<p:tagLst xmlns:a="http://schemas.openxmlformats.org/drawingml/2006/main" xmlns:r="http://schemas.openxmlformats.org/officeDocument/2006/relationships" xmlns:p="http://schemas.openxmlformats.org/presentationml/2006/main">
  <p:tag name="SHAPENAME" val="5. Sourc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xml><?xml version="1.0" encoding="utf-8"?>
<p:tagLst xmlns:a="http://schemas.openxmlformats.org/drawingml/2006/main" xmlns:r="http://schemas.openxmlformats.org/officeDocument/2006/relationships" xmlns:p="http://schemas.openxmlformats.org/presentationml/2006/main">
  <p:tag name="SHAPENAME" val="5. Sourc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7.xml><?xml version="1.0" encoding="utf-8"?>
<p:tagLst xmlns:a="http://schemas.openxmlformats.org/drawingml/2006/main" xmlns:r="http://schemas.openxmlformats.org/officeDocument/2006/relationships" xmlns:p="http://schemas.openxmlformats.org/presentationml/2006/main">
  <p:tag name="SHAPENAME" val="5. Sourc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ACET"/>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
</p:tagLst>
</file>

<file path=ppt/tags/tag358.xml><?xml version="1.0" encoding="utf-8"?>
<p:tagLst xmlns:a="http://schemas.openxmlformats.org/drawingml/2006/main" xmlns:r="http://schemas.openxmlformats.org/officeDocument/2006/relationships" xmlns:p="http://schemas.openxmlformats.org/presentationml/2006/main">
  <p:tag name="NAME" val="Moon"/>
</p:tagLst>
</file>

<file path=ppt/tags/tag359.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ANGLE" val="5"/>
</p:tagLst>
</file>

<file path=ppt/tags/tag361.xml><?xml version="1.0" encoding="utf-8"?>
<p:tagLst xmlns:a="http://schemas.openxmlformats.org/drawingml/2006/main" xmlns:r="http://schemas.openxmlformats.org/officeDocument/2006/relationships" xmlns:p="http://schemas.openxmlformats.org/presentationml/2006/main">
  <p:tag name="ANGLE" val="5"/>
</p:tagLst>
</file>

<file path=ppt/tags/tag362.xml><?xml version="1.0" encoding="utf-8"?>
<p:tagLst xmlns:a="http://schemas.openxmlformats.org/drawingml/2006/main" xmlns:r="http://schemas.openxmlformats.org/officeDocument/2006/relationships" xmlns:p="http://schemas.openxmlformats.org/presentationml/2006/main">
  <p:tag name="ANGLE" val="4"/>
</p:tagLst>
</file>

<file path=ppt/tags/tag363.xml><?xml version="1.0" encoding="utf-8"?>
<p:tagLst xmlns:a="http://schemas.openxmlformats.org/drawingml/2006/main" xmlns:r="http://schemas.openxmlformats.org/officeDocument/2006/relationships" xmlns:p="http://schemas.openxmlformats.org/presentationml/2006/main">
  <p:tag name="ANGLE" val="4"/>
</p:tagLst>
</file>

<file path=ppt/tags/tag364.xml><?xml version="1.0" encoding="utf-8"?>
<p:tagLst xmlns:a="http://schemas.openxmlformats.org/drawingml/2006/main" xmlns:r="http://schemas.openxmlformats.org/officeDocument/2006/relationships" xmlns:p="http://schemas.openxmlformats.org/presentationml/2006/main">
  <p:tag name="ANGLE" val="3"/>
</p:tagLst>
</file>

<file path=ppt/tags/tag365.xml><?xml version="1.0" encoding="utf-8"?>
<p:tagLst xmlns:a="http://schemas.openxmlformats.org/drawingml/2006/main" xmlns:r="http://schemas.openxmlformats.org/officeDocument/2006/relationships" xmlns:p="http://schemas.openxmlformats.org/presentationml/2006/main">
  <p:tag name="ANGLE" val="3"/>
</p:tagLst>
</file>

<file path=ppt/tags/tag366.xml><?xml version="1.0" encoding="utf-8"?>
<p:tagLst xmlns:a="http://schemas.openxmlformats.org/drawingml/2006/main" xmlns:r="http://schemas.openxmlformats.org/officeDocument/2006/relationships" xmlns:p="http://schemas.openxmlformats.org/presentationml/2006/main">
  <p:tag name="ANGLE" val="2"/>
</p:tagLst>
</file>

<file path=ppt/tags/tag367.xml><?xml version="1.0" encoding="utf-8"?>
<p:tagLst xmlns:a="http://schemas.openxmlformats.org/drawingml/2006/main" xmlns:r="http://schemas.openxmlformats.org/officeDocument/2006/relationships" xmlns:p="http://schemas.openxmlformats.org/presentationml/2006/main">
  <p:tag name="ANGLE" val="2"/>
</p:tagLst>
</file>

<file path=ppt/tags/tag368.xml><?xml version="1.0" encoding="utf-8"?>
<p:tagLst xmlns:a="http://schemas.openxmlformats.org/drawingml/2006/main" xmlns:r="http://schemas.openxmlformats.org/officeDocument/2006/relationships" xmlns:p="http://schemas.openxmlformats.org/presentationml/2006/main">
  <p:tag name="ANGLE" val="1"/>
</p:tagLst>
</file>

<file path=ppt/tags/tag369.xml><?xml version="1.0" encoding="utf-8"?>
<p:tagLst xmlns:a="http://schemas.openxmlformats.org/drawingml/2006/main" xmlns:r="http://schemas.openxmlformats.org/officeDocument/2006/relationships" xmlns:p="http://schemas.openxmlformats.org/presentationml/2006/main">
  <p:tag name="ANGLE" val="1"/>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3.xml><?xml version="1.0" encoding="utf-8"?>
<p:tagLst xmlns:a="http://schemas.openxmlformats.org/drawingml/2006/main" xmlns:r="http://schemas.openxmlformats.org/officeDocument/2006/relationships" xmlns:p="http://schemas.openxmlformats.org/presentationml/2006/main">
  <p:tag name="SHAPENAME" val="Subtitle"/>
</p:tagLst>
</file>

<file path=ppt/tags/tag374.xml><?xml version="1.0" encoding="utf-8"?>
<p:tagLst xmlns:a="http://schemas.openxmlformats.org/drawingml/2006/main" xmlns:r="http://schemas.openxmlformats.org/officeDocument/2006/relationships" xmlns:p="http://schemas.openxmlformats.org/presentationml/2006/main">
  <p:tag name="SHAPENAME" val="Titl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1.xml><?xml version="1.0" encoding="utf-8"?>
<p:tagLst xmlns:a="http://schemas.openxmlformats.org/drawingml/2006/main" xmlns:r="http://schemas.openxmlformats.org/officeDocument/2006/relationships" xmlns:p="http://schemas.openxmlformats.org/presentationml/2006/main">
  <p:tag name="SHAPENAME" val="5. Sourc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5.xml><?xml version="1.0" encoding="utf-8"?>
<p:tagLst xmlns:a="http://schemas.openxmlformats.org/drawingml/2006/main" xmlns:r="http://schemas.openxmlformats.org/officeDocument/2006/relationships" xmlns:p="http://schemas.openxmlformats.org/presentationml/2006/main">
  <p:tag name="SHAPENAME" val="5. Sourc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1.xml><?xml version="1.0" encoding="utf-8"?>
<p:tagLst xmlns:a="http://schemas.openxmlformats.org/drawingml/2006/main" xmlns:r="http://schemas.openxmlformats.org/officeDocument/2006/relationships" xmlns:p="http://schemas.openxmlformats.org/presentationml/2006/main">
  <p:tag name="SHAPENAME" val="5. Source"/>
</p:tagLst>
</file>

<file path=ppt/tags/tag4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9.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7.xml><?xml version="1.0" encoding="utf-8"?>
<p:tagLst xmlns:a="http://schemas.openxmlformats.org/drawingml/2006/main" xmlns:r="http://schemas.openxmlformats.org/officeDocument/2006/relationships" xmlns:p="http://schemas.openxmlformats.org/presentationml/2006/main">
  <p:tag name="SHAPENAME" val="5. Source"/>
</p:tagLst>
</file>

<file path=ppt/tags/tag4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5.xml><?xml version="1.0" encoding="utf-8"?>
<p:tagLst xmlns:a="http://schemas.openxmlformats.org/drawingml/2006/main" xmlns:r="http://schemas.openxmlformats.org/officeDocument/2006/relationships" xmlns:p="http://schemas.openxmlformats.org/presentationml/2006/main">
  <p:tag name="SHAPENAME" val="5. Source"/>
</p:tagLst>
</file>

<file path=ppt/tags/tag4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SHAPENAME" val="5. Source"/>
</p:tagLst>
</file>

<file path=ppt/tags/tag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SHAPENAME" val="5. Sourc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SHAPENAME" val="Grid"/>
</p:tagLst>
</file>

<file path=ppt/tags/tag4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4.xml><?xml version="1.0" encoding="utf-8"?>
<p:tagLst xmlns:a="http://schemas.openxmlformats.org/drawingml/2006/main" xmlns:r="http://schemas.openxmlformats.org/officeDocument/2006/relationships" xmlns:p="http://schemas.openxmlformats.org/presentationml/2006/main">
  <p:tag name="NAME" val="ACET"/>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
</p:tagLst>
</file>

<file path=ppt/tags/tag468.xml><?xml version="1.0" encoding="utf-8"?>
<p:tagLst xmlns:a="http://schemas.openxmlformats.org/drawingml/2006/main" xmlns:r="http://schemas.openxmlformats.org/officeDocument/2006/relationships" xmlns:p="http://schemas.openxmlformats.org/presentationml/2006/main">
  <p:tag name="NAME" val="Moon"/>
</p:tagLst>
</file>

<file path=ppt/tags/tag469.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ANGLE" val="5"/>
</p:tagLst>
</file>

<file path=ppt/tags/tag471.xml><?xml version="1.0" encoding="utf-8"?>
<p:tagLst xmlns:a="http://schemas.openxmlformats.org/drawingml/2006/main" xmlns:r="http://schemas.openxmlformats.org/officeDocument/2006/relationships" xmlns:p="http://schemas.openxmlformats.org/presentationml/2006/main">
  <p:tag name="ANGLE" val="5"/>
</p:tagLst>
</file>

<file path=ppt/tags/tag472.xml><?xml version="1.0" encoding="utf-8"?>
<p:tagLst xmlns:a="http://schemas.openxmlformats.org/drawingml/2006/main" xmlns:r="http://schemas.openxmlformats.org/officeDocument/2006/relationships" xmlns:p="http://schemas.openxmlformats.org/presentationml/2006/main">
  <p:tag name="ANGLE" val="4"/>
</p:tagLst>
</file>

<file path=ppt/tags/tag473.xml><?xml version="1.0" encoding="utf-8"?>
<p:tagLst xmlns:a="http://schemas.openxmlformats.org/drawingml/2006/main" xmlns:r="http://schemas.openxmlformats.org/officeDocument/2006/relationships" xmlns:p="http://schemas.openxmlformats.org/presentationml/2006/main">
  <p:tag name="ANGLE" val="4"/>
</p:tagLst>
</file>

<file path=ppt/tags/tag474.xml><?xml version="1.0" encoding="utf-8"?>
<p:tagLst xmlns:a="http://schemas.openxmlformats.org/drawingml/2006/main" xmlns:r="http://schemas.openxmlformats.org/officeDocument/2006/relationships" xmlns:p="http://schemas.openxmlformats.org/presentationml/2006/main">
  <p:tag name="ANGLE" val="3"/>
</p:tagLst>
</file>

<file path=ppt/tags/tag475.xml><?xml version="1.0" encoding="utf-8"?>
<p:tagLst xmlns:a="http://schemas.openxmlformats.org/drawingml/2006/main" xmlns:r="http://schemas.openxmlformats.org/officeDocument/2006/relationships" xmlns:p="http://schemas.openxmlformats.org/presentationml/2006/main">
  <p:tag name="ANGLE" val="3"/>
</p:tagLst>
</file>

<file path=ppt/tags/tag476.xml><?xml version="1.0" encoding="utf-8"?>
<p:tagLst xmlns:a="http://schemas.openxmlformats.org/drawingml/2006/main" xmlns:r="http://schemas.openxmlformats.org/officeDocument/2006/relationships" xmlns:p="http://schemas.openxmlformats.org/presentationml/2006/main">
  <p:tag name="ANGLE" val="2"/>
</p:tagLst>
</file>

<file path=ppt/tags/tag477.xml><?xml version="1.0" encoding="utf-8"?>
<p:tagLst xmlns:a="http://schemas.openxmlformats.org/drawingml/2006/main" xmlns:r="http://schemas.openxmlformats.org/officeDocument/2006/relationships" xmlns:p="http://schemas.openxmlformats.org/presentationml/2006/main">
  <p:tag name="ANGLE" val="2"/>
</p:tagLst>
</file>

<file path=ppt/tags/tag478.xml><?xml version="1.0" encoding="utf-8"?>
<p:tagLst xmlns:a="http://schemas.openxmlformats.org/drawingml/2006/main" xmlns:r="http://schemas.openxmlformats.org/officeDocument/2006/relationships" xmlns:p="http://schemas.openxmlformats.org/presentationml/2006/main">
  <p:tag name="ANGLE" val="1"/>
</p:tagLst>
</file>

<file path=ppt/tags/tag479.xml><?xml version="1.0" encoding="utf-8"?>
<p:tagLst xmlns:a="http://schemas.openxmlformats.org/drawingml/2006/main" xmlns:r="http://schemas.openxmlformats.org/officeDocument/2006/relationships" xmlns:p="http://schemas.openxmlformats.org/presentationml/2006/main">
  <p:tag name="ANGLE"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gJmiHYIjaq3ZuWCKT0AEdA"/>
</p:tagLst>
</file>

<file path=ppt/tags/tag48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3.xml><?xml version="1.0" encoding="utf-8"?>
<p:tagLst xmlns:a="http://schemas.openxmlformats.org/drawingml/2006/main" xmlns:r="http://schemas.openxmlformats.org/officeDocument/2006/relationships" xmlns:p="http://schemas.openxmlformats.org/presentationml/2006/main">
  <p:tag name="SHAPENAME" val="Subtitle"/>
</p:tagLst>
</file>

<file path=ppt/tags/tag484.xml><?xml version="1.0" encoding="utf-8"?>
<p:tagLst xmlns:a="http://schemas.openxmlformats.org/drawingml/2006/main" xmlns:r="http://schemas.openxmlformats.org/officeDocument/2006/relationships" xmlns:p="http://schemas.openxmlformats.org/presentationml/2006/main">
  <p:tag name="SHAPENAME" val="Titl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7.xml><?xml version="1.0" encoding="utf-8"?>
<p:tagLst xmlns:a="http://schemas.openxmlformats.org/drawingml/2006/main" xmlns:r="http://schemas.openxmlformats.org/officeDocument/2006/relationships" xmlns:p="http://schemas.openxmlformats.org/presentationml/2006/main">
  <p:tag name="SHAPENAME" val="5. Sourc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3.xml><?xml version="1.0" encoding="utf-8"?>
<p:tagLst xmlns:a="http://schemas.openxmlformats.org/drawingml/2006/main" xmlns:r="http://schemas.openxmlformats.org/officeDocument/2006/relationships" xmlns:p="http://schemas.openxmlformats.org/presentationml/2006/main">
  <p:tag name="SHAPENAME" val="5. Sourc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5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5. Sourc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51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52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2.xml><?xml version="1.0" encoding="utf-8"?>
<p:tagLst xmlns:a="http://schemas.openxmlformats.org/drawingml/2006/main" xmlns:r="http://schemas.openxmlformats.org/officeDocument/2006/relationships" xmlns:p="http://schemas.openxmlformats.org/presentationml/2006/main">
  <p:tag name="SHAPENAME" val="5. Sourc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3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4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8.xml><?xml version="1.0" encoding="utf-8"?>
<p:tagLst xmlns:a="http://schemas.openxmlformats.org/drawingml/2006/main" xmlns:r="http://schemas.openxmlformats.org/officeDocument/2006/relationships" xmlns:p="http://schemas.openxmlformats.org/presentationml/2006/main">
  <p:tag name="SHAPENAME" val="5. Sourc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6.xml><?xml version="1.0" encoding="utf-8"?>
<p:tagLst xmlns:a="http://schemas.openxmlformats.org/drawingml/2006/main" xmlns:r="http://schemas.openxmlformats.org/officeDocument/2006/relationships" xmlns:p="http://schemas.openxmlformats.org/presentationml/2006/main">
  <p:tag name="SHAPENAME" val="5. Sourc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5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4.xml><?xml version="1.0" encoding="utf-8"?>
<p:tagLst xmlns:a="http://schemas.openxmlformats.org/drawingml/2006/main" xmlns:r="http://schemas.openxmlformats.org/officeDocument/2006/relationships" xmlns:p="http://schemas.openxmlformats.org/presentationml/2006/main">
  <p:tag name="SHAPENAME" val="5. Sourc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6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2.xml><?xml version="1.0" encoding="utf-8"?>
<p:tagLst xmlns:a="http://schemas.openxmlformats.org/drawingml/2006/main" xmlns:r="http://schemas.openxmlformats.org/officeDocument/2006/relationships" xmlns:p="http://schemas.openxmlformats.org/presentationml/2006/main">
  <p:tag name="SHAPENAME" val="5. Sourc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SHAPENAME" val="5. Sourc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6.xml><?xml version="1.0" encoding="utf-8"?>
<p:tagLst xmlns:a="http://schemas.openxmlformats.org/drawingml/2006/main" xmlns:r="http://schemas.openxmlformats.org/officeDocument/2006/relationships" xmlns:p="http://schemas.openxmlformats.org/presentationml/2006/main">
  <p:tag name="SHAPENAME" val="5. Sourc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590.xml><?xml version="1.0" encoding="utf-8"?>
<p:tagLst xmlns:a="http://schemas.openxmlformats.org/drawingml/2006/main" xmlns:r="http://schemas.openxmlformats.org/officeDocument/2006/relationships" xmlns:p="http://schemas.openxmlformats.org/presentationml/2006/main">
  <p:tag name="SHAPENAME" val="5. Sourc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6.xml><?xml version="1.0" encoding="utf-8"?>
<p:tagLst xmlns:a="http://schemas.openxmlformats.org/drawingml/2006/main" xmlns:r="http://schemas.openxmlformats.org/officeDocument/2006/relationships" xmlns:p="http://schemas.openxmlformats.org/presentationml/2006/main">
  <p:tag name="SHAPENAME" val="5. Sourc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6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8.xml><?xml version="1.0" encoding="utf-8"?>
<p:tagLst xmlns:a="http://schemas.openxmlformats.org/drawingml/2006/main" xmlns:r="http://schemas.openxmlformats.org/officeDocument/2006/relationships" xmlns:p="http://schemas.openxmlformats.org/presentationml/2006/main">
  <p:tag name="SHAPENAME" val="Grid"/>
</p:tagLst>
</file>

<file path=ppt/tags/tag619.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NAME" val="ACET"/>
</p:tagLst>
</file>

<file path=ppt/tags/tag621.xml><?xml version="1.0" encoding="utf-8"?>
<p:tagLst xmlns:a="http://schemas.openxmlformats.org/drawingml/2006/main" xmlns:r="http://schemas.openxmlformats.org/officeDocument/2006/relationships" xmlns:p="http://schemas.openxmlformats.org/presentationml/2006/main">
  <p:tag name="NAME" val="Moon"/>
</p:tagLst>
</file>

<file path=ppt/tags/tag622.xml><?xml version="1.0" encoding="utf-8"?>
<p:tagLst xmlns:a="http://schemas.openxmlformats.org/drawingml/2006/main" xmlns:r="http://schemas.openxmlformats.org/officeDocument/2006/relationships" xmlns:p="http://schemas.openxmlformats.org/presentationml/2006/main">
  <p:tag name="NAME" val="Moon"/>
</p:tagLst>
</file>

<file path=ppt/tags/tag623.xml><?xml version="1.0" encoding="utf-8"?>
<p:tagLst xmlns:a="http://schemas.openxmlformats.org/drawingml/2006/main" xmlns:r="http://schemas.openxmlformats.org/officeDocument/2006/relationships" xmlns:p="http://schemas.openxmlformats.org/presentationml/2006/main">
  <p:tag name="NAME" val="Moon"/>
</p:tagLst>
</file>

<file path=ppt/tags/tag624.xml><?xml version="1.0" encoding="utf-8"?>
<p:tagLst xmlns:a="http://schemas.openxmlformats.org/drawingml/2006/main" xmlns:r="http://schemas.openxmlformats.org/officeDocument/2006/relationships" xmlns:p="http://schemas.openxmlformats.org/presentationml/2006/main">
  <p:tag name="NAME" val="Moon"/>
</p:tagLst>
</file>

<file path=ppt/tags/tag625.xml><?xml version="1.0" encoding="utf-8"?>
<p:tagLst xmlns:a="http://schemas.openxmlformats.org/drawingml/2006/main" xmlns:r="http://schemas.openxmlformats.org/officeDocument/2006/relationships" xmlns:p="http://schemas.openxmlformats.org/presentationml/2006/main">
  <p:tag name="NAME" val="Moon"/>
</p:tagLst>
</file>

<file path=ppt/tags/tag626.xml><?xml version="1.0" encoding="utf-8"?>
<p:tagLst xmlns:a="http://schemas.openxmlformats.org/drawingml/2006/main" xmlns:r="http://schemas.openxmlformats.org/officeDocument/2006/relationships" xmlns:p="http://schemas.openxmlformats.org/presentationml/2006/main">
  <p:tag name="ANGLE" val="5"/>
</p:tagLst>
</file>

<file path=ppt/tags/tag627.xml><?xml version="1.0" encoding="utf-8"?>
<p:tagLst xmlns:a="http://schemas.openxmlformats.org/drawingml/2006/main" xmlns:r="http://schemas.openxmlformats.org/officeDocument/2006/relationships" xmlns:p="http://schemas.openxmlformats.org/presentationml/2006/main">
  <p:tag name="ANGLE" val="5"/>
</p:tagLst>
</file>

<file path=ppt/tags/tag628.xml><?xml version="1.0" encoding="utf-8"?>
<p:tagLst xmlns:a="http://schemas.openxmlformats.org/drawingml/2006/main" xmlns:r="http://schemas.openxmlformats.org/officeDocument/2006/relationships" xmlns:p="http://schemas.openxmlformats.org/presentationml/2006/main">
  <p:tag name="ANGLE" val="4"/>
</p:tagLst>
</file>

<file path=ppt/tags/tag629.xml><?xml version="1.0" encoding="utf-8"?>
<p:tagLst xmlns:a="http://schemas.openxmlformats.org/drawingml/2006/main" xmlns:r="http://schemas.openxmlformats.org/officeDocument/2006/relationships" xmlns:p="http://schemas.openxmlformats.org/presentationml/2006/main">
  <p:tag name="ANGLE" val="4"/>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ANGLE" val="3"/>
</p:tagLst>
</file>

<file path=ppt/tags/tag631.xml><?xml version="1.0" encoding="utf-8"?>
<p:tagLst xmlns:a="http://schemas.openxmlformats.org/drawingml/2006/main" xmlns:r="http://schemas.openxmlformats.org/officeDocument/2006/relationships" xmlns:p="http://schemas.openxmlformats.org/presentationml/2006/main">
  <p:tag name="ANGLE" val="3"/>
</p:tagLst>
</file>

<file path=ppt/tags/tag632.xml><?xml version="1.0" encoding="utf-8"?>
<p:tagLst xmlns:a="http://schemas.openxmlformats.org/drawingml/2006/main" xmlns:r="http://schemas.openxmlformats.org/officeDocument/2006/relationships" xmlns:p="http://schemas.openxmlformats.org/presentationml/2006/main">
  <p:tag name="ANGLE" val="2"/>
</p:tagLst>
</file>

<file path=ppt/tags/tag633.xml><?xml version="1.0" encoding="utf-8"?>
<p:tagLst xmlns:a="http://schemas.openxmlformats.org/drawingml/2006/main" xmlns:r="http://schemas.openxmlformats.org/officeDocument/2006/relationships" xmlns:p="http://schemas.openxmlformats.org/presentationml/2006/main">
  <p:tag name="ANGLE" val="2"/>
</p:tagLst>
</file>

<file path=ppt/tags/tag634.xml><?xml version="1.0" encoding="utf-8"?>
<p:tagLst xmlns:a="http://schemas.openxmlformats.org/drawingml/2006/main" xmlns:r="http://schemas.openxmlformats.org/officeDocument/2006/relationships" xmlns:p="http://schemas.openxmlformats.org/presentationml/2006/main">
  <p:tag name="ANGLE" val="1"/>
</p:tagLst>
</file>

<file path=ppt/tags/tag635.xml><?xml version="1.0" encoding="utf-8"?>
<p:tagLst xmlns:a="http://schemas.openxmlformats.org/drawingml/2006/main" xmlns:r="http://schemas.openxmlformats.org/officeDocument/2006/relationships" xmlns:p="http://schemas.openxmlformats.org/presentationml/2006/main">
  <p:tag name="ANGLE" val="1"/>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3.xml><?xml version="1.0" encoding="utf-8"?>
<p:tagLst xmlns:a="http://schemas.openxmlformats.org/drawingml/2006/main" xmlns:r="http://schemas.openxmlformats.org/officeDocument/2006/relationships" xmlns:p="http://schemas.openxmlformats.org/presentationml/2006/main">
  <p:tag name="SHAPENAME" val="5. Sourc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9.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NAME" val="ACET"/>
</p:tagLst>
</file>

<file path=ppt/tags/tag656.xml><?xml version="1.0" encoding="utf-8"?>
<p:tagLst xmlns:a="http://schemas.openxmlformats.org/drawingml/2006/main" xmlns:r="http://schemas.openxmlformats.org/officeDocument/2006/relationships" xmlns:p="http://schemas.openxmlformats.org/presentationml/2006/main">
  <p:tag name="NAME" val="Moon"/>
</p:tagLst>
</file>

<file path=ppt/tags/tag657.xml><?xml version="1.0" encoding="utf-8"?>
<p:tagLst xmlns:a="http://schemas.openxmlformats.org/drawingml/2006/main" xmlns:r="http://schemas.openxmlformats.org/officeDocument/2006/relationships" xmlns:p="http://schemas.openxmlformats.org/presentationml/2006/main">
  <p:tag name="NAME" val="Moon"/>
</p:tagLst>
</file>

<file path=ppt/tags/tag658.xml><?xml version="1.0" encoding="utf-8"?>
<p:tagLst xmlns:a="http://schemas.openxmlformats.org/drawingml/2006/main" xmlns:r="http://schemas.openxmlformats.org/officeDocument/2006/relationships" xmlns:p="http://schemas.openxmlformats.org/presentationml/2006/main">
  <p:tag name="NAME" val="Moon"/>
</p:tagLst>
</file>

<file path=ppt/tags/tag659.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0.xml><?xml version="1.0" encoding="utf-8"?>
<p:tagLst xmlns:a="http://schemas.openxmlformats.org/drawingml/2006/main" xmlns:r="http://schemas.openxmlformats.org/officeDocument/2006/relationships" xmlns:p="http://schemas.openxmlformats.org/presentationml/2006/main">
  <p:tag name="NAME" val="Moon"/>
</p:tagLst>
</file>

<file path=ppt/tags/tag661.xml><?xml version="1.0" encoding="utf-8"?>
<p:tagLst xmlns:a="http://schemas.openxmlformats.org/drawingml/2006/main" xmlns:r="http://schemas.openxmlformats.org/officeDocument/2006/relationships" xmlns:p="http://schemas.openxmlformats.org/presentationml/2006/main">
  <p:tag name="ANGLE" val="5"/>
</p:tagLst>
</file>

<file path=ppt/tags/tag662.xml><?xml version="1.0" encoding="utf-8"?>
<p:tagLst xmlns:a="http://schemas.openxmlformats.org/drawingml/2006/main" xmlns:r="http://schemas.openxmlformats.org/officeDocument/2006/relationships" xmlns:p="http://schemas.openxmlformats.org/presentationml/2006/main">
  <p:tag name="ANGLE" val="5"/>
</p:tagLst>
</file>

<file path=ppt/tags/tag663.xml><?xml version="1.0" encoding="utf-8"?>
<p:tagLst xmlns:a="http://schemas.openxmlformats.org/drawingml/2006/main" xmlns:r="http://schemas.openxmlformats.org/officeDocument/2006/relationships" xmlns:p="http://schemas.openxmlformats.org/presentationml/2006/main">
  <p:tag name="ANGLE" val="4"/>
</p:tagLst>
</file>

<file path=ppt/tags/tag664.xml><?xml version="1.0" encoding="utf-8"?>
<p:tagLst xmlns:a="http://schemas.openxmlformats.org/drawingml/2006/main" xmlns:r="http://schemas.openxmlformats.org/officeDocument/2006/relationships" xmlns:p="http://schemas.openxmlformats.org/presentationml/2006/main">
  <p:tag name="ANGLE" val="4"/>
</p:tagLst>
</file>

<file path=ppt/tags/tag665.xml><?xml version="1.0" encoding="utf-8"?>
<p:tagLst xmlns:a="http://schemas.openxmlformats.org/drawingml/2006/main" xmlns:r="http://schemas.openxmlformats.org/officeDocument/2006/relationships" xmlns:p="http://schemas.openxmlformats.org/presentationml/2006/main">
  <p:tag name="ANGLE" val="3"/>
</p:tagLst>
</file>

<file path=ppt/tags/tag666.xml><?xml version="1.0" encoding="utf-8"?>
<p:tagLst xmlns:a="http://schemas.openxmlformats.org/drawingml/2006/main" xmlns:r="http://schemas.openxmlformats.org/officeDocument/2006/relationships" xmlns:p="http://schemas.openxmlformats.org/presentationml/2006/main">
  <p:tag name="ANGLE" val="3"/>
</p:tagLst>
</file>

<file path=ppt/tags/tag667.xml><?xml version="1.0" encoding="utf-8"?>
<p:tagLst xmlns:a="http://schemas.openxmlformats.org/drawingml/2006/main" xmlns:r="http://schemas.openxmlformats.org/officeDocument/2006/relationships" xmlns:p="http://schemas.openxmlformats.org/presentationml/2006/main">
  <p:tag name="ANGLE" val="2"/>
</p:tagLst>
</file>

<file path=ppt/tags/tag668.xml><?xml version="1.0" encoding="utf-8"?>
<p:tagLst xmlns:a="http://schemas.openxmlformats.org/drawingml/2006/main" xmlns:r="http://schemas.openxmlformats.org/officeDocument/2006/relationships" xmlns:p="http://schemas.openxmlformats.org/presentationml/2006/main">
  <p:tag name="ANGLE" val="2"/>
</p:tagLst>
</file>

<file path=ppt/tags/tag669.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70.xml><?xml version="1.0" encoding="utf-8"?>
<p:tagLst xmlns:a="http://schemas.openxmlformats.org/drawingml/2006/main" xmlns:r="http://schemas.openxmlformats.org/officeDocument/2006/relationships" xmlns:p="http://schemas.openxmlformats.org/presentationml/2006/main">
  <p:tag name="ANGLE" val="1"/>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8.xml><?xml version="1.0" encoding="utf-8"?>
<p:tagLst xmlns:a="http://schemas.openxmlformats.org/drawingml/2006/main" xmlns:r="http://schemas.openxmlformats.org/officeDocument/2006/relationships" xmlns:p="http://schemas.openxmlformats.org/presentationml/2006/main">
  <p:tag name="SHAPENAME" val="5. Sourc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6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3.xml><?xml version="1.0" encoding="utf-8"?>
<p:tagLst xmlns:a="http://schemas.openxmlformats.org/drawingml/2006/main" xmlns:r="http://schemas.openxmlformats.org/officeDocument/2006/relationships" xmlns:p="http://schemas.openxmlformats.org/presentationml/2006/main">
  <p:tag name="NAME" val="ACET"/>
</p:tagLst>
</file>

<file path=ppt/tags/tag684.xml><?xml version="1.0" encoding="utf-8"?>
<p:tagLst xmlns:a="http://schemas.openxmlformats.org/drawingml/2006/main" xmlns:r="http://schemas.openxmlformats.org/officeDocument/2006/relationships" xmlns:p="http://schemas.openxmlformats.org/presentationml/2006/main">
  <p:tag name="NAME" val="Moon"/>
</p:tagLst>
</file>

<file path=ppt/tags/tag685.xml><?xml version="1.0" encoding="utf-8"?>
<p:tagLst xmlns:a="http://schemas.openxmlformats.org/drawingml/2006/main" xmlns:r="http://schemas.openxmlformats.org/officeDocument/2006/relationships" xmlns:p="http://schemas.openxmlformats.org/presentationml/2006/main">
  <p:tag name="NAME" val="Moon"/>
</p:tagLst>
</file>

<file path=ppt/tags/tag686.xml><?xml version="1.0" encoding="utf-8"?>
<p:tagLst xmlns:a="http://schemas.openxmlformats.org/drawingml/2006/main" xmlns:r="http://schemas.openxmlformats.org/officeDocument/2006/relationships" xmlns:p="http://schemas.openxmlformats.org/presentationml/2006/main">
  <p:tag name="NAME" val="Moon"/>
</p:tagLst>
</file>

<file path=ppt/tags/tag687.xml><?xml version="1.0" encoding="utf-8"?>
<p:tagLst xmlns:a="http://schemas.openxmlformats.org/drawingml/2006/main" xmlns:r="http://schemas.openxmlformats.org/officeDocument/2006/relationships" xmlns:p="http://schemas.openxmlformats.org/presentationml/2006/main">
  <p:tag name="NAME" val="Moon"/>
</p:tagLst>
</file>

<file path=ppt/tags/tag688.xml><?xml version="1.0" encoding="utf-8"?>
<p:tagLst xmlns:a="http://schemas.openxmlformats.org/drawingml/2006/main" xmlns:r="http://schemas.openxmlformats.org/officeDocument/2006/relationships" xmlns:p="http://schemas.openxmlformats.org/presentationml/2006/main">
  <p:tag name="NAME" val="Moon"/>
</p:tagLst>
</file>

<file path=ppt/tags/tag689.xml><?xml version="1.0" encoding="utf-8"?>
<p:tagLst xmlns:a="http://schemas.openxmlformats.org/drawingml/2006/main" xmlns:r="http://schemas.openxmlformats.org/officeDocument/2006/relationships" xmlns:p="http://schemas.openxmlformats.org/presentationml/2006/main">
  <p:tag name="ANGLE" val="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ANGLE" val="5"/>
</p:tagLst>
</file>

<file path=ppt/tags/tag691.xml><?xml version="1.0" encoding="utf-8"?>
<p:tagLst xmlns:a="http://schemas.openxmlformats.org/drawingml/2006/main" xmlns:r="http://schemas.openxmlformats.org/officeDocument/2006/relationships" xmlns:p="http://schemas.openxmlformats.org/presentationml/2006/main">
  <p:tag name="ANGLE" val="4"/>
</p:tagLst>
</file>

<file path=ppt/tags/tag692.xml><?xml version="1.0" encoding="utf-8"?>
<p:tagLst xmlns:a="http://schemas.openxmlformats.org/drawingml/2006/main" xmlns:r="http://schemas.openxmlformats.org/officeDocument/2006/relationships" xmlns:p="http://schemas.openxmlformats.org/presentationml/2006/main">
  <p:tag name="ANGLE" val="4"/>
</p:tagLst>
</file>

<file path=ppt/tags/tag693.xml><?xml version="1.0" encoding="utf-8"?>
<p:tagLst xmlns:a="http://schemas.openxmlformats.org/drawingml/2006/main" xmlns:r="http://schemas.openxmlformats.org/officeDocument/2006/relationships" xmlns:p="http://schemas.openxmlformats.org/presentationml/2006/main">
  <p:tag name="ANGLE" val="3"/>
</p:tagLst>
</file>

<file path=ppt/tags/tag694.xml><?xml version="1.0" encoding="utf-8"?>
<p:tagLst xmlns:a="http://schemas.openxmlformats.org/drawingml/2006/main" xmlns:r="http://schemas.openxmlformats.org/officeDocument/2006/relationships" xmlns:p="http://schemas.openxmlformats.org/presentationml/2006/main">
  <p:tag name="ANGLE" val="3"/>
</p:tagLst>
</file>

<file path=ppt/tags/tag695.xml><?xml version="1.0" encoding="utf-8"?>
<p:tagLst xmlns:a="http://schemas.openxmlformats.org/drawingml/2006/main" xmlns:r="http://schemas.openxmlformats.org/officeDocument/2006/relationships" xmlns:p="http://schemas.openxmlformats.org/presentationml/2006/main">
  <p:tag name="ANGLE" val="2"/>
</p:tagLst>
</file>

<file path=ppt/tags/tag696.xml><?xml version="1.0" encoding="utf-8"?>
<p:tagLst xmlns:a="http://schemas.openxmlformats.org/drawingml/2006/main" xmlns:r="http://schemas.openxmlformats.org/officeDocument/2006/relationships" xmlns:p="http://schemas.openxmlformats.org/presentationml/2006/main">
  <p:tag name="ANGLE" val="2"/>
</p:tagLst>
</file>

<file path=ppt/tags/tag697.xml><?xml version="1.0" encoding="utf-8"?>
<p:tagLst xmlns:a="http://schemas.openxmlformats.org/drawingml/2006/main" xmlns:r="http://schemas.openxmlformats.org/officeDocument/2006/relationships" xmlns:p="http://schemas.openxmlformats.org/presentationml/2006/main">
  <p:tag name="ANGLE" val="1"/>
</p:tagLst>
</file>

<file path=ppt/tags/tag698.xml><?xml version="1.0" encoding="utf-8"?>
<p:tagLst xmlns:a="http://schemas.openxmlformats.org/drawingml/2006/main" xmlns:r="http://schemas.openxmlformats.org/officeDocument/2006/relationships" xmlns:p="http://schemas.openxmlformats.org/presentationml/2006/main">
  <p:tag name="ANGLE" val="1"/>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2.xml><?xml version="1.0" encoding="utf-8"?>
<p:tagLst xmlns:a="http://schemas.openxmlformats.org/drawingml/2006/main" xmlns:r="http://schemas.openxmlformats.org/officeDocument/2006/relationships" xmlns:p="http://schemas.openxmlformats.org/presentationml/2006/main">
  <p:tag name="SHAPENAME" val="Subtitle"/>
</p:tagLst>
</file>

<file path=ppt/tags/tag703.xml><?xml version="1.0" encoding="utf-8"?>
<p:tagLst xmlns:a="http://schemas.openxmlformats.org/drawingml/2006/main" xmlns:r="http://schemas.openxmlformats.org/officeDocument/2006/relationships" xmlns:p="http://schemas.openxmlformats.org/presentationml/2006/main">
  <p:tag name="SHAPENAME" val="Titl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9.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SHAPENAME" val="5. Sourc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2.xml><?xml version="1.0" encoding="utf-8"?>
<p:tagLst xmlns:a="http://schemas.openxmlformats.org/drawingml/2006/main" xmlns:r="http://schemas.openxmlformats.org/officeDocument/2006/relationships" xmlns:p="http://schemas.openxmlformats.org/presentationml/2006/main">
  <p:tag name="SHAPENAME" val="5. Sourc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1.xml><?xml version="1.0" encoding="utf-8"?>
<p:tagLst xmlns:a="http://schemas.openxmlformats.org/drawingml/2006/main" xmlns:r="http://schemas.openxmlformats.org/officeDocument/2006/relationships" xmlns:p="http://schemas.openxmlformats.org/presentationml/2006/main">
  <p:tag name="SHAPENAME" val="5. Sourc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9.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7.xml><?xml version="1.0" encoding="utf-8"?>
<p:tagLst xmlns:a="http://schemas.openxmlformats.org/drawingml/2006/main" xmlns:r="http://schemas.openxmlformats.org/officeDocument/2006/relationships" xmlns:p="http://schemas.openxmlformats.org/presentationml/2006/main">
  <p:tag name="SHAPENAME" val="5. Sourc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5.xml><?xml version="1.0" encoding="utf-8"?>
<p:tagLst xmlns:a="http://schemas.openxmlformats.org/drawingml/2006/main" xmlns:r="http://schemas.openxmlformats.org/officeDocument/2006/relationships" xmlns:p="http://schemas.openxmlformats.org/presentationml/2006/main">
  <p:tag name="SHAPENAME" val="5. Sourc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1.xml><?xml version="1.0" encoding="utf-8"?>
<p:tagLst xmlns:a="http://schemas.openxmlformats.org/drawingml/2006/main" xmlns:r="http://schemas.openxmlformats.org/officeDocument/2006/relationships" xmlns:p="http://schemas.openxmlformats.org/presentationml/2006/main">
  <p:tag name="SHAPENAME" val="5. Sourc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5.xml><?xml version="1.0" encoding="utf-8"?>
<p:tagLst xmlns:a="http://schemas.openxmlformats.org/drawingml/2006/main" xmlns:r="http://schemas.openxmlformats.org/officeDocument/2006/relationships" xmlns:p="http://schemas.openxmlformats.org/presentationml/2006/main">
  <p:tag name="SHAPENAME" val="5. Sourc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8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0.xml><?xml version="1.0" encoding="utf-8"?>
<p:tagLst xmlns:a="http://schemas.openxmlformats.org/drawingml/2006/main" xmlns:r="http://schemas.openxmlformats.org/officeDocument/2006/relationships" xmlns:p="http://schemas.openxmlformats.org/presentationml/2006/main">
  <p:tag name="SHAPENAME" val="5. Sourc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5.xml><?xml version="1.0" encoding="utf-8"?>
<p:tagLst xmlns:a="http://schemas.openxmlformats.org/drawingml/2006/main" xmlns:r="http://schemas.openxmlformats.org/officeDocument/2006/relationships" xmlns:p="http://schemas.openxmlformats.org/presentationml/2006/main">
  <p:tag name="NAME" val="CustomIcon"/>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SHAPENAME" val="5. Source"/>
</p:tagLst>
</file>

<file path=ppt/tags/tag818.xml><?xml version="1.0" encoding="utf-8"?>
<p:tagLst xmlns:a="http://schemas.openxmlformats.org/drawingml/2006/main" xmlns:r="http://schemas.openxmlformats.org/officeDocument/2006/relationships" xmlns:p="http://schemas.openxmlformats.org/presentationml/2006/main">
  <p:tag name="NAME" val="TrackerNum"/>
</p:tagLst>
</file>

<file path=ppt/tags/tag819.xml><?xml version="1.0" encoding="utf-8"?>
<p:tagLst xmlns:a="http://schemas.openxmlformats.org/drawingml/2006/main" xmlns:r="http://schemas.openxmlformats.org/officeDocument/2006/relationships" xmlns:p="http://schemas.openxmlformats.org/presentationml/2006/main">
  <p:tag name="NAME" val="TrackerNum"/>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0.xml><?xml version="1.0" encoding="utf-8"?>
<p:tagLst xmlns:a="http://schemas.openxmlformats.org/drawingml/2006/main" xmlns:r="http://schemas.openxmlformats.org/officeDocument/2006/relationships" xmlns:p="http://schemas.openxmlformats.org/presentationml/2006/main">
  <p:tag name="NAME" val="TrackerNum"/>
</p:tagLst>
</file>

<file path=ppt/tags/tag821.xml><?xml version="1.0" encoding="utf-8"?>
<p:tagLst xmlns:a="http://schemas.openxmlformats.org/drawingml/2006/main" xmlns:r="http://schemas.openxmlformats.org/officeDocument/2006/relationships" xmlns:p="http://schemas.openxmlformats.org/presentationml/2006/main">
  <p:tag name="NAME" val="TrackerNum"/>
</p:tagLst>
</file>

<file path=ppt/tags/tag822.xml><?xml version="1.0" encoding="utf-8"?>
<p:tagLst xmlns:a="http://schemas.openxmlformats.org/drawingml/2006/main" xmlns:r="http://schemas.openxmlformats.org/officeDocument/2006/relationships" xmlns:p="http://schemas.openxmlformats.org/presentationml/2006/main">
  <p:tag name="NAME" val="TrackerNum"/>
</p:tagLst>
</file>

<file path=ppt/tags/tag823.xml><?xml version="1.0" encoding="utf-8"?>
<p:tagLst xmlns:a="http://schemas.openxmlformats.org/drawingml/2006/main" xmlns:r="http://schemas.openxmlformats.org/officeDocument/2006/relationships" xmlns:p="http://schemas.openxmlformats.org/presentationml/2006/main">
  <p:tag name="NAME" val="TrackerNum"/>
</p:tagLst>
</file>

<file path=ppt/tags/tag824.xml><?xml version="1.0" encoding="utf-8"?>
<p:tagLst xmlns:a="http://schemas.openxmlformats.org/drawingml/2006/main" xmlns:r="http://schemas.openxmlformats.org/officeDocument/2006/relationships" xmlns:p="http://schemas.openxmlformats.org/presentationml/2006/main">
  <p:tag name="NAME" val="TrackerNum"/>
</p:tagLst>
</file>

<file path=ppt/tags/tag8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6.xml><?xml version="1.0" encoding="utf-8"?>
<p:tagLst xmlns:a="http://schemas.openxmlformats.org/drawingml/2006/main" xmlns:r="http://schemas.openxmlformats.org/officeDocument/2006/relationships" xmlns:p="http://schemas.openxmlformats.org/presentationml/2006/main">
  <p:tag name="NAME" val="TrackerNum"/>
</p:tagLst>
</file>

<file path=ppt/tags/tag827.xml><?xml version="1.0" encoding="utf-8"?>
<p:tagLst xmlns:a="http://schemas.openxmlformats.org/drawingml/2006/main" xmlns:r="http://schemas.openxmlformats.org/officeDocument/2006/relationships" xmlns:p="http://schemas.openxmlformats.org/presentationml/2006/main">
  <p:tag name="NAME" val="TrackerNum"/>
</p:tagLst>
</file>

<file path=ppt/tags/tag828.xml><?xml version="1.0" encoding="utf-8"?>
<p:tagLst xmlns:a="http://schemas.openxmlformats.org/drawingml/2006/main" xmlns:r="http://schemas.openxmlformats.org/officeDocument/2006/relationships" xmlns:p="http://schemas.openxmlformats.org/presentationml/2006/main">
  <p:tag name="NAME" val="TrackerNum"/>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10.xml><?xml version="1.0" encoding="utf-8"?>
<a:theme xmlns:a="http://schemas.openxmlformats.org/drawingml/2006/main" name="1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1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13.xml><?xml version="1.0" encoding="utf-8"?>
<a:theme xmlns:a="http://schemas.openxmlformats.org/drawingml/2006/main" name="CustomMaster 3">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94_OFF.potx" id="{120D678F-D1A5-45FF-8574-B31F77BEF77D}" vid="{627C34E5-21B3-42CE-8648-E31AACEA5052}"/>
    </a:ext>
  </a:extLst>
</a:theme>
</file>

<file path=ppt/theme/theme14.xml><?xml version="1.0" encoding="utf-8"?>
<a:theme xmlns:a="http://schemas.openxmlformats.org/drawingml/2006/main" name="3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3.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5.xml><?xml version="1.0" encoding="utf-8"?>
<a:theme xmlns:a="http://schemas.openxmlformats.org/drawingml/2006/main" name="6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6.xml><?xml version="1.0" encoding="utf-8"?>
<a:theme xmlns:a="http://schemas.openxmlformats.org/drawingml/2006/main" name="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7.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8.xml><?xml version="1.0" encoding="utf-8"?>
<a:theme xmlns:a="http://schemas.openxmlformats.org/drawingml/2006/main" name="1_White">
  <a:themeElements>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FBDF53"/>
    </a:custClr>
    <a:custClr name="Custom Color7">
      <a:srgbClr val="20313B"/>
    </a:custClr>
  </a:custClrLst>
  <a:extLst>
    <a:ext uri="{05A4C25C-085E-4340-85A3-A5531E510DB2}">
      <thm15:themeFamily xmlns:thm15="http://schemas.microsoft.com/office/thememl/2012/main" name="WHO Template" id="{CFABA306-933C-4E6F-8C88-FCB9328AE916}" vid="{13A16DDB-7135-4C00-9DA2-3F271ABB4368}"/>
    </a:ext>
  </a:extLst>
</a:theme>
</file>

<file path=ppt/theme/theme9.xml><?xml version="1.0" encoding="utf-8"?>
<a:theme xmlns:a="http://schemas.openxmlformats.org/drawingml/2006/main" name="12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Override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2657</TotalTime>
  <Words>11697</Words>
  <Application>Microsoft Office PowerPoint</Application>
  <PresentationFormat>Widescreen</PresentationFormat>
  <Paragraphs>959</Paragraphs>
  <Slides>37</Slides>
  <Notes>37</Notes>
  <HiddenSlides>0</HiddenSlides>
  <MMClips>0</MMClips>
  <ScaleCrop>false</ScaleCrop>
  <HeadingPairs>
    <vt:vector size="8" baseType="variant">
      <vt:variant>
        <vt:lpstr>Fonts Used</vt:lpstr>
      </vt:variant>
      <vt:variant>
        <vt:i4>12</vt:i4>
      </vt:variant>
      <vt:variant>
        <vt:lpstr>Theme</vt:lpstr>
      </vt:variant>
      <vt:variant>
        <vt:i4>14</vt:i4>
      </vt:variant>
      <vt:variant>
        <vt:lpstr>Embedded OLE Servers</vt:lpstr>
      </vt:variant>
      <vt:variant>
        <vt:i4>1</vt:i4>
      </vt:variant>
      <vt:variant>
        <vt:lpstr>Slide Titles</vt:lpstr>
      </vt:variant>
      <vt:variant>
        <vt:i4>37</vt:i4>
      </vt:variant>
    </vt:vector>
  </HeadingPairs>
  <TitlesOfParts>
    <vt:vector size="64" baseType="lpstr">
      <vt:lpstr>Arial</vt:lpstr>
      <vt:lpstr>Arial Narrow</vt:lpstr>
      <vt:lpstr>Calibri</vt:lpstr>
      <vt:lpstr>Calibri Light</vt:lpstr>
      <vt:lpstr>Ebrima</vt:lpstr>
      <vt:lpstr>Ogilvy Sans</vt:lpstr>
      <vt:lpstr>Poppins</vt:lpstr>
      <vt:lpstr>Poppins Medium</vt:lpstr>
      <vt:lpstr>Poppins SemiBold</vt:lpstr>
      <vt:lpstr>Segoe UI</vt:lpstr>
      <vt:lpstr>Times New Roman</vt:lpstr>
      <vt:lpstr>Wingdings</vt:lpstr>
      <vt:lpstr>WHO/IVB Presentation</vt:lpstr>
      <vt:lpstr>2_WHO/IVB Presentation</vt:lpstr>
      <vt:lpstr>2_Office Theme</vt:lpstr>
      <vt:lpstr>1_WHO/IVB Presentation</vt:lpstr>
      <vt:lpstr>6_White</vt:lpstr>
      <vt:lpstr>White</vt:lpstr>
      <vt:lpstr>2_White</vt:lpstr>
      <vt:lpstr>1_White</vt:lpstr>
      <vt:lpstr>12_Contrast</vt:lpstr>
      <vt:lpstr>1_Contrast</vt:lpstr>
      <vt:lpstr>3_Office Theme</vt:lpstr>
      <vt:lpstr>3_WHO/IVB Presentation</vt:lpstr>
      <vt:lpstr>CustomMaster 3</vt:lpstr>
      <vt:lpstr>3_White</vt:lpstr>
      <vt:lpstr>think-cell Slide</vt:lpstr>
      <vt:lpstr>PowerPoint Presentation</vt:lpstr>
      <vt:lpstr>Finalidad de esta presentación</vt:lpstr>
      <vt:lpstr>Índice</vt:lpstr>
      <vt:lpstr>PowerPoint Presentation</vt:lpstr>
      <vt:lpstr>Justificación de la planificación de la cartera de los países de vacunas contra la COVID-19</vt:lpstr>
      <vt:lpstr>PowerPoint Presentation</vt:lpstr>
      <vt:lpstr>El SAGE de la OMS recomienda todas las vacunas contra la COVID-19 incluidas en la lista de la OMS para uso de emergencia y la mayoría también forman parte de la cartera del Mecanismo COVAX</vt:lpstr>
      <vt:lpstr>Consideraciones para optimizar la cartera de los países  de vacunas contra la COVID-19 (1/4)</vt:lpstr>
      <vt:lpstr>Consideraciones para optimizar la cartera de los países de vacunas contra la COVID-19 (2/4)</vt:lpstr>
      <vt:lpstr>Esquemas heterólogos (uso de diferentes vacunas)  para la serie básica y las dosis de refuerzo</vt:lpstr>
      <vt:lpstr>Consideraciones para optimizar la cartera de los países de vacunas contra la COVID-19 (3/4)</vt:lpstr>
      <vt:lpstr>Consideraciones para optimizar la cartera de los países de vacunas contra la COVID-19 (4/4)</vt:lpstr>
      <vt:lpstr>PowerPoint Presentation</vt:lpstr>
      <vt:lpstr>Glosario</vt:lpstr>
      <vt:lpstr>En el contexto de la variante ómicron, las vacunas contra la COVID-19 siguen proporcionando una gran protección frente a la enfermedad grave (1/3)</vt:lpstr>
      <vt:lpstr>La protección de la serie básica de las vacunas contra la COVID-19, especialmente frente a la infección y la enfermedad asintomática, disminuye con el tiempo (2/3)</vt:lpstr>
      <vt:lpstr>La dosis de refuerzo de las vacunas contra la COVID-19 aumenta  la protección frente a todos los resultados (3/3)</vt:lpstr>
      <vt:lpstr>Impacto de la vacunación contra la COVID-19 en el mundo real</vt:lpstr>
      <vt:lpstr>Descripción de las plataformas de los productos vacunales contra la COVID-19</vt:lpstr>
      <vt:lpstr>Resumen de las recomendaciones provisionales del SAGE  de la OMS por vacuna contra la COVID-19 (1/2)</vt:lpstr>
      <vt:lpstr>Resumen de las recomendaciones provisionales del SAGE  de la OMS por vacuna contra la COVID-19 (2/2)</vt:lpstr>
      <vt:lpstr>Número de dosis de la serie básica de la vacuna Ad26.COV 2-S (Janssen) contra la COVID-19</vt:lpstr>
      <vt:lpstr>Resumen de los atributos clave de la cadena de frío y la conservación por vacuna  contra la COVID-19 </vt:lpstr>
      <vt:lpstr>Principales recomendaciones de la hoja de ruta actualizada del SAGE de la OMS para priorizar el uso de las vacunas contra la COVID-19</vt:lpstr>
      <vt:lpstr>En la nueva hoja de ruta del SAGE de la OMS se enfatiza nuevamente la necesidad de un enfoque gradual y se incorpora en la recomendación la necesidad de refuerzos</vt:lpstr>
      <vt:lpstr>Vacunación contra la COVID-19 en las personas inmunodeprimidas (1/2)</vt:lpstr>
      <vt:lpstr>PowerPoint Presentation</vt:lpstr>
      <vt:lpstr>Vacunación contra la COVID-19 en las embarazadas</vt:lpstr>
      <vt:lpstr>Vacunación contra la COVID-19 en la población infantil y adolescente</vt:lpstr>
      <vt:lpstr>Coadministración de las vacunas contra la COVID-19 con otras vacunas </vt:lpstr>
      <vt:lpstr>Personas con infección anterior por el SARS-CoV-2 o con COVID-19 aguda actual</vt:lpstr>
      <vt:lpstr>Panorama general de los modelos y las herramientas de cálculo  de costos de la vacunación contra la COVID-19</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IVB Organigram  INTERNAL 11 November 2021</dc:title>
  <dc:creator>BENNETT, Shirley</dc:creator>
  <cp:keywords>, docId:33031840E237CD0DD3D1509187350B1F</cp:keywords>
  <cp:lastModifiedBy>Lozano, Ms. Maria Fernanda (WDC)</cp:lastModifiedBy>
  <cp:revision>133</cp:revision>
  <cp:lastPrinted>2022-04-07T18:24:03Z</cp:lastPrinted>
  <dcterms:created xsi:type="dcterms:W3CDTF">2021-11-12T14:07:28Z</dcterms:created>
  <dcterms:modified xsi:type="dcterms:W3CDTF">2022-04-14T13:11:34Z</dcterms:modified>
</cp:coreProperties>
</file>