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4" r:id="rId4"/>
    <p:sldId id="258" r:id="rId5"/>
    <p:sldId id="260" r:id="rId6"/>
    <p:sldId id="267" r:id="rId7"/>
    <p:sldId id="261" r:id="rId8"/>
    <p:sldId id="265" r:id="rId9"/>
    <p:sldId id="266" r:id="rId10"/>
    <p:sldId id="268" r:id="rId11"/>
    <p:sldId id="262" r:id="rId12"/>
    <p:sldId id="269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6"/>
    <p:restoredTop sz="94659"/>
  </p:normalViewPr>
  <p:slideViewPr>
    <p:cSldViewPr snapToGrid="0" snapToObjects="1">
      <p:cViewPr>
        <p:scale>
          <a:sx n="95" d="100"/>
          <a:sy n="95" d="100"/>
        </p:scale>
        <p:origin x="976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4A8A4-8F10-F2F2-5958-42E1DBEF22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88972E-445D-C598-328D-BC4CF6DD18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D2D0C-8D28-24CF-AE41-1747E3988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1F6A-5698-0C40-BB6D-987E8642569A}" type="datetimeFigureOut">
              <a:rPr lang="en-US" smtClean="0"/>
              <a:t>6/20/22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934EC-A5FC-B588-F46C-32D4AC82E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DA088-B505-BD2F-9A2D-FE882F8F6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4EA5-8634-454A-BA39-C17E3A67B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54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AE2D5-6553-38AE-E3CD-99E360967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263253-E813-3C2B-9F85-45E2B772C1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08C3A-BB53-47E7-10D3-EB984A889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1F6A-5698-0C40-BB6D-987E8642569A}" type="datetimeFigureOut">
              <a:rPr lang="en-US" smtClean="0"/>
              <a:t>6/20/22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C3C83-334A-48D4-C6A3-1981A4789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2A42E9-AF94-CBF5-BFAB-55ED83654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4EA5-8634-454A-BA39-C17E3A67B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932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BAC47B-4F2E-BA42-477D-AFEE0CFE75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586ED3-C618-EDE1-4E69-1CA1C6FD6A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63D3-ED2D-F8F9-7EBB-23FB1E66A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1F6A-5698-0C40-BB6D-987E8642569A}" type="datetimeFigureOut">
              <a:rPr lang="en-US" smtClean="0"/>
              <a:t>6/20/22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508D9B-1AEF-07AE-63A9-4EF35670F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43EFB-EC87-F01A-38E2-13A4EB4FD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4EA5-8634-454A-BA39-C17E3A67B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432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A282C-707D-7C02-CFF0-6AFABC0E3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C79D6-DA7A-6AA7-1A6C-DD8CB14A4F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5B36C-65AC-59A2-C0A7-CEC1AB4B5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1F6A-5698-0C40-BB6D-987E8642569A}" type="datetimeFigureOut">
              <a:rPr lang="en-US" smtClean="0"/>
              <a:t>6/20/22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FF43C-428F-00E7-06B6-518547337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67F90F-2E7F-05C3-DE7F-4CDEE9F6A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4EA5-8634-454A-BA39-C17E3A67B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897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C9CD9-55E5-3A73-088F-2B1CFB97B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3BC4DD-D9C3-A522-C4A5-979D117C13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BBF29D-BD94-D7B8-A72A-3381DD737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1F6A-5698-0C40-BB6D-987E8642569A}" type="datetimeFigureOut">
              <a:rPr lang="en-US" smtClean="0"/>
              <a:t>6/20/22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F4A4A3-2A02-A8D9-927A-2A7A1AFC4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E6F5E4-83C1-2093-572F-16DAFB4B0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4EA5-8634-454A-BA39-C17E3A67B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69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C5C57-632A-F84B-CA6A-7D9630282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9A375-BE51-F9AE-26D8-480CB434B3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A5D38D-1765-015D-B340-D4FFD50474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13F2F-1356-24E7-47F5-774B2D756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1F6A-5698-0C40-BB6D-987E8642569A}" type="datetimeFigureOut">
              <a:rPr lang="en-US" smtClean="0"/>
              <a:t>6/20/22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D2A2AF-B64E-B97C-0A0B-032B03311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9FC33F-F6F2-5099-2431-8FF5CDAFC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4EA5-8634-454A-BA39-C17E3A67B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73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5D26A-C4DF-B547-FD48-1A851191E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EBABCD-4BE2-967E-725C-EA84F5442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208BC0-C1F8-33B5-1D6B-56137ABC78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A520DB-5E6E-78BD-E015-B64D5B53D0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E75D29-396F-1615-A199-4AFEA55BF1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7B3A5E-CBFE-390E-2201-86AB08A87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1F6A-5698-0C40-BB6D-987E8642569A}" type="datetimeFigureOut">
              <a:rPr lang="en-US" smtClean="0"/>
              <a:t>6/20/22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C0F9D9-09E2-8FD7-3761-B8741429F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09FDCD-8320-4D04-2816-4891FAEDF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4EA5-8634-454A-BA39-C17E3A67B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478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A8FCE-9B79-2DCE-BB0B-7A7985700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CF2EBE-3875-3BCE-D0B7-AFBE8A431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1F6A-5698-0C40-BB6D-987E8642569A}" type="datetimeFigureOut">
              <a:rPr lang="en-US" smtClean="0"/>
              <a:t>6/20/22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514768-26E3-F174-796A-354B13EE0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63D0C4-D8C0-53A0-D642-B05821ED3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4EA5-8634-454A-BA39-C17E3A67B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063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2CCB0D-FE4F-AC9B-338C-733EB6271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1F6A-5698-0C40-BB6D-987E8642569A}" type="datetimeFigureOut">
              <a:rPr lang="en-US" smtClean="0"/>
              <a:t>6/20/22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D18AA4-9632-08DF-E0AB-16F8A8F02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511F28-6EB7-02E0-0433-18379ABFC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4EA5-8634-454A-BA39-C17E3A67B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276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67B07-40F5-EC71-9705-3D2EA159B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435B2-E634-433F-2F2E-7464B938D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FDDC79-FA92-3F73-8C4D-DFA84CB972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111A0B-31E5-A8CA-8B80-6F2F60A1A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1F6A-5698-0C40-BB6D-987E8642569A}" type="datetimeFigureOut">
              <a:rPr lang="en-US" smtClean="0"/>
              <a:t>6/20/22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DF316-9A71-2E30-C5B7-68AD136D9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EFBCB6-01C6-A15B-2862-58CCA3B52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4EA5-8634-454A-BA39-C17E3A67B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02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55B09-2148-EFBD-D345-BAFA50F69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0C56A3-25E1-3ADF-5B86-6549D1D4C9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9BB525-C20C-F000-B8B6-459AE983C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F704D3-589A-2965-CB8B-96907CA43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1F6A-5698-0C40-BB6D-987E8642569A}" type="datetimeFigureOut">
              <a:rPr lang="en-US" smtClean="0"/>
              <a:t>6/20/22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6CDCF5-1ED8-52E5-1E04-9C96224AD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C0D47D-C262-AC45-3115-A703111F4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4EA5-8634-454A-BA39-C17E3A67B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20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2D9129-246E-1356-D09D-D9F5345FD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E586CB-4117-3427-3AF7-1357EFB97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FB5FE-CBCB-CA0D-36D0-319B8FD46D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C1F6A-5698-0C40-BB6D-987E8642569A}" type="datetimeFigureOut">
              <a:rPr lang="en-US" smtClean="0"/>
              <a:t>6/20/22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9C6A9C-42D2-7FB0-DB83-709EE217D4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5E7C95-6A7B-A9A3-DCB7-2AC3B74127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34EA5-8634-454A-BA39-C17E3A67B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35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assets.publishing.service.gov.uk/government/uploads/system/uploads/attachment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91914-A269-A125-92D9-F221CF47C4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Monkeypox – UK 2022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375088-FFC3-B66F-F5E4-5232272147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Sanjay </a:t>
            </a:r>
            <a:r>
              <a:rPr lang="en-US" sz="3200" dirty="0" err="1"/>
              <a:t>Bhagani</a:t>
            </a:r>
            <a:endParaRPr lang="en-US" sz="3200" dirty="0"/>
          </a:p>
          <a:p>
            <a:r>
              <a:rPr lang="en-US" sz="3200" dirty="0"/>
              <a:t>Royal Free Hospital/UCL, London</a:t>
            </a:r>
          </a:p>
          <a:p>
            <a:r>
              <a:rPr lang="en-US" sz="3200" dirty="0"/>
              <a:t>EACS</a:t>
            </a:r>
          </a:p>
        </p:txBody>
      </p:sp>
    </p:spTree>
    <p:extLst>
      <p:ext uri="{BB962C8B-B14F-4D97-AF65-F5344CB8AC3E}">
        <p14:creationId xmlns:p14="http://schemas.microsoft.com/office/powerpoint/2010/main" val="4213076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3B838-ECE2-D9D7-8835-CD5EB5DF0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Contact Designation: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F1505-EAB1-C2A2-D9A2-979754A3D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0576"/>
            <a:ext cx="10515600" cy="481583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Category 3</a:t>
            </a:r>
          </a:p>
          <a:p>
            <a:pPr lvl="1"/>
            <a:r>
              <a:rPr lang="en-US" dirty="0"/>
              <a:t>Direct exposure of broken skin/mucous membranes, body-fluids, contaminated clothing/bedding to a known case (without PPE)</a:t>
            </a:r>
          </a:p>
          <a:p>
            <a:pPr lvl="1"/>
            <a:r>
              <a:rPr lang="en-US" dirty="0"/>
              <a:t>Penetrating sharps injury</a:t>
            </a:r>
          </a:p>
          <a:p>
            <a:pPr lvl="1"/>
            <a:r>
              <a:rPr lang="en-US" dirty="0"/>
              <a:t>Offered MVA vaccine (&lt;14 days), active monitoring, avoidance of close contact with ‘high-risk’ i.e. IS patients, pregnant women, children &lt;6yrs</a:t>
            </a:r>
          </a:p>
          <a:p>
            <a:r>
              <a:rPr lang="en-US" dirty="0"/>
              <a:t>Cat 2</a:t>
            </a:r>
          </a:p>
          <a:p>
            <a:pPr lvl="1"/>
            <a:r>
              <a:rPr lang="en-US" dirty="0"/>
              <a:t>Not Cat 3, contact within 1 meter without appropriate PPE</a:t>
            </a:r>
          </a:p>
          <a:p>
            <a:pPr lvl="1"/>
            <a:r>
              <a:rPr lang="en-US" dirty="0"/>
              <a:t>Active monitoring, MVA vaccine (&lt;14 days), and avoidance of contact with ’high-risk’ individuals</a:t>
            </a:r>
          </a:p>
          <a:p>
            <a:r>
              <a:rPr lang="en-US" dirty="0"/>
              <a:t>Cat 1</a:t>
            </a:r>
          </a:p>
          <a:p>
            <a:pPr lvl="1"/>
            <a:r>
              <a:rPr lang="en-US" dirty="0"/>
              <a:t>All others, including HCWs (&gt;1m, or PPE), laboratory staff in appropriate BSL2 or above</a:t>
            </a:r>
          </a:p>
          <a:p>
            <a:pPr lvl="1"/>
            <a:r>
              <a:rPr lang="en-US" dirty="0"/>
              <a:t>Passive monitoring</a:t>
            </a:r>
          </a:p>
          <a:p>
            <a:pPr lvl="1"/>
            <a:r>
              <a:rPr lang="en-US" dirty="0"/>
              <a:t>HCWs with regular contact (ID, HCID staff) – pre-exposure </a:t>
            </a:r>
            <a:r>
              <a:rPr lang="en-US" dirty="0" err="1"/>
              <a:t>vacconation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4746EC-822C-517F-6163-449C5B395124}"/>
              </a:ext>
            </a:extLst>
          </p:cNvPr>
          <p:cNvSpPr txBox="1"/>
          <p:nvPr/>
        </p:nvSpPr>
        <p:spPr>
          <a:xfrm>
            <a:off x="585216" y="6376416"/>
            <a:ext cx="1130309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https://</a:t>
            </a:r>
            <a:r>
              <a:rPr lang="en-US" sz="1050" dirty="0" err="1"/>
              <a:t>assets.publishing.service.gov.uk</a:t>
            </a:r>
            <a:r>
              <a:rPr lang="en-US" sz="1050" dirty="0"/>
              <a:t>/government/uploads/system/uploads/</a:t>
            </a:r>
            <a:r>
              <a:rPr lang="en-US" sz="1050" dirty="0" err="1"/>
              <a:t>attachment_data</a:t>
            </a:r>
            <a:r>
              <a:rPr lang="en-US" sz="1050" dirty="0"/>
              <a:t>/file/1080878/monkeypox-contact-tracing-classification-and-vaccination-matrix-version-8-6-june-2022.pdf</a:t>
            </a:r>
          </a:p>
        </p:txBody>
      </p:sp>
    </p:spTree>
    <p:extLst>
      <p:ext uri="{BB962C8B-B14F-4D97-AF65-F5344CB8AC3E}">
        <p14:creationId xmlns:p14="http://schemas.microsoft.com/office/powerpoint/2010/main" val="496819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01250-FC80-AC1D-5AF8-D186124A3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Tecovirimat and MVA-vaccine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11F62-02A2-D540-9EEE-78653995D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6268"/>
            <a:ext cx="10515600" cy="524933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Tecovirimat licensed by the EMA for the treatment of smallpox, cowpox and monkeypox</a:t>
            </a:r>
          </a:p>
          <a:p>
            <a:pPr lvl="1"/>
            <a:r>
              <a:rPr lang="en-US" dirty="0"/>
              <a:t>Oral twice a day inhibitor of envelope-wrapping protein VP37</a:t>
            </a:r>
          </a:p>
          <a:p>
            <a:pPr lvl="1"/>
            <a:r>
              <a:rPr lang="en-US" dirty="0"/>
              <a:t>Good safety profile</a:t>
            </a:r>
          </a:p>
          <a:p>
            <a:pPr lvl="1"/>
            <a:r>
              <a:rPr lang="en-US" dirty="0"/>
              <a:t>Little human data on efficacy (x1 patient UK 2019)</a:t>
            </a:r>
          </a:p>
          <a:p>
            <a:pPr lvl="1"/>
            <a:r>
              <a:rPr lang="en-US" dirty="0"/>
              <a:t>Not licensed for monkeypox in the UK – early access </a:t>
            </a:r>
            <a:r>
              <a:rPr lang="en-US" dirty="0" err="1"/>
              <a:t>programme</a:t>
            </a:r>
            <a:endParaRPr lang="en-US" dirty="0"/>
          </a:p>
          <a:p>
            <a:pPr lvl="1"/>
            <a:r>
              <a:rPr lang="en-US" dirty="0"/>
              <a:t>Current use: symptomatic patients, unwell, lesions+++</a:t>
            </a:r>
          </a:p>
          <a:p>
            <a:endParaRPr lang="en-US" dirty="0"/>
          </a:p>
          <a:p>
            <a:r>
              <a:rPr lang="en-US" dirty="0"/>
              <a:t>MVA-BN – non-replicating vaccinia virus vaccine</a:t>
            </a:r>
          </a:p>
          <a:p>
            <a:pPr lvl="1"/>
            <a:r>
              <a:rPr lang="en-US" dirty="0"/>
              <a:t>Licensed by MHRA for smallpox</a:t>
            </a:r>
          </a:p>
          <a:p>
            <a:pPr lvl="1"/>
            <a:r>
              <a:rPr lang="en-US" dirty="0"/>
              <a:t>Licensed by FDA for smallpox and monkeypox</a:t>
            </a:r>
          </a:p>
          <a:p>
            <a:pPr lvl="1"/>
            <a:r>
              <a:rPr lang="en-US" dirty="0"/>
              <a:t>‘Safe’ in PLWH (and other immunocompromised)</a:t>
            </a:r>
          </a:p>
          <a:p>
            <a:pPr lvl="1"/>
            <a:r>
              <a:rPr lang="en-US" dirty="0"/>
              <a:t>UK - pre-exposure prophylaxis for HCWs caring for patients with MPX</a:t>
            </a:r>
          </a:p>
          <a:p>
            <a:pPr lvl="1"/>
            <a:r>
              <a:rPr lang="en-US" dirty="0"/>
              <a:t>UK – contacts in cat 2/3 – ideally within 4 days of exposure (but for up to 14 days)</a:t>
            </a:r>
          </a:p>
        </p:txBody>
      </p:sp>
    </p:spTree>
    <p:extLst>
      <p:ext uri="{BB962C8B-B14F-4D97-AF65-F5344CB8AC3E}">
        <p14:creationId xmlns:p14="http://schemas.microsoft.com/office/powerpoint/2010/main" val="2320433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9D1AD-C628-BFDD-884F-31F3ADBFC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De-isolation: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5F06E-4F96-6663-8B76-5AA816231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3312"/>
            <a:ext cx="10515600" cy="525475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De-isolation criteria</a:t>
            </a:r>
          </a:p>
          <a:p>
            <a:pPr lvl="1"/>
            <a:r>
              <a:rPr lang="en-US" dirty="0"/>
              <a:t>Clinical: clinically well, asymptomatic</a:t>
            </a:r>
          </a:p>
          <a:p>
            <a:pPr lvl="1"/>
            <a:r>
              <a:rPr lang="en-US" dirty="0"/>
              <a:t>Lab: negative PCRs in blood (if taken), throat swab and urine</a:t>
            </a:r>
          </a:p>
          <a:p>
            <a:pPr lvl="1"/>
            <a:r>
              <a:rPr lang="en-US" dirty="0"/>
              <a:t>Lesions: no new lesions &gt;48hrs, all scabs fallen off, intact skin underneath</a:t>
            </a:r>
          </a:p>
          <a:p>
            <a:r>
              <a:rPr lang="en-US" dirty="0"/>
              <a:t>Discharge from Isolation Facility to another Hospital Ward/residential facility</a:t>
            </a:r>
          </a:p>
          <a:p>
            <a:pPr lvl="1"/>
            <a:r>
              <a:rPr lang="en-US" dirty="0"/>
              <a:t>Clinical, Lab and Lesion criteria</a:t>
            </a:r>
          </a:p>
          <a:p>
            <a:r>
              <a:rPr lang="en-US" dirty="0"/>
              <a:t>Continue isolation at home</a:t>
            </a:r>
          </a:p>
          <a:p>
            <a:pPr lvl="1"/>
            <a:r>
              <a:rPr lang="en-US" dirty="0"/>
              <a:t>Clinical criteria BUT not Lab or Lesion</a:t>
            </a:r>
          </a:p>
          <a:p>
            <a:pPr lvl="1"/>
            <a:r>
              <a:rPr lang="en-US" dirty="0"/>
              <a:t>Must not have contact with IS patients, pregnant women or children</a:t>
            </a:r>
          </a:p>
          <a:p>
            <a:r>
              <a:rPr lang="en-US" dirty="0"/>
              <a:t>Ending self-isolation at home (i.e. allowed to go out, but avoid contact with IS, pregnant women, children)</a:t>
            </a:r>
          </a:p>
          <a:p>
            <a:pPr lvl="1"/>
            <a:r>
              <a:rPr lang="en-US" dirty="0"/>
              <a:t>No new lesions for &gt;48 </a:t>
            </a:r>
            <a:r>
              <a:rPr lang="en-US" dirty="0" err="1"/>
              <a:t>hrs</a:t>
            </a:r>
            <a:endParaRPr lang="en-US" dirty="0"/>
          </a:p>
          <a:p>
            <a:pPr lvl="1"/>
            <a:r>
              <a:rPr lang="en-US" dirty="0"/>
              <a:t>No oral mucous membrane lesions</a:t>
            </a:r>
          </a:p>
          <a:p>
            <a:pPr lvl="1"/>
            <a:r>
              <a:rPr lang="en-US" dirty="0"/>
              <a:t>Skin lesions in exposed areas crusted, fallen off and with intact skin underneath</a:t>
            </a:r>
          </a:p>
          <a:p>
            <a:pPr lvl="1"/>
            <a:r>
              <a:rPr lang="en-US" dirty="0"/>
              <a:t>Other lesions need to be covered </a:t>
            </a:r>
          </a:p>
          <a:p>
            <a:r>
              <a:rPr lang="en-US" dirty="0"/>
              <a:t>Full de-isolation at home</a:t>
            </a:r>
          </a:p>
          <a:p>
            <a:pPr lvl="1"/>
            <a:r>
              <a:rPr lang="en-US" dirty="0"/>
              <a:t>Clinically well</a:t>
            </a:r>
          </a:p>
          <a:p>
            <a:pPr lvl="1"/>
            <a:r>
              <a:rPr lang="en-US" dirty="0"/>
              <a:t>No new lesions &gt;48hrs, all scabs fallen off, intact skin underneath</a:t>
            </a:r>
          </a:p>
        </p:txBody>
      </p:sp>
    </p:spTree>
    <p:extLst>
      <p:ext uri="{BB962C8B-B14F-4D97-AF65-F5344CB8AC3E}">
        <p14:creationId xmlns:p14="http://schemas.microsoft.com/office/powerpoint/2010/main" val="2599476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24C34-F3D3-EA98-A7F6-FF711BB10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Pertinent questions (discussion)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C5F4F-5593-3BB7-C771-39E1F2DD3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How do we engage our community to come forward for testing (and isolation) without stigmatization?</a:t>
            </a:r>
          </a:p>
          <a:p>
            <a:r>
              <a:rPr lang="en-US" dirty="0"/>
              <a:t>Do we need special measures for PLWH? (i.e. early treatment, prioritization for post-exposure vaccination?)</a:t>
            </a:r>
          </a:p>
          <a:p>
            <a:r>
              <a:rPr lang="en-US" dirty="0"/>
              <a:t>How do we protect our frontline HCWs (i.e. what PPE)</a:t>
            </a:r>
          </a:p>
          <a:p>
            <a:r>
              <a:rPr lang="en-US" dirty="0"/>
              <a:t>Is there really ‘sexual transmission’</a:t>
            </a:r>
          </a:p>
          <a:p>
            <a:pPr lvl="1"/>
            <a:r>
              <a:rPr lang="en-US" dirty="0"/>
              <a:t>i.e. seminal fluid/vaginal secretions once rash has resolved</a:t>
            </a:r>
          </a:p>
          <a:p>
            <a:r>
              <a:rPr lang="en-US" dirty="0"/>
              <a:t>Is there asymptomatic transmission?</a:t>
            </a:r>
          </a:p>
          <a:p>
            <a:r>
              <a:rPr lang="en-US" dirty="0"/>
              <a:t>Is efficacy of MVA-vaccine preserved in PLWH?</a:t>
            </a:r>
          </a:p>
          <a:p>
            <a:r>
              <a:rPr lang="en-US" dirty="0"/>
              <a:t>Will community tecovirimat reduce duration of </a:t>
            </a:r>
            <a:r>
              <a:rPr lang="en-US" dirty="0" err="1"/>
              <a:t>Sx</a:t>
            </a:r>
            <a:r>
              <a:rPr lang="en-US" dirty="0"/>
              <a:t>/infectiousness?</a:t>
            </a:r>
          </a:p>
        </p:txBody>
      </p:sp>
    </p:spTree>
    <p:extLst>
      <p:ext uri="{BB962C8B-B14F-4D97-AF65-F5344CB8AC3E}">
        <p14:creationId xmlns:p14="http://schemas.microsoft.com/office/powerpoint/2010/main" val="2337573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474C9E3-6407-DD67-E245-157F7FEA5A78}"/>
              </a:ext>
            </a:extLst>
          </p:cNvPr>
          <p:cNvCxnSpPr>
            <a:cxnSpLocks/>
          </p:cNvCxnSpPr>
          <p:nvPr/>
        </p:nvCxnSpPr>
        <p:spPr>
          <a:xfrm>
            <a:off x="1586163" y="3424011"/>
            <a:ext cx="9829800" cy="0"/>
          </a:xfrm>
          <a:prstGeom prst="straightConnector1">
            <a:avLst/>
          </a:prstGeom>
          <a:ln w="168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059D204-298E-66BD-DBAA-DEA34A54ED84}"/>
              </a:ext>
            </a:extLst>
          </p:cNvPr>
          <p:cNvSpPr txBox="1"/>
          <p:nvPr/>
        </p:nvSpPr>
        <p:spPr>
          <a:xfrm>
            <a:off x="1228727" y="1971676"/>
            <a:ext cx="2470658" cy="646331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London: Female</a:t>
            </a:r>
          </a:p>
          <a:p>
            <a:r>
              <a:rPr lang="en-US" dirty="0"/>
              <a:t>Returned from Nigeria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169C7E-B23A-63F1-20C1-EE97D85F1A90}"/>
              </a:ext>
            </a:extLst>
          </p:cNvPr>
          <p:cNvSpPr txBox="1"/>
          <p:nvPr/>
        </p:nvSpPr>
        <p:spPr>
          <a:xfrm>
            <a:off x="2896904" y="4147030"/>
            <a:ext cx="1604961" cy="1200329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London: Family of three</a:t>
            </a:r>
          </a:p>
          <a:p>
            <a:r>
              <a:rPr lang="en-US" dirty="0"/>
              <a:t>No travel or link to case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0E7AC9-0EA2-FA50-3406-DA2BB672B318}"/>
              </a:ext>
            </a:extLst>
          </p:cNvPr>
          <p:cNvSpPr txBox="1"/>
          <p:nvPr/>
        </p:nvSpPr>
        <p:spPr>
          <a:xfrm>
            <a:off x="4153725" y="897983"/>
            <a:ext cx="1965835" cy="1754326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London: 4 men who self-identify MSM – unlinked to each other/previous cases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1BCA840-289C-A8E8-470E-4700E2DF0372}"/>
              </a:ext>
            </a:extLst>
          </p:cNvPr>
          <p:cNvCxnSpPr>
            <a:cxnSpLocks/>
          </p:cNvCxnSpPr>
          <p:nvPr/>
        </p:nvCxnSpPr>
        <p:spPr>
          <a:xfrm>
            <a:off x="1900238" y="2618007"/>
            <a:ext cx="0" cy="7645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727EC12-2919-AE3B-C906-29ECA21036DB}"/>
              </a:ext>
            </a:extLst>
          </p:cNvPr>
          <p:cNvSpPr txBox="1"/>
          <p:nvPr/>
        </p:nvSpPr>
        <p:spPr>
          <a:xfrm>
            <a:off x="1928807" y="2786063"/>
            <a:ext cx="762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 May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08E201A-EE75-9CB4-756A-6B27E8343B21}"/>
              </a:ext>
            </a:extLst>
          </p:cNvPr>
          <p:cNvCxnSpPr>
            <a:cxnSpLocks/>
          </p:cNvCxnSpPr>
          <p:nvPr/>
        </p:nvCxnSpPr>
        <p:spPr>
          <a:xfrm>
            <a:off x="7324726" y="2599071"/>
            <a:ext cx="0" cy="7645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42DA6D4-16B4-F601-B03B-7C52E3961EAD}"/>
              </a:ext>
            </a:extLst>
          </p:cNvPr>
          <p:cNvCxnSpPr>
            <a:cxnSpLocks/>
          </p:cNvCxnSpPr>
          <p:nvPr/>
        </p:nvCxnSpPr>
        <p:spPr>
          <a:xfrm>
            <a:off x="5291138" y="3382519"/>
            <a:ext cx="0" cy="7645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A43AC91-E4B1-5D09-37E3-F10ABF26A9E3}"/>
              </a:ext>
            </a:extLst>
          </p:cNvPr>
          <p:cNvCxnSpPr>
            <a:cxnSpLocks/>
          </p:cNvCxnSpPr>
          <p:nvPr/>
        </p:nvCxnSpPr>
        <p:spPr>
          <a:xfrm>
            <a:off x="4501865" y="2694092"/>
            <a:ext cx="0" cy="5775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924C06A-67CF-DCAA-F587-891AA5170A65}"/>
              </a:ext>
            </a:extLst>
          </p:cNvPr>
          <p:cNvCxnSpPr>
            <a:cxnSpLocks/>
          </p:cNvCxnSpPr>
          <p:nvPr/>
        </p:nvCxnSpPr>
        <p:spPr>
          <a:xfrm>
            <a:off x="3666047" y="3429000"/>
            <a:ext cx="0" cy="7645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7FCF3D9-A049-3AF2-DB6B-50075E341FF0}"/>
              </a:ext>
            </a:extLst>
          </p:cNvPr>
          <p:cNvSpPr txBox="1"/>
          <p:nvPr/>
        </p:nvSpPr>
        <p:spPr>
          <a:xfrm>
            <a:off x="7342338" y="2815596"/>
            <a:ext cx="879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 May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9D878AD-5112-9F3C-EA07-31795790DB2E}"/>
              </a:ext>
            </a:extLst>
          </p:cNvPr>
          <p:cNvSpPr txBox="1"/>
          <p:nvPr/>
        </p:nvSpPr>
        <p:spPr>
          <a:xfrm>
            <a:off x="3666047" y="3579334"/>
            <a:ext cx="879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 May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A14DB78-5F18-461D-19A2-804EF173C84E}"/>
              </a:ext>
            </a:extLst>
          </p:cNvPr>
          <p:cNvSpPr txBox="1"/>
          <p:nvPr/>
        </p:nvSpPr>
        <p:spPr>
          <a:xfrm>
            <a:off x="4563010" y="2796661"/>
            <a:ext cx="879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 May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14A8DF0-1FD6-9261-0DF2-130113FBE31C}"/>
              </a:ext>
            </a:extLst>
          </p:cNvPr>
          <p:cNvSpPr txBox="1"/>
          <p:nvPr/>
        </p:nvSpPr>
        <p:spPr>
          <a:xfrm>
            <a:off x="4791201" y="4149652"/>
            <a:ext cx="1604961" cy="1477328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London: 2 Men,</a:t>
            </a:r>
          </a:p>
          <a:p>
            <a:r>
              <a:rPr lang="en-US" dirty="0"/>
              <a:t>MSM, via sexual health clinics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29E0870-2CD1-F1D0-2E13-DBE56922D1BD}"/>
              </a:ext>
            </a:extLst>
          </p:cNvPr>
          <p:cNvSpPr txBox="1"/>
          <p:nvPr/>
        </p:nvSpPr>
        <p:spPr>
          <a:xfrm>
            <a:off x="5334600" y="3561740"/>
            <a:ext cx="879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 May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B1B50FD-6E1C-A29E-23E3-FB4C1F3EBB3A}"/>
              </a:ext>
            </a:extLst>
          </p:cNvPr>
          <p:cNvSpPr txBox="1"/>
          <p:nvPr/>
        </p:nvSpPr>
        <p:spPr>
          <a:xfrm>
            <a:off x="6763447" y="773598"/>
            <a:ext cx="1604961" cy="1754326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London/NW: 11 Men, unlinked to each other.</a:t>
            </a:r>
          </a:p>
          <a:p>
            <a:r>
              <a:rPr lang="en-US" dirty="0"/>
              <a:t>Links to London/Spain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E960BE1-4BFB-C9BB-C418-D6708291200F}"/>
              </a:ext>
            </a:extLst>
          </p:cNvPr>
          <p:cNvSpPr txBox="1"/>
          <p:nvPr/>
        </p:nvSpPr>
        <p:spPr>
          <a:xfrm>
            <a:off x="8221618" y="3978279"/>
            <a:ext cx="2365413" cy="923330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London/NW/Scotland: 32 Men.</a:t>
            </a:r>
          </a:p>
          <a:p>
            <a:r>
              <a:rPr lang="en-US" dirty="0"/>
              <a:t>Links to London/Spain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B25AD08-157F-E4DA-885F-193B74D1E35A}"/>
              </a:ext>
            </a:extLst>
          </p:cNvPr>
          <p:cNvCxnSpPr>
            <a:cxnSpLocks/>
          </p:cNvCxnSpPr>
          <p:nvPr/>
        </p:nvCxnSpPr>
        <p:spPr>
          <a:xfrm>
            <a:off x="9069102" y="3401572"/>
            <a:ext cx="0" cy="5775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3659675-6A7F-24F2-A646-24258C2A4296}"/>
              </a:ext>
            </a:extLst>
          </p:cNvPr>
          <p:cNvSpPr txBox="1"/>
          <p:nvPr/>
        </p:nvSpPr>
        <p:spPr>
          <a:xfrm>
            <a:off x="9154327" y="3516479"/>
            <a:ext cx="879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23 May</a:t>
            </a:r>
          </a:p>
        </p:txBody>
      </p:sp>
    </p:spTree>
    <p:extLst>
      <p:ext uri="{BB962C8B-B14F-4D97-AF65-F5344CB8AC3E}">
        <p14:creationId xmlns:p14="http://schemas.microsoft.com/office/powerpoint/2010/main" val="4108164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D14F8-3357-6982-56D3-2EB112275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UK since May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B0D62-9E5C-379D-F448-4126C25176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&gt;500 cases</a:t>
            </a:r>
          </a:p>
          <a:p>
            <a:r>
              <a:rPr lang="en-US" dirty="0"/>
              <a:t>Almost exclusively GBMSM</a:t>
            </a:r>
          </a:p>
          <a:p>
            <a:r>
              <a:rPr lang="en-US" dirty="0"/>
              <a:t>Age range 20-60 (median 38yrs)</a:t>
            </a:r>
          </a:p>
          <a:p>
            <a:r>
              <a:rPr lang="en-US" dirty="0"/>
              <a:t>~20% PLWH</a:t>
            </a:r>
          </a:p>
          <a:p>
            <a:r>
              <a:rPr lang="en-US" dirty="0"/>
              <a:t>Often multiple partners with links to sex-on-premises venues, sex via dating apps, private sex parties</a:t>
            </a:r>
          </a:p>
          <a:p>
            <a:r>
              <a:rPr lang="en-US" dirty="0"/>
              <a:t>Concomitant STIs – gonorrhea, syphilis</a:t>
            </a:r>
          </a:p>
          <a:p>
            <a:r>
              <a:rPr lang="en-US" dirty="0"/>
              <a:t>Presentation via Sexual Health clinics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992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F44C1-CE29-2C82-A2C7-571475563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UKHSA definitions:</a:t>
            </a:r>
            <a:br>
              <a:rPr lang="en-US" b="1" dirty="0"/>
            </a:br>
            <a:r>
              <a:rPr lang="en-US" sz="2000" dirty="0"/>
              <a:t>(https://</a:t>
            </a:r>
            <a:r>
              <a:rPr lang="en-US" sz="2000" dirty="0" err="1"/>
              <a:t>www.gov.uk</a:t>
            </a:r>
            <a:r>
              <a:rPr lang="en-US" sz="2000" dirty="0"/>
              <a:t>/guidance/monkeypox-case-definitions)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9CE1A-4207-0916-46E1-0432F218B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1807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Possible case</a:t>
            </a:r>
          </a:p>
          <a:p>
            <a:pPr marL="0" indent="0">
              <a:buNone/>
            </a:pPr>
            <a:r>
              <a:rPr lang="en-GB" sz="2600" dirty="0"/>
              <a:t>A person with a febrile prodrome</a:t>
            </a:r>
            <a:r>
              <a:rPr lang="en-GB" sz="2600" baseline="30000" dirty="0"/>
              <a:t>†</a:t>
            </a:r>
            <a:r>
              <a:rPr lang="en-GB" sz="2600" dirty="0"/>
              <a:t> compatible with monkeypox infection where there is known prior contact with a confirmed case in the 21 days before symptom onset.</a:t>
            </a:r>
          </a:p>
          <a:p>
            <a:pPr marL="0" indent="0">
              <a:buNone/>
            </a:pPr>
            <a:r>
              <a:rPr lang="en-GB" sz="2600" dirty="0"/>
              <a:t>Or, a person with an illness where the clinician has a high suspicion of monkeypox (for example, this may include prodrome or atypical presentations with exposure histories deemed high risk by the clinician, or classical rash without risk factors).</a:t>
            </a:r>
          </a:p>
          <a:p>
            <a:pPr marL="0" indent="0">
              <a:buNone/>
            </a:pPr>
            <a:endParaRPr lang="en-US" sz="1900" dirty="0"/>
          </a:p>
          <a:p>
            <a:r>
              <a:rPr lang="en-US" dirty="0"/>
              <a:t>Probable Case</a:t>
            </a:r>
          </a:p>
          <a:p>
            <a:pPr marL="0" indent="0">
              <a:buNone/>
            </a:pPr>
            <a:r>
              <a:rPr lang="en-GB" sz="2400" dirty="0"/>
              <a:t>A person with an unexplained rash on any part of their body plus one or more classical symptom or symptoms of monkeypox infection</a:t>
            </a:r>
            <a:r>
              <a:rPr lang="en-GB" sz="2400" baseline="30000" dirty="0"/>
              <a:t>¥</a:t>
            </a:r>
            <a:r>
              <a:rPr lang="en-GB" sz="2400" dirty="0"/>
              <a:t> since 15 March 2022 and either</a:t>
            </a:r>
            <a:endParaRPr lang="en-US" sz="2400" dirty="0"/>
          </a:p>
          <a:p>
            <a:pPr marL="0" indent="0">
              <a:buNone/>
            </a:pPr>
            <a:r>
              <a:rPr lang="en-GB" sz="1900" dirty="0"/>
              <a:t>-exposure to a confirmed or probable case in the 21 days before symptom onset</a:t>
            </a:r>
          </a:p>
          <a:p>
            <a:pPr marL="0" indent="0">
              <a:buNone/>
            </a:pPr>
            <a:r>
              <a:rPr lang="en-GB" sz="1900" dirty="0"/>
              <a:t>-history of travel to West/Central Africa in the last 21 days</a:t>
            </a:r>
          </a:p>
          <a:p>
            <a:pPr marL="0" indent="0">
              <a:buNone/>
            </a:pPr>
            <a:r>
              <a:rPr lang="en-GB" sz="1900" dirty="0"/>
              <a:t>-gay, bisexual and other men who have sex with men (GBMSM)</a:t>
            </a:r>
          </a:p>
          <a:p>
            <a:pPr marL="0" indent="0">
              <a:buNone/>
            </a:pPr>
            <a:endParaRPr lang="en-GB" sz="3800" baseline="30000" dirty="0"/>
          </a:p>
          <a:p>
            <a:pPr marL="0" indent="0">
              <a:buNone/>
            </a:pPr>
            <a:endParaRPr lang="en-GB" baseline="30000" dirty="0"/>
          </a:p>
          <a:p>
            <a:pPr marL="0" indent="0">
              <a:buNone/>
            </a:pPr>
            <a:r>
              <a:rPr lang="en-GB" sz="3400" baseline="30000" dirty="0"/>
              <a:t>†</a:t>
            </a:r>
            <a:r>
              <a:rPr lang="en-GB" sz="3400" dirty="0"/>
              <a:t> </a:t>
            </a:r>
            <a:r>
              <a:rPr lang="en-GB" sz="2300" dirty="0"/>
              <a:t>Febrile prodrome consists of fever ≥ 38°C, chills, headache, exhaustion, muscle aches (myalgia), joint pain (arthralgia), backache, and swollen lymph nodes (lymphadenopathy).</a:t>
            </a:r>
          </a:p>
          <a:p>
            <a:pPr marL="0" indent="0">
              <a:buNone/>
            </a:pPr>
            <a:r>
              <a:rPr lang="en-GB" baseline="30000" dirty="0"/>
              <a:t>¥</a:t>
            </a:r>
            <a:r>
              <a:rPr lang="en-GB" sz="2600" dirty="0"/>
              <a:t>Acute illness with fever (&gt;38.5°C), intense headaches, myalgia, arthralgia, back pain, lymphadenopathy.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493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7F2A6-089C-9D9F-72C5-B70089DBC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Current isolation/admission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A2428-0E34-3833-70B9-8A552DEDA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5844"/>
            <a:ext cx="10515600" cy="5067031"/>
          </a:xfrm>
        </p:spPr>
        <p:txBody>
          <a:bodyPr/>
          <a:lstStyle/>
          <a:p>
            <a:r>
              <a:rPr lang="en-US" dirty="0"/>
              <a:t>Cases</a:t>
            </a:r>
          </a:p>
          <a:p>
            <a:pPr lvl="1"/>
            <a:r>
              <a:rPr lang="en-US" dirty="0" err="1"/>
              <a:t>Gp</a:t>
            </a:r>
            <a:r>
              <a:rPr lang="en-US" dirty="0"/>
              <a:t> A: Admit for management if symptomatic, immunocompromised, pregnant women and pre-school children (&lt;6 years)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 err="1"/>
              <a:t>Gp</a:t>
            </a:r>
            <a:r>
              <a:rPr lang="en-US" dirty="0"/>
              <a:t> B: Admit for isolation: if vulnerable adults/children in household, unable to ‘isolate’ (shared room, facilities,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 err="1"/>
              <a:t>Gp</a:t>
            </a:r>
            <a:r>
              <a:rPr lang="en-US" dirty="0"/>
              <a:t> C: Self-isolate (separate bedroom)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0E0A12-A654-405D-0BE4-3F9473CEA0FD}"/>
              </a:ext>
            </a:extLst>
          </p:cNvPr>
          <p:cNvSpPr txBox="1"/>
          <p:nvPr/>
        </p:nvSpPr>
        <p:spPr>
          <a:xfrm>
            <a:off x="838200" y="6152827"/>
            <a:ext cx="10305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https://assets.publishing.service.gov.uk/government/uploads/system/uploads/attachment</a:t>
            </a:r>
            <a:r>
              <a:rPr lang="en-US" dirty="0"/>
              <a:t> data/file/1077329/20220520_monkeypox-contact-tracing-classification-and-vaccination-matrix.pdf</a:t>
            </a:r>
          </a:p>
        </p:txBody>
      </p:sp>
    </p:spTree>
    <p:extLst>
      <p:ext uri="{BB962C8B-B14F-4D97-AF65-F5344CB8AC3E}">
        <p14:creationId xmlns:p14="http://schemas.microsoft.com/office/powerpoint/2010/main" val="1310320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1F99D-7008-9749-3DAB-87ED66FCF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UK– Hospital Admission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99FB4-9A2A-2533-DA58-A67F3D285E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Negative (or neutral) pressure side-room</a:t>
            </a:r>
          </a:p>
          <a:p>
            <a:pPr lvl="1"/>
            <a:r>
              <a:rPr lang="en-US" dirty="0"/>
              <a:t>Ideally with ante-room for donning/doffing</a:t>
            </a:r>
          </a:p>
          <a:p>
            <a:r>
              <a:rPr lang="en-US" dirty="0"/>
              <a:t>Designated HCID </a:t>
            </a:r>
            <a:r>
              <a:rPr lang="en-US" dirty="0" err="1"/>
              <a:t>centres</a:t>
            </a:r>
            <a:r>
              <a:rPr lang="en-US" dirty="0"/>
              <a:t> for symptomatic patients</a:t>
            </a:r>
          </a:p>
          <a:p>
            <a:r>
              <a:rPr lang="en-US" dirty="0"/>
              <a:t>Staff PPE</a:t>
            </a:r>
          </a:p>
          <a:p>
            <a:pPr lvl="1"/>
            <a:r>
              <a:rPr lang="en-US" dirty="0"/>
              <a:t>FFP3 (or equivalent) and visor</a:t>
            </a:r>
          </a:p>
          <a:p>
            <a:pPr lvl="1"/>
            <a:r>
              <a:rPr lang="en-US" dirty="0"/>
              <a:t>Fluid-repellent long-sleeved gown and disposable apron</a:t>
            </a:r>
          </a:p>
          <a:p>
            <a:pPr lvl="1"/>
            <a:r>
              <a:rPr lang="en-US" dirty="0"/>
              <a:t>Gloves</a:t>
            </a:r>
          </a:p>
          <a:p>
            <a:pPr lvl="1"/>
            <a:r>
              <a:rPr lang="en-US" dirty="0"/>
              <a:t>Dedicated footwear</a:t>
            </a:r>
          </a:p>
          <a:p>
            <a:endParaRPr lang="en-US" dirty="0"/>
          </a:p>
          <a:p>
            <a:r>
              <a:rPr lang="en-US" dirty="0"/>
              <a:t>Category A waste</a:t>
            </a:r>
          </a:p>
        </p:txBody>
      </p:sp>
    </p:spTree>
    <p:extLst>
      <p:ext uri="{BB962C8B-B14F-4D97-AF65-F5344CB8AC3E}">
        <p14:creationId xmlns:p14="http://schemas.microsoft.com/office/powerpoint/2010/main" val="1404975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FA79F-2C8F-EA2A-D86C-06DE850C1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Clinical experience (RFH) – designated HCID Centre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F822A-729A-E4DE-E0A4-E58552F5E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930245"/>
          </a:xfrm>
        </p:spPr>
        <p:txBody>
          <a:bodyPr>
            <a:normAutofit fontScale="92500"/>
          </a:bodyPr>
          <a:lstStyle/>
          <a:p>
            <a:r>
              <a:rPr lang="en-US" dirty="0"/>
              <a:t>Mostly mild illness</a:t>
            </a:r>
          </a:p>
          <a:p>
            <a:pPr lvl="1"/>
            <a:r>
              <a:rPr lang="en-US" dirty="0"/>
              <a:t>Febrile prodrome in about 70% but settles very quickly</a:t>
            </a:r>
          </a:p>
          <a:p>
            <a:pPr lvl="1"/>
            <a:r>
              <a:rPr lang="en-US" dirty="0"/>
              <a:t>Very few systemically unwell (secondary bacterial infections, </a:t>
            </a:r>
            <a:r>
              <a:rPr lang="en-US" dirty="0" err="1"/>
              <a:t>proctatitis</a:t>
            </a:r>
            <a:r>
              <a:rPr lang="en-US" dirty="0"/>
              <a:t>, urethritis and UTIs, tonsillitis)</a:t>
            </a:r>
          </a:p>
          <a:p>
            <a:pPr lvl="1"/>
            <a:r>
              <a:rPr lang="en-US" dirty="0"/>
              <a:t>No pneumonitis, encephalitis, multi-organ involvement</a:t>
            </a:r>
          </a:p>
          <a:p>
            <a:pPr lvl="1"/>
            <a:r>
              <a:rPr lang="en-US" dirty="0"/>
              <a:t>Mild-to-moderate elevations in serum aminotransferases</a:t>
            </a:r>
          </a:p>
          <a:p>
            <a:r>
              <a:rPr lang="en-US" dirty="0"/>
              <a:t>Presentations often to STI/dermatology clinics</a:t>
            </a:r>
          </a:p>
          <a:p>
            <a:pPr lvl="1"/>
            <a:r>
              <a:rPr lang="en-US" dirty="0"/>
              <a:t>?syphilis, ?disseminated GC, ?atypical HSV, ?VZV</a:t>
            </a:r>
          </a:p>
          <a:p>
            <a:r>
              <a:rPr lang="en-US" dirty="0"/>
              <a:t>Co-infections common</a:t>
            </a:r>
          </a:p>
          <a:p>
            <a:pPr lvl="1"/>
            <a:r>
              <a:rPr lang="en-US" dirty="0"/>
              <a:t>Gonorrhea, chlamydia, Syphilis, HSV re-activation</a:t>
            </a:r>
          </a:p>
          <a:p>
            <a:r>
              <a:rPr lang="en-US" dirty="0"/>
              <a:t>Many PLWH - but mostly well-controlled</a:t>
            </a:r>
          </a:p>
          <a:p>
            <a:r>
              <a:rPr lang="en-US" dirty="0"/>
              <a:t>Prolonged appearance of skin lesions and slow healing - ?HIV-associated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939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6687D9-7775-B993-9E9A-8F4CD477B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3401060" cy="38510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5F8AA0-F05B-A75F-841A-067C123BC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2960" y="1066800"/>
            <a:ext cx="3413760" cy="38510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7B6347-1EAC-4BEB-8370-FBDD7E6135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6986" y="1066800"/>
            <a:ext cx="4792794" cy="38510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E559C6-7BD9-F1DA-5763-105D947F77D0}"/>
              </a:ext>
            </a:extLst>
          </p:cNvPr>
          <p:cNvSpPr txBox="1"/>
          <p:nvPr/>
        </p:nvSpPr>
        <p:spPr>
          <a:xfrm>
            <a:off x="8193854" y="6317734"/>
            <a:ext cx="3998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Images: </a:t>
            </a:r>
            <a:r>
              <a:rPr lang="en-US" dirty="0" err="1"/>
              <a:t>Girometti</a:t>
            </a:r>
            <a:r>
              <a:rPr lang="en-US" dirty="0"/>
              <a:t>, et al. Lancet Pre-print</a:t>
            </a:r>
          </a:p>
        </p:txBody>
      </p:sp>
    </p:spTree>
    <p:extLst>
      <p:ext uri="{BB962C8B-B14F-4D97-AF65-F5344CB8AC3E}">
        <p14:creationId xmlns:p14="http://schemas.microsoft.com/office/powerpoint/2010/main" val="876314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CBC64DB-0FE9-896F-364D-D209E9A3B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524999" cy="664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D860A1-1FAC-7765-59F5-A6D3C641E80B}"/>
              </a:ext>
            </a:extLst>
          </p:cNvPr>
          <p:cNvSpPr txBox="1"/>
          <p:nvPr/>
        </p:nvSpPr>
        <p:spPr>
          <a:xfrm>
            <a:off x="6096000" y="6324600"/>
            <a:ext cx="4132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Antinori</a:t>
            </a:r>
            <a:r>
              <a:rPr lang="en-US" dirty="0"/>
              <a:t>, et al. </a:t>
            </a:r>
            <a:r>
              <a:rPr lang="en-US" dirty="0" err="1"/>
              <a:t>Eurosurveillence</a:t>
            </a:r>
            <a:r>
              <a:rPr lang="en-US" dirty="0"/>
              <a:t> June 2022</a:t>
            </a:r>
          </a:p>
        </p:txBody>
      </p:sp>
    </p:spTree>
    <p:extLst>
      <p:ext uri="{BB962C8B-B14F-4D97-AF65-F5344CB8AC3E}">
        <p14:creationId xmlns:p14="http://schemas.microsoft.com/office/powerpoint/2010/main" val="226471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1166</Words>
  <Application>Microsoft Macintosh PowerPoint</Application>
  <PresentationFormat>Widescreen</PresentationFormat>
  <Paragraphs>130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Monkeypox – UK 2022</vt:lpstr>
      <vt:lpstr>PowerPoint Presentation</vt:lpstr>
      <vt:lpstr>UK since May 2022</vt:lpstr>
      <vt:lpstr>UKHSA definitions: (https://www.gov.uk/guidance/monkeypox-case-definitions)</vt:lpstr>
      <vt:lpstr>Current isolation/admission criteria</vt:lpstr>
      <vt:lpstr>UK– Hospital Admission</vt:lpstr>
      <vt:lpstr>Clinical experience (RFH) – designated HCID Centre</vt:lpstr>
      <vt:lpstr>PowerPoint Presentation</vt:lpstr>
      <vt:lpstr>PowerPoint Presentation</vt:lpstr>
      <vt:lpstr>Contact Designation:</vt:lpstr>
      <vt:lpstr>Tecovirimat and MVA-vaccine</vt:lpstr>
      <vt:lpstr>De-isolation:</vt:lpstr>
      <vt:lpstr>Pertinent questions (discussion)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Monkeypox – UK 2022</dc:title>
  <dc:creator>Sanjay Bhagani</dc:creator>
  <cp:lastModifiedBy>Sanjay Bhagani</cp:lastModifiedBy>
  <cp:revision>9</cp:revision>
  <dcterms:created xsi:type="dcterms:W3CDTF">2022-05-23T18:03:23Z</dcterms:created>
  <dcterms:modified xsi:type="dcterms:W3CDTF">2022-06-20T06:18:37Z</dcterms:modified>
</cp:coreProperties>
</file>