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325" r:id="rId7"/>
    <p:sldId id="334" r:id="rId8"/>
    <p:sldId id="335" r:id="rId9"/>
    <p:sldId id="332" r:id="rId10"/>
    <p:sldId id="333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Cambiado a tercera persona según es el instructor que estará refiriendo a madre al trabajador de salud.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16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19.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105400" cy="1752600"/>
          </a:xfrm>
        </p:spPr>
        <p:txBody>
          <a:bodyPr>
            <a:normAutofit/>
          </a:bodyPr>
          <a:lstStyle/>
          <a:p>
            <a:r>
              <a:rPr lang="es-ES" sz="3600" dirty="0"/>
              <a:t>Atención en el momento del alta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19/1</a:t>
            </a:r>
          </a:p>
        </p:txBody>
      </p:sp>
      <p:pic>
        <p:nvPicPr>
          <p:cNvPr id="6" name="Picture 5" descr="F2_08112015_FJ_0232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648200" cy="309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57600" y="6550223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371600"/>
          </a:xfrm>
        </p:spPr>
        <p:txBody>
          <a:bodyPr>
            <a:normAutofit/>
          </a:bodyPr>
          <a:lstStyle/>
          <a:p>
            <a:r>
              <a:rPr lang="es-ES" altLang="en-US" dirty="0"/>
              <a:t>Sesión 19.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dirty="0"/>
              <a:t>Atención en el momento del alta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4267200"/>
          </a:xfrm>
        </p:spPr>
        <p:txBody>
          <a:bodyPr>
            <a:normAutofit lnSpcReduction="10000"/>
          </a:bodyPr>
          <a:lstStyle/>
          <a:p>
            <a:pPr marL="46038" indent="-46038">
              <a:buNone/>
            </a:pPr>
            <a:r>
              <a:rPr lang="es-ES" altLang="en-US" sz="2700" b="1" dirty="0"/>
              <a:t>Después de completar esta sesión, los participantes serán capaces de:</a:t>
            </a:r>
          </a:p>
          <a:p>
            <a:r>
              <a:rPr lang="es-ES" dirty="0"/>
              <a:t>describir cómo preparar a una madre, un padre o un cuidador para recibir el alta del centro; </a:t>
            </a:r>
          </a:p>
          <a:p>
            <a:r>
              <a:rPr lang="es-ES" dirty="0"/>
              <a:t>explicar la importancia de la atención de seguimiento para una madre primeriza y su bebé</a:t>
            </a:r>
          </a:p>
          <a:p>
            <a:pPr marL="317500" indent="-317500">
              <a:buFont typeface="Arial" panose="020B0604020202020204" pitchFamily="34" charset="0"/>
              <a:buChar char="•"/>
            </a:pPr>
            <a:r>
              <a:rPr lang="es-ES" dirty="0"/>
              <a:t>conocer los recursos comunitarios que existen de apoyo a la lactancia materna.</a:t>
            </a:r>
          </a:p>
          <a:p>
            <a:pPr marL="358775" indent="-312738">
              <a:spcAft>
                <a:spcPts val="600"/>
              </a:spcAft>
              <a:buNone/>
            </a:pP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s-ES" altLang="en-US"/>
              <a:t>Antes del alta, </a:t>
            </a:r>
            <a:r>
              <a:rPr lang="es-ES" altLang="en-US" dirty="0"/>
              <a:t>las madres, los padres y los cuidadores deben comprender: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543800" cy="42885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cómo alimentar al bebé;</a:t>
            </a:r>
          </a:p>
          <a:p>
            <a:r>
              <a:rPr lang="es-ES" altLang="en-US" dirty="0"/>
              <a:t>la alimentación perceptiva del bebé y cómo reconocer sus señales de hambre y saciedad;</a:t>
            </a:r>
          </a:p>
          <a:p>
            <a:r>
              <a:rPr lang="es-ES" altLang="en-US" dirty="0"/>
              <a:t>la importancia de la lactancia materna exclusiva durante 6 meses y la lactancia materna continuada;</a:t>
            </a:r>
          </a:p>
          <a:p>
            <a:r>
              <a:rPr lang="es-ES" altLang="en-US" dirty="0"/>
              <a:t>los riesgos de las leches artificiales y otros sucedáneos de la leche materna, y</a:t>
            </a:r>
          </a:p>
          <a:p>
            <a:r>
              <a:rPr lang="es-ES" altLang="en-US" dirty="0"/>
              <a:t>cómo obtener apoyo continuo y la ayuda que ella necesite.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s-ES" dirty="0"/>
              <a:t>La lactancia materna va bien 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0264"/>
            <a:ext cx="8610600" cy="5279136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s-ES" sz="2400" dirty="0"/>
              <a:t>su bebé mama al menos 6-8 veces en 24 horas;</a:t>
            </a:r>
          </a:p>
          <a:p>
            <a:r>
              <a:rPr lang="es-ES" sz="2400" dirty="0"/>
              <a:t>su bebé moja al menos 2-6 pañales en 24 horas;</a:t>
            </a:r>
          </a:p>
          <a:p>
            <a:r>
              <a:rPr lang="es-ES" sz="2400" dirty="0"/>
              <a:t>su bebé tiene al menos 2-4 deposiciones del volumen de una cucharada cada 24 horas;</a:t>
            </a:r>
          </a:p>
          <a:p>
            <a:r>
              <a:rPr lang="es-ES" sz="2400" dirty="0"/>
              <a:t>usted puede oír que su bebé traga durante las tomas;</a:t>
            </a:r>
          </a:p>
          <a:p>
            <a:r>
              <a:rPr lang="es-ES" sz="2400" dirty="0"/>
              <a:t>los pechos se sienten más blandos después de una toma;</a:t>
            </a:r>
          </a:p>
          <a:p>
            <a:r>
              <a:rPr lang="es-ES" sz="2400" dirty="0"/>
              <a:t>los pezones no son dolorosos; y</a:t>
            </a:r>
          </a:p>
          <a:p>
            <a:r>
              <a:rPr lang="es-ES" sz="2400" dirty="0"/>
              <a:t>la lactancia materna es una experiencia agradable.</a:t>
            </a:r>
          </a:p>
          <a:p>
            <a:pPr marL="109728" indent="0">
              <a:buNone/>
            </a:pPr>
            <a:r>
              <a:rPr lang="es-ES" sz="2400" b="1" dirty="0"/>
              <a:t>Recuerde:</a:t>
            </a:r>
            <a:r>
              <a:rPr lang="es-ES" sz="2400" dirty="0"/>
              <a:t>  Si usted regresa a casa del establecimiento de salud en 72 horas o menos, un trabajador de salud debería valorar a su bebé en 2-3 días y de nuevo en 10 días a 2 semanas.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609600" y="6164765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/>
              <a:t>Lauwers</a:t>
            </a:r>
            <a:r>
              <a:rPr lang="es-ES" sz="1100" dirty="0"/>
              <a:t> J, </a:t>
            </a:r>
            <a:r>
              <a:rPr lang="es-ES" sz="1100" dirty="0" err="1"/>
              <a:t>Swisher</a:t>
            </a:r>
            <a:r>
              <a:rPr lang="es-ES" sz="1100" dirty="0"/>
              <a:t> A. </a:t>
            </a:r>
            <a:r>
              <a:rPr lang="en-CA" sz="1100" dirty="0"/>
              <a:t>Counselling the Nursing Mother:</a:t>
            </a:r>
            <a:r>
              <a:rPr lang="en-US" sz="1100" dirty="0"/>
              <a:t> Counselling the nursing mother </a:t>
            </a:r>
            <a:r>
              <a:rPr lang="es-ES" sz="1100" dirty="0"/>
              <a:t>6.</a:t>
            </a:r>
            <a:r>
              <a:rPr lang="es-ES" sz="1100" baseline="30000" dirty="0"/>
              <a:t>a</a:t>
            </a:r>
            <a:r>
              <a:rPr lang="es-ES" sz="1100" dirty="0"/>
              <a:t> edición. Sudbury (MA): Jones &amp; Bartlett; 2016: 285.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92202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Signos de alerta:</a:t>
            </a:r>
            <a:br>
              <a:rPr lang="es-ES" dirty="0"/>
            </a:br>
            <a:r>
              <a:rPr lang="es-ES" dirty="0"/>
              <a:t>Consulte a un profesional de salud si…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El bebé moja menos de 4 pañales por día, al cuarto día después del nacimiento.</a:t>
            </a:r>
          </a:p>
          <a:p>
            <a:r>
              <a:rPr lang="es-ES" dirty="0"/>
              <a:t>El bebé tiene menos de 3 deposiciones (de al menos una cucharada) hacia el día 4 o presenta aún deposiciones negras al día 5.</a:t>
            </a:r>
          </a:p>
          <a:p>
            <a:r>
              <a:rPr lang="es-ES" dirty="0"/>
              <a:t>El bebé mama menos de 8 veces al día.</a:t>
            </a:r>
          </a:p>
          <a:p>
            <a:r>
              <a:rPr lang="es-ES" dirty="0"/>
              <a:t>La leche materna subió, pero con frecuencia ella no oye cuando el bebé traga durante las tomas.</a:t>
            </a:r>
          </a:p>
          <a:p>
            <a:r>
              <a:rPr lang="es-ES" dirty="0"/>
              <a:t>Los pezones son dolorosos durante todo el amamantamiento.</a:t>
            </a:r>
          </a:p>
          <a:p>
            <a:r>
              <a:rPr lang="es-ES" dirty="0"/>
              <a:t>Su bebé parece estar mamando «todo el tiempo» o se queda siempre dormido después de un minuto o dos al pecho.</a:t>
            </a:r>
          </a:p>
          <a:p>
            <a:r>
              <a:rPr lang="es-ES" dirty="0"/>
              <a:t>La madre no siente que su leche haya subido al quinto día.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B10EE0-B7C0-4FE3-86BC-6D4F6994E0AE}"/>
              </a:ext>
            </a:extLst>
          </p:cNvPr>
          <p:cNvSpPr txBox="1"/>
          <p:nvPr/>
        </p:nvSpPr>
        <p:spPr>
          <a:xfrm flipH="1">
            <a:off x="685800" y="6427113"/>
            <a:ext cx="746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/>
              <a:t>Lauwers</a:t>
            </a:r>
            <a:r>
              <a:rPr lang="es-ES" sz="1100" dirty="0"/>
              <a:t> J, </a:t>
            </a:r>
            <a:r>
              <a:rPr lang="es-ES" sz="1100" dirty="0" err="1"/>
              <a:t>Swisher</a:t>
            </a:r>
            <a:r>
              <a:rPr lang="es-ES" sz="1100" dirty="0"/>
              <a:t> A. </a:t>
            </a:r>
            <a:r>
              <a:rPr lang="en-US" sz="1100" dirty="0"/>
              <a:t>Counselling the nursing mother </a:t>
            </a:r>
            <a:r>
              <a:rPr lang="es-ES" sz="1100" dirty="0"/>
              <a:t>6.</a:t>
            </a:r>
            <a:r>
              <a:rPr lang="es-ES" sz="1100" baseline="30000" dirty="0"/>
              <a:t>a</a:t>
            </a:r>
            <a:r>
              <a:rPr lang="es-ES" sz="1100" dirty="0"/>
              <a:t> edición. Sudbury (MA): Jones &amp; Bartlett; 2016: 285.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s-ES" altLang="en-US" dirty="0"/>
              <a:t>Cuidados de seguimiento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543800" cy="45933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Momentos importantes del seguimiento</a:t>
            </a:r>
          </a:p>
          <a:p>
            <a:pPr lvl="1"/>
            <a:r>
              <a:rPr lang="es-ES" dirty="0"/>
              <a:t>2-4 días después del nacimiento.</a:t>
            </a:r>
          </a:p>
          <a:p>
            <a:pPr lvl="1"/>
            <a:r>
              <a:rPr lang="es-ES" dirty="0"/>
              <a:t>10-14 días después del nacimiento.</a:t>
            </a:r>
          </a:p>
          <a:p>
            <a:pPr marL="411480" lvl="1" indent="0">
              <a:buNone/>
            </a:pPr>
            <a:endParaRPr lang="es-ES" dirty="0"/>
          </a:p>
          <a:p>
            <a:r>
              <a:rPr lang="es-ES" dirty="0"/>
              <a:t>En estas citas:</a:t>
            </a:r>
          </a:p>
          <a:p>
            <a:pPr lvl="1"/>
            <a:r>
              <a:rPr lang="es-ES" dirty="0"/>
              <a:t>Verifique el estado de la madre y el bebé.</a:t>
            </a:r>
          </a:p>
          <a:p>
            <a:pPr lvl="1"/>
            <a:r>
              <a:rPr lang="es-ES" dirty="0"/>
              <a:t>Observe una sesión de amamantamiento.</a:t>
            </a:r>
          </a:p>
          <a:p>
            <a:pPr lvl="1"/>
            <a:r>
              <a:rPr lang="es-ES" dirty="0"/>
              <a:t>Asesora a la madre en caso de que presente alguna dificultad.</a:t>
            </a:r>
          </a:p>
          <a:p>
            <a:pPr lvl="1"/>
            <a:r>
              <a:rPr lang="es-ES" dirty="0"/>
              <a:t>Explique los patrones de alimentación.</a:t>
            </a:r>
          </a:p>
          <a:p>
            <a:pPr lvl="1"/>
            <a:r>
              <a:rPr lang="es-ES" dirty="0"/>
              <a:t>Promueva la lactancia materna exclusiva.</a:t>
            </a:r>
          </a:p>
          <a:p>
            <a:pPr lvl="1"/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s-ES" altLang="en-US" dirty="0"/>
              <a:t>Recursos comunitarios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001000" cy="505053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Centros de atención primaria de salud.</a:t>
            </a:r>
          </a:p>
          <a:p>
            <a:r>
              <a:rPr lang="es-ES" dirty="0"/>
              <a:t>Trabajadores de salud comunitarios.</a:t>
            </a:r>
          </a:p>
          <a:p>
            <a:r>
              <a:rPr lang="es-ES" dirty="0"/>
              <a:t>Personal de enfermería y partería.</a:t>
            </a:r>
          </a:p>
          <a:p>
            <a:r>
              <a:rPr lang="es-ES" dirty="0"/>
              <a:t>Apoyo y orientación por pares.  </a:t>
            </a:r>
          </a:p>
          <a:p>
            <a:r>
              <a:rPr lang="es-ES" dirty="0"/>
              <a:t>Profesionales de la lactancia, asesores de la lactancia, educadores.</a:t>
            </a:r>
          </a:p>
          <a:p>
            <a:r>
              <a:rPr lang="es-ES" dirty="0"/>
              <a:t>Consultorios de lactancia materna.</a:t>
            </a:r>
          </a:p>
          <a:p>
            <a:r>
              <a:rPr lang="es-ES" dirty="0"/>
              <a:t>Grupos de apoyo de madre a madre. </a:t>
            </a:r>
          </a:p>
          <a:p>
            <a:r>
              <a:rPr lang="es-ES" dirty="0"/>
              <a:t>Grupos de apoyo a la lactancia materna.</a:t>
            </a:r>
          </a:p>
          <a:p>
            <a:r>
              <a:rPr lang="es-ES" dirty="0"/>
              <a:t>Líneas telefónicas exclusivas (líneas especiales con conmutación instantánea).</a:t>
            </a:r>
          </a:p>
          <a:p>
            <a:r>
              <a:rPr lang="es-ES" dirty="0"/>
              <a:t>Apoyo impreso o en línea.</a:t>
            </a:r>
          </a:p>
          <a:p>
            <a:r>
              <a:rPr lang="es-ES" b="1" dirty="0"/>
              <a:t>¿Qué ejemplos puede citar en su propia comunidad?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19/7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118605-D8D9-47C4-A9C8-37924F151FF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6A2BD0-D668-4C37-B6B5-99B86EB18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9EA3C-A446-48A9-AB3F-8CF3B74BB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2450</TotalTime>
  <Words>647</Words>
  <Application>Microsoft Macintosh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Trebuchet MS</vt:lpstr>
      <vt:lpstr>Wingdings 2</vt:lpstr>
      <vt:lpstr>Urban</vt:lpstr>
      <vt:lpstr>Sesión 19. </vt:lpstr>
      <vt:lpstr>Sesión 19. Objetivos  Atención en el momento del alta</vt:lpstr>
      <vt:lpstr>Antes del alta, las madres, los padres y los cuidadores deben comprender:</vt:lpstr>
      <vt:lpstr>La lactancia materna va bien si:</vt:lpstr>
      <vt:lpstr>Signos de alerta: Consulte a un profesional de salud si…</vt:lpstr>
      <vt:lpstr>Cuidados de seguimiento</vt:lpstr>
      <vt:lpstr>Recursos comunitarios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99</cp:revision>
  <dcterms:created xsi:type="dcterms:W3CDTF">2019-06-16T08:59:06Z</dcterms:created>
  <dcterms:modified xsi:type="dcterms:W3CDTF">2022-09-19T15:30:14Z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