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FB45E2-D697-4A18-9CE8-A8225B980B0B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4526D3D-B73D-4C24-8E8C-F88328A88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Sesión 3.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Habilidades de asesoramiento: Escuchar y aprender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3/1</a:t>
            </a:r>
          </a:p>
        </p:txBody>
      </p:sp>
      <p:pic>
        <p:nvPicPr>
          <p:cNvPr id="5" name="Picture 4" descr="F5_11102016_MY_49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81000"/>
            <a:ext cx="4419600" cy="294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3800" y="6550223"/>
            <a:ext cx="2071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© OMS/Yoshi Shimizu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s-ES" altLang="en-US" dirty="0"/>
              <a:t>Sesión 3. </a:t>
            </a:r>
            <a:r>
              <a:rPr lang="es-ES" dirty="0"/>
              <a:t>Objetivos </a:t>
            </a:r>
            <a:br>
              <a:rPr lang="es-ES" altLang="en-US" dirty="0"/>
            </a:br>
            <a:r>
              <a:rPr lang="es-ES" altLang="en-US" dirty="0"/>
              <a:t>Habilidades de asesoramiento: Escuchar y aprender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marL="46038" indent="-46038">
              <a:buNone/>
            </a:pPr>
            <a:r>
              <a:rPr lang="es-ES" altLang="en-US" sz="3000" b="1" dirty="0"/>
              <a:t>Después de completar esta sesión, los participantes serán capaces de:</a:t>
            </a:r>
          </a:p>
          <a:p>
            <a:pPr marL="46038" indent="-46038">
              <a:buNone/>
            </a:pPr>
            <a:endParaRPr lang="es-ES" altLang="en-US" sz="3000" b="1" dirty="0"/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3200" dirty="0"/>
              <a:t>enumerar las habilidades para escuchar y aprender;</a:t>
            </a:r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altLang="en-US" sz="3200" dirty="0"/>
              <a:t>dar un ejemplo de cada habilidad, y</a:t>
            </a:r>
          </a:p>
          <a:p>
            <a:pPr marL="358775" indent="-3127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altLang="en-US" sz="3200" dirty="0"/>
              <a:t>demostrar la utilización apropiada de las habilidades al asesorar a una madre primeriza sobre la forma de alimentar a su bebé.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3/2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s-ES" dirty="0"/>
              <a:t>Resumen:</a:t>
            </a:r>
            <a:br>
              <a:rPr lang="es-ES" dirty="0"/>
            </a:br>
            <a:r>
              <a:rPr lang="es-ES" dirty="0"/>
              <a:t>Seis habilidades para escuchar y aprender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/>
              <a:t>Usar comunicación no verbal útil.</a:t>
            </a:r>
          </a:p>
          <a:p>
            <a:pPr lvl="0"/>
            <a:r>
              <a:rPr lang="es-ES" dirty="0"/>
              <a:t>Hacer preguntas abiertas.</a:t>
            </a:r>
          </a:p>
          <a:p>
            <a:pPr lvl="0"/>
            <a:r>
              <a:rPr lang="es-ES" dirty="0"/>
              <a:t>Emplear respuestas y gestos que demuestren interés.</a:t>
            </a:r>
          </a:p>
          <a:p>
            <a:pPr lvl="0"/>
            <a:r>
              <a:rPr lang="es-ES" dirty="0"/>
              <a:t>Parafrasear lo que dicen la madre, el padre o el cuidador.</a:t>
            </a:r>
          </a:p>
          <a:p>
            <a:pPr lvl="0"/>
            <a:r>
              <a:rPr lang="es-ES" dirty="0"/>
              <a:t>Manifestar empatía, mostrando que usted comprende cómo se siente la madre, el padre o el cuidador.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"/>
              <a:tabLst>
                <a:tab pos="-1143000" algn="l"/>
                <a:tab pos="-685800" algn="l"/>
                <a:tab pos="-228600" algn="l"/>
                <a:tab pos="228600" algn="l"/>
                <a:tab pos="429260" algn="l"/>
                <a:tab pos="502920" algn="l"/>
                <a:tab pos="678815" algn="l"/>
                <a:tab pos="868680" algn="l"/>
                <a:tab pos="1143000" algn="l"/>
                <a:tab pos="1600200" algn="l"/>
                <a:tab pos="1783080" algn="l"/>
                <a:tab pos="2057400" algn="l"/>
                <a:tab pos="2514600" algn="l"/>
                <a:tab pos="2971800" algn="l"/>
                <a:tab pos="3328035" algn="l"/>
                <a:tab pos="3429000" algn="l"/>
                <a:tab pos="3886200" algn="l"/>
                <a:tab pos="4343400" algn="l"/>
                <a:tab pos="4800600" algn="l"/>
                <a:tab pos="5257800" algn="l"/>
              </a:tabLst>
            </a:pPr>
            <a:r>
              <a:rPr lang="es-ES" dirty="0"/>
              <a:t>Evitar las palabras que juzgan.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3/3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pPr lvl="0"/>
            <a:r>
              <a:rPr lang="es-ES" sz="3600" dirty="0"/>
              <a:t>Ejemplos de </a:t>
            </a:r>
            <a:r>
              <a:rPr lang="es-ES" sz="3600"/>
              <a:t>comunicación </a:t>
            </a:r>
            <a:r>
              <a:rPr lang="es-ES" sz="3600" dirty="0"/>
              <a:t>no verbal </a:t>
            </a:r>
            <a:br>
              <a:rPr lang="es-ES" altLang="en-US" b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86200"/>
          </a:xfrm>
        </p:spPr>
        <p:txBody>
          <a:bodyPr numCol="2">
            <a:normAutofit fontScale="85000" lnSpcReduction="10000"/>
          </a:bodyPr>
          <a:lstStyle/>
          <a:p>
            <a:r>
              <a:rPr lang="es-E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Postura: </a:t>
            </a:r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Siéntese al mismo nivel que la madre y cerca de ella.</a:t>
            </a:r>
            <a:endParaRPr lang="es-ES" altLang="en-US" dirty="0">
              <a:cs typeface="Arial" panose="020B0604020202020204" pitchFamily="34" charset="0"/>
            </a:endParaRPr>
          </a:p>
          <a:p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Contacto visual: </a:t>
            </a:r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Preste atención a la madre, evite distraerse y muestre que usted la está escuchando.</a:t>
            </a:r>
          </a:p>
          <a:p>
            <a:r>
              <a:rPr lang="es-E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Barreras: </a:t>
            </a:r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Retire cualquier barrera física.</a:t>
            </a:r>
            <a:endParaRPr lang="es-ES" altLang="en-US" dirty="0">
              <a:cs typeface="Arial" panose="020B0604020202020204" pitchFamily="34" charset="0"/>
            </a:endParaRPr>
          </a:p>
          <a:p>
            <a:endParaRPr lang="es-ES" altLang="en-US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None/>
            </a:pPr>
            <a:endParaRPr lang="es-ES" altLang="en-US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Tomarse el tiempo: </a:t>
            </a:r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Tómese su tiempo sin apurarse ni mirar su reloj o teléfono móvil.</a:t>
            </a:r>
            <a:endParaRPr lang="es-ES" altLang="en-US" dirty="0">
              <a:cs typeface="Arial" panose="020B0604020202020204" pitchFamily="34" charset="0"/>
            </a:endParaRPr>
          </a:p>
          <a:p>
            <a:r>
              <a:rPr lang="es-ES" alt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Contacto físico: </a:t>
            </a:r>
            <a:r>
              <a:rPr lang="es-E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Tóquela únicamente de una manera apropiada. No toque su pecho ni su bebé sin su autorización.</a:t>
            </a:r>
            <a:endParaRPr lang="es-ES" altLang="en-US" dirty="0">
              <a:cs typeface="Arial" panose="020B0604020202020204" pitchFamily="34" charset="0"/>
            </a:endParaRPr>
          </a:p>
          <a:p>
            <a:pPr lvl="0"/>
            <a:endParaRPr lang="es-ES" altLang="en-US" dirty="0"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0"/>
            <a:ext cx="1295400" cy="457200"/>
          </a:xfrm>
        </p:spPr>
        <p:txBody>
          <a:bodyPr/>
          <a:lstStyle/>
          <a:p>
            <a:r>
              <a:rPr lang="es-ES" sz="1800" dirty="0"/>
              <a:t>3/4</a:t>
            </a:r>
          </a:p>
        </p:txBody>
      </p:sp>
      <p:pic>
        <p:nvPicPr>
          <p:cNvPr id="5" name="Picture 4" descr="UN0281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521200"/>
            <a:ext cx="3505200" cy="2336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96390"/>
            <a:ext cx="26917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/>
              <a:t>© UNICEF/UN0281006/Vishwana que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A1EDD7-FFB7-473F-AE48-20EA9A076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92BF46-B405-403F-898B-11AD60DCBD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714664-4A72-4FB9-8F47-8CA33E7422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461</TotalTime>
  <Words>238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Sesión 3.</vt:lpstr>
      <vt:lpstr>Sesión 3. Objetivos  Habilidades de asesoramiento: Escuchar y aprender</vt:lpstr>
      <vt:lpstr>Resumen: Seis habilidades para escuchar y aprender</vt:lpstr>
      <vt:lpstr>Ejemplos de comunicación no verbal  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Dana</dc:creator>
  <cp:lastModifiedBy>maria martinez</cp:lastModifiedBy>
  <cp:revision>38</cp:revision>
  <dcterms:created xsi:type="dcterms:W3CDTF">2019-06-16T08:59:06Z</dcterms:created>
  <dcterms:modified xsi:type="dcterms:W3CDTF">2022-09-19T15:28:46Z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