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3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4.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600" dirty="0"/>
              <a:t>Habilidades de asesoramiento: Reforzar la confianza y brindar apoyo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4/1</a:t>
            </a:r>
          </a:p>
        </p:txBody>
      </p:sp>
      <p:pic>
        <p:nvPicPr>
          <p:cNvPr id="5" name="Picture 4" descr="UN0289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57200"/>
            <a:ext cx="44577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6550223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 UNICEF/UN0289070/Viet Colgado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Sesión 4. </a:t>
            </a:r>
            <a:r>
              <a:rPr lang="es-ES" dirty="0"/>
              <a:t>Objetivos </a:t>
            </a:r>
            <a:br>
              <a:rPr lang="es-ES" altLang="en-US" dirty="0"/>
            </a:br>
            <a:r>
              <a:rPr lang="es-ES" altLang="en-US" dirty="0"/>
              <a:t>Habilidades de asesoramiento: Reforzar la confianza y brindar apoyo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marL="46038" indent="-46038">
              <a:buNone/>
            </a:pPr>
            <a:r>
              <a:rPr lang="es-ES" altLang="en-US" sz="3200" b="1" dirty="0"/>
              <a:t>Después de completar esta sesión, los participantes serán capaces de:</a:t>
            </a:r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3200" dirty="0"/>
              <a:t>enumerar las seis habilidades para reforzar la confianza y brindar apoyo;</a:t>
            </a:r>
            <a:endParaRPr lang="es-E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3200" dirty="0"/>
              <a:t>dar un ejemplo de cada habilidad, y</a:t>
            </a:r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3200" dirty="0"/>
              <a:t>demostrar el uso apropiado de las habilidades para asesorar a una madre primeriza sobre la alimentación de su bebé.</a:t>
            </a:r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4/2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0306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209800"/>
            <a:ext cx="48006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Practiquemos:</a:t>
            </a:r>
            <a:br>
              <a:rPr lang="es-ES" dirty="0"/>
            </a:br>
            <a:r>
              <a:rPr lang="es-ES" dirty="0"/>
              <a:t>Caso hipotético</a:t>
            </a:r>
            <a:br>
              <a:rPr lang="es-ES" dirty="0"/>
            </a:br>
            <a:endParaRPr lang="es-ES" dirty="0"/>
          </a:p>
        </p:txBody>
      </p:sp>
      <p:sp>
        <p:nvSpPr>
          <p:cNvPr id="5" name="5 Llamada ovalada"/>
          <p:cNvSpPr/>
          <p:nvPr/>
        </p:nvSpPr>
        <p:spPr>
          <a:xfrm>
            <a:off x="914400" y="2819400"/>
            <a:ext cx="2857500" cy="3143250"/>
          </a:xfrm>
          <a:prstGeom prst="wedgeEllipseCallout">
            <a:avLst>
              <a:gd name="adj1" fmla="val 119857"/>
              <a:gd name="adj2" fmla="val -194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71600" y="3200400"/>
            <a:ext cx="19446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1800" dirty="0">
                <a:latin typeface="+mn-lt"/>
              </a:rPr>
              <a:t>Yo me extraigo la leche durante el día para él mientras estoy en el trabajo y le doy el pecho de noche. ¿Es suficiente?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4/3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6550223"/>
            <a:ext cx="2719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UNICEF/UN0306359/Abdul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n-US" dirty="0"/>
              <a:t>¿Cuál es la respuesta más útil?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dirty="0"/>
              <a:t>«Usted necesita amamantar a su bebé más a menudo».</a:t>
            </a:r>
          </a:p>
          <a:p>
            <a:pPr>
              <a:buNone/>
            </a:pPr>
            <a:endParaRPr lang="es-ES" altLang="en-US" dirty="0"/>
          </a:p>
          <a:p>
            <a:r>
              <a:rPr lang="es-ES" altLang="en-US" dirty="0"/>
              <a:t>«Es mejor amamantar a su bebé que darle un biberón durante el día».</a:t>
            </a:r>
          </a:p>
          <a:p>
            <a:pPr>
              <a:buNone/>
            </a:pPr>
            <a:endParaRPr lang="es-ES" altLang="en-US" dirty="0"/>
          </a:p>
          <a:p>
            <a:r>
              <a:rPr lang="es-ES" altLang="en-US" dirty="0"/>
              <a:t>«Es bueno que usted continúe amamantando a su bebé de noche».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4/4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UNI13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209800"/>
            <a:ext cx="4945857" cy="32972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Practiquemos:</a:t>
            </a:r>
            <a:br>
              <a:rPr lang="es-ES" dirty="0"/>
            </a:br>
            <a:r>
              <a:rPr lang="es-ES" dirty="0"/>
              <a:t>Caso hipotético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4/5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76200" y="2209800"/>
            <a:ext cx="2857500" cy="3143250"/>
          </a:xfrm>
          <a:prstGeom prst="wedgeEllipseCallout">
            <a:avLst>
              <a:gd name="adj1" fmla="val 119857"/>
              <a:gd name="adj2" fmla="val -194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19446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1800" dirty="0">
                <a:latin typeface="+mn-lt"/>
              </a:rPr>
              <a:t>No, no he puesto mi bebé al pecho todavía. ¡Mis pechos están vacíos y me duele mucho sentarme!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6550223"/>
            <a:ext cx="3363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 UNICEF/UNI130644/</a:t>
            </a:r>
            <a:r>
              <a:rPr lang="es-ES" sz="1400" dirty="0" err="1"/>
              <a:t>Vishwanathan</a:t>
            </a:r>
            <a:endParaRPr lang="es-E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¿</a:t>
            </a:r>
            <a:r>
              <a:rPr lang="es-ES" altLang="en-US" dirty="0"/>
              <a:t>Cuál es la respuesta más útil</a:t>
            </a:r>
            <a:r>
              <a:rPr lang="es-E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962400" cy="4821936"/>
          </a:xfrm>
        </p:spPr>
        <p:txBody>
          <a:bodyPr>
            <a:normAutofit/>
          </a:bodyPr>
          <a:lstStyle/>
          <a:p>
            <a:r>
              <a:rPr lang="es-ES" altLang="en-US" dirty="0"/>
              <a:t>«Usted debe dejar que su bebé mame ahora, para que ayude a que su leche suba».</a:t>
            </a:r>
          </a:p>
          <a:p>
            <a:pPr>
              <a:buNone/>
            </a:pPr>
            <a:endParaRPr lang="es-ES" altLang="en-US" dirty="0"/>
          </a:p>
          <a:p>
            <a:r>
              <a:rPr lang="es-ES" altLang="en-US" dirty="0"/>
              <a:t>«Déjeme tratar de ponerla más cómoda y luego le traeré una bebida».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/>
              <a:t>4/6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8031" y="5208489"/>
            <a:ext cx="1930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/>
              <a:t>©  OMS/Christopher Black</a:t>
            </a:r>
          </a:p>
        </p:txBody>
      </p:sp>
      <p:pic>
        <p:nvPicPr>
          <p:cNvPr id="8" name="Picture 7" descr="A picture containing person, indoor, man, sitting&#10;&#10;Description automatically generated">
            <a:extLst>
              <a:ext uri="{FF2B5EF4-FFF2-40B4-BE49-F238E27FC236}">
                <a16:creationId xmlns:a16="http://schemas.microsoft.com/office/drawing/2014/main" id="{7FDC0BE4-3E04-4005-A580-46046965C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62089"/>
            <a:ext cx="44196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¿Cuál respuesta es una orden y cuál es una sugerencia?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733800" cy="4325112"/>
          </a:xfrm>
        </p:spPr>
        <p:txBody>
          <a:bodyPr>
            <a:normAutofit/>
          </a:bodyPr>
          <a:lstStyle/>
          <a:p>
            <a:r>
              <a:rPr lang="es-ES" altLang="en-US" dirty="0"/>
              <a:t>«Usted debe alimentar a Aahana al menos 10 veces al día».</a:t>
            </a:r>
          </a:p>
          <a:p>
            <a:endParaRPr lang="es-ES" altLang="en-US" sz="1000" dirty="0"/>
          </a:p>
          <a:p>
            <a:pPr>
              <a:buNone/>
            </a:pPr>
            <a:endParaRPr lang="es-ES" altLang="en-US" sz="1600" dirty="0"/>
          </a:p>
          <a:p>
            <a:r>
              <a:rPr lang="es-ES" altLang="en-US" dirty="0"/>
              <a:t>«Podría ser de ayuda si alimenta a Aahana más a menudo».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4/7</a:t>
            </a:r>
          </a:p>
        </p:txBody>
      </p:sp>
      <p:pic>
        <p:nvPicPr>
          <p:cNvPr id="5" name="Picture 4" descr="UN0281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438400"/>
            <a:ext cx="4681728" cy="3121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6596390"/>
            <a:ext cx="27911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/>
              <a:t>© UNICEF/UN0281006/Vishwana 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Habilidades de asesoramiento: </a:t>
            </a:r>
            <a:br>
              <a:rPr lang="es-ES" dirty="0"/>
            </a:br>
            <a:r>
              <a:rPr lang="es-ES" dirty="0"/>
              <a:t>Reforzar la confianza y brindar apoyo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Aceptar lo que piensa y siente una madre, un padre o un cuidador. </a:t>
            </a:r>
          </a:p>
          <a:p>
            <a:pPr lvl="0"/>
            <a:r>
              <a:rPr lang="es-ES" dirty="0"/>
              <a:t>Reconocer las prácticas adecuadas y elogiar a la madre, el padre o el cuidador.</a:t>
            </a:r>
          </a:p>
          <a:p>
            <a:pPr lvl="0"/>
            <a:r>
              <a:rPr lang="es-ES" dirty="0"/>
              <a:t>Dar ayuda práctica.</a:t>
            </a:r>
          </a:p>
          <a:p>
            <a:pPr lvl="0"/>
            <a:r>
              <a:rPr lang="es-ES" dirty="0"/>
              <a:t>Dar información pertinente y corta. </a:t>
            </a:r>
          </a:p>
          <a:p>
            <a:pPr lvl="0"/>
            <a:r>
              <a:rPr lang="es-ES" dirty="0"/>
              <a:t>Usar un lenguaje sencillo.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"/>
              <a:tabLst>
                <a:tab pos="-1143000" algn="l"/>
                <a:tab pos="-685800" algn="l"/>
                <a:tab pos="-228600" algn="l"/>
                <a:tab pos="228600" algn="l"/>
                <a:tab pos="429260" algn="l"/>
                <a:tab pos="502920" algn="l"/>
                <a:tab pos="685800" algn="l"/>
                <a:tab pos="868680" algn="l"/>
                <a:tab pos="1143000" algn="l"/>
                <a:tab pos="1600200" algn="l"/>
                <a:tab pos="1783080" algn="l"/>
                <a:tab pos="2057400" algn="l"/>
                <a:tab pos="2514600" algn="l"/>
                <a:tab pos="2971800" algn="l"/>
                <a:tab pos="3328035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-1143000" algn="l"/>
                <a:tab pos="-685800" algn="l"/>
                <a:tab pos="-228600" algn="l"/>
                <a:tab pos="228600" algn="l"/>
                <a:tab pos="429260" algn="l"/>
                <a:tab pos="502920" algn="l"/>
                <a:tab pos="588645" algn="l"/>
                <a:tab pos="685800" algn="l"/>
                <a:tab pos="868680" algn="l"/>
                <a:tab pos="1143000" algn="l"/>
                <a:tab pos="1600200" algn="l"/>
                <a:tab pos="1783080" algn="l"/>
              </a:tabLst>
            </a:pPr>
            <a:r>
              <a:rPr lang="es-ES" dirty="0"/>
              <a:t>Realizar una o dos sugerencias, no órdenes.</a:t>
            </a:r>
            <a:r>
              <a:rPr lang="es-ES" sz="1800" b="0" spc="-15" dirty="0">
                <a:effectLst/>
                <a:latin typeface="Univers" panose="020B0503020202020204" pitchFamily="34" charset="0"/>
              </a:rPr>
              <a:t> 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/>
              <a:t>4/8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53E25F-EED9-41B3-A4C8-08B173BDE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1E8A8-0FA5-4BE9-9A79-B68968DE93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09125F-B052-48E6-919B-B0F63008F7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4069</TotalTime>
  <Words>372</Words>
  <Application>Microsoft Macintosh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Trebuchet MS</vt:lpstr>
      <vt:lpstr>Univers</vt:lpstr>
      <vt:lpstr>Wingdings</vt:lpstr>
      <vt:lpstr>Wingdings 2</vt:lpstr>
      <vt:lpstr>Urban</vt:lpstr>
      <vt:lpstr>Sesión 4.</vt:lpstr>
      <vt:lpstr>Sesión 4. Objetivos  Habilidades de asesoramiento: Reforzar la confianza y brindar apoyo</vt:lpstr>
      <vt:lpstr>Practiquemos: Caso hipotético </vt:lpstr>
      <vt:lpstr>¿Cuál es la respuesta más útil?</vt:lpstr>
      <vt:lpstr>Practiquemos: Caso hipotético</vt:lpstr>
      <vt:lpstr>¿Cuál es la respuesta más útil?</vt:lpstr>
      <vt:lpstr>¿Cuál respuesta es una orden y cuál es una sugerencia?</vt:lpstr>
      <vt:lpstr>Habilidades de asesoramiento:  Reforzar la confianza y brindar apoyo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maria martinez</cp:lastModifiedBy>
  <cp:revision>57</cp:revision>
  <dcterms:created xsi:type="dcterms:W3CDTF">2019-06-16T08:59:06Z</dcterms:created>
  <dcterms:modified xsi:type="dcterms:W3CDTF">2022-09-19T15:28:31Z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  <property fmtid="{D5CDD505-2E9C-101B-9397-08002B2CF9AE}" pid="3" name="PAHOMTS_FileType">
    <vt:lpwstr>RAW</vt:lpwstr>
  </property>
  <property fmtid="{D5CDD505-2E9C-101B-9397-08002B2CF9AE}" pid="4" name="PAHOMTS_JobNumber">
    <vt:lpwstr>ES0723</vt:lpwstr>
  </property>
</Properties>
</file>