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57" r:id="rId6"/>
    <p:sldId id="284" r:id="rId7"/>
    <p:sldId id="260" r:id="rId8"/>
    <p:sldId id="282" r:id="rId9"/>
    <p:sldId id="261" r:id="rId10"/>
    <p:sldId id="286" r:id="rId11"/>
    <p:sldId id="262" r:id="rId12"/>
    <p:sldId id="277" r:id="rId13"/>
    <p:sldId id="278" r:id="rId14"/>
    <p:sldId id="288" r:id="rId15"/>
    <p:sldId id="279" r:id="rId16"/>
    <p:sldId id="281" r:id="rId17"/>
    <p:sldId id="283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4643"/>
  </p:normalViewPr>
  <p:slideViewPr>
    <p:cSldViewPr>
      <p:cViewPr varScale="1">
        <p:scale>
          <a:sx n="105" d="100"/>
          <a:sy n="105" d="100"/>
        </p:scale>
        <p:origin x="19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9A01FE-F9A1-41AE-98A9-CDE86EFBE341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8F907-6F06-448E-86B0-6D8D992A42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933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B45E2-D697-4A18-9CE8-A8225B980B0B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6.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Impacto de las prácticas de atención del parto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6/1</a:t>
            </a:r>
          </a:p>
        </p:txBody>
      </p:sp>
      <p:pic>
        <p:nvPicPr>
          <p:cNvPr id="5" name="Picture 4" descr="UN0289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57200"/>
            <a:ext cx="4681728" cy="3121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6550223"/>
            <a:ext cx="3050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© UNICEF/UN0289057/Viet </a:t>
            </a:r>
            <a:r>
              <a:rPr lang="es-ES" sz="1400" dirty="0" err="1"/>
              <a:t>Hung</a:t>
            </a:r>
            <a:endParaRPr lang="es-E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 err="1"/>
              <a:t>Autoagarre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6/10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38200" y="5715000"/>
            <a:ext cx="76200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altLang="en-US" dirty="0"/>
              <a:t>	Un bebé puede necesitar de 10 a 60 minutos antes de comenzar a mamar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FEE3F-0E0F-044E-AF5D-CBB3A8A787B7}"/>
              </a:ext>
            </a:extLst>
          </p:cNvPr>
          <p:cNvSpPr txBox="1"/>
          <p:nvPr/>
        </p:nvSpPr>
        <p:spPr>
          <a:xfrm>
            <a:off x="4114800" y="523872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Sandra Lang</a:t>
            </a:r>
          </a:p>
          <a:p>
            <a:endParaRPr lang="es-ES" sz="1000" dirty="0"/>
          </a:p>
        </p:txBody>
      </p:sp>
      <p:pic>
        <p:nvPicPr>
          <p:cNvPr id="8" name="Picture 4" descr="UNTITLED 2 jpeg edit">
            <a:extLst>
              <a:ext uri="{FF2B5EF4-FFF2-40B4-BE49-F238E27FC236}">
                <a16:creationId xmlns:a16="http://schemas.microsoft.com/office/drawing/2014/main" id="{2C6854F9-83D1-4491-9420-75BA6AF9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r="10657"/>
          <a:stretch>
            <a:fillRect/>
          </a:stretch>
        </p:blipFill>
        <p:spPr bwMode="auto">
          <a:xfrm>
            <a:off x="2235502" y="1419225"/>
            <a:ext cx="4825395" cy="3848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/>
              <a:t>Casos especiales: Prematuro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6/11</a:t>
            </a:r>
          </a:p>
        </p:txBody>
      </p:sp>
      <p:pic>
        <p:nvPicPr>
          <p:cNvPr id="6" name="Picture 4" descr="196">
            <a:extLst>
              <a:ext uri="{FF2B5EF4-FFF2-40B4-BE49-F238E27FC236}">
                <a16:creationId xmlns:a16="http://schemas.microsoft.com/office/drawing/2014/main" id="{F559FA13-CCC6-4461-A757-6DE7863F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2" y="1769268"/>
            <a:ext cx="5616575" cy="431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en-US" dirty="0"/>
              <a:t>Primera hora después del parto</a:t>
            </a:r>
            <a:endParaRPr lang="es-E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6/12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76400"/>
            <a:ext cx="3429000" cy="4800600"/>
          </a:xfrm>
        </p:spPr>
        <p:txBody>
          <a:bodyPr>
            <a:normAutofit fontScale="70000" lnSpcReduction="20000"/>
          </a:bodyPr>
          <a:lstStyle/>
          <a:p>
            <a:pPr marL="231775" indent="-231775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altLang="en-US" dirty="0"/>
              <a:t>Alentar a la madre para que tenga un acompañante. </a:t>
            </a:r>
          </a:p>
          <a:p>
            <a:pPr marL="231775" indent="-231775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altLang="en-US" dirty="0"/>
              <a:t>Procurar el contacto piel con piel, también de las madres que no amamantarán.</a:t>
            </a:r>
          </a:p>
          <a:p>
            <a:pPr marL="231775" indent="-231775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altLang="en-US" dirty="0"/>
              <a:t>Si el bebé está en una unidad de cuidados especiales, organizar cuanto antes el contacto piel con piel.</a:t>
            </a:r>
          </a:p>
          <a:p>
            <a:pPr marL="231775" indent="-231775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altLang="en-US" dirty="0"/>
              <a:t>Continuar el contacto piel con piel en la sala de posparto inmediato si la sala de trabajo de parto está muy concurrida.</a:t>
            </a:r>
          </a:p>
          <a:p>
            <a:pPr marL="231775" indent="-231775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s-ES" altLang="en-US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947D2-B123-3D4A-BD4E-0920D449B7DC}"/>
              </a:ext>
            </a:extLst>
          </p:cNvPr>
          <p:cNvSpPr txBox="1"/>
          <p:nvPr/>
        </p:nvSpPr>
        <p:spPr>
          <a:xfrm>
            <a:off x="6061754" y="5457825"/>
            <a:ext cx="2736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E318B57-84CD-480B-87DE-5E6FCDED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11438"/>
            <a:ext cx="4673732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Casos especiales: Después de una cesárea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6/13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029200" y="2438400"/>
            <a:ext cx="38862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altLang="en-US" dirty="0"/>
              <a:t>	El contacto piel con piel es posible después de la cesárea con anestesia epidural</a:t>
            </a:r>
          </a:p>
          <a:p>
            <a:pPr>
              <a:buNone/>
            </a:pPr>
            <a:endParaRPr lang="es-ES" altLang="en-US" dirty="0"/>
          </a:p>
          <a:p>
            <a:pPr>
              <a:buNone/>
            </a:pPr>
            <a:endParaRPr lang="es-ES" dirty="0"/>
          </a:p>
        </p:txBody>
      </p:sp>
      <p:pic>
        <p:nvPicPr>
          <p:cNvPr id="7" name="Picture 3" descr="STS-CS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27679" r="18930" b="11855"/>
          <a:stretch>
            <a:fillRect/>
          </a:stretch>
        </p:blipFill>
        <p:spPr>
          <a:xfrm>
            <a:off x="685800" y="1371600"/>
            <a:ext cx="4095718" cy="49621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6324600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© OMS/Yoshi Shimizu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s-ES" cap="small" dirty="0"/>
              <a:t>efectos de una cesárea sobre la lactancia MATERNA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 numCol="2">
            <a:normAutofit fontScale="85000" lnSpcReduction="20000"/>
          </a:bodyPr>
          <a:lstStyle/>
          <a:p>
            <a:pPr lvl="0">
              <a:buNone/>
            </a:pPr>
            <a:r>
              <a:rPr lang="es-ES" b="1" dirty="0"/>
              <a:t>Es probable que la madre:</a:t>
            </a:r>
          </a:p>
          <a:p>
            <a:pPr lvl="0"/>
            <a:r>
              <a:rPr lang="es-ES" dirty="0"/>
              <a:t>esté asustada y estresada;</a:t>
            </a:r>
          </a:p>
          <a:p>
            <a:pPr lvl="0"/>
            <a:r>
              <a:rPr lang="es-ES" dirty="0"/>
              <a:t>tenga que guardar cama y que sus movimientos estén restringidos;</a:t>
            </a:r>
          </a:p>
          <a:p>
            <a:pPr lvl="0"/>
            <a:r>
              <a:rPr lang="es-ES" dirty="0"/>
              <a:t>no tenga la energía necesaria para cuidar a su bebé;</a:t>
            </a:r>
          </a:p>
          <a:p>
            <a:pPr lvl="0"/>
            <a:r>
              <a:rPr lang="es-ES" dirty="0"/>
              <a:t>reciba anestesia y analgesia para el dolor, lo cual puede afectar las respuestas tanto de la madre como del bebé.</a:t>
            </a:r>
          </a:p>
          <a:p>
            <a:pPr lvl="0">
              <a:buNone/>
            </a:pPr>
            <a:endParaRPr lang="es-ES" b="1" dirty="0"/>
          </a:p>
          <a:p>
            <a:pPr lvl="0">
              <a:buNone/>
            </a:pPr>
            <a:r>
              <a:rPr lang="es-ES" b="1" dirty="0"/>
              <a:t>Es probable que el </a:t>
            </a:r>
            <a:br>
              <a:rPr lang="es-ES" b="1" dirty="0"/>
            </a:br>
            <a:r>
              <a:rPr lang="es-ES" b="1" dirty="0"/>
              <a:t>bebé:</a:t>
            </a:r>
          </a:p>
          <a:p>
            <a:pPr lvl="0"/>
            <a:r>
              <a:rPr lang="es-ES" dirty="0"/>
              <a:t>corra un riesgo alto de no ser amamantado o de mamar por un corto tiempo;</a:t>
            </a:r>
          </a:p>
          <a:p>
            <a:pPr lvl="0"/>
            <a:r>
              <a:rPr lang="es-ES" dirty="0"/>
              <a:t>tenga más problemas respiratorios;</a:t>
            </a:r>
          </a:p>
          <a:p>
            <a:pPr lvl="0"/>
            <a:r>
              <a:rPr lang="es-ES" dirty="0"/>
              <a:t>necesite la aspiración de secreciones, que pueden lastimar la boca y la garganta del bebé; y</a:t>
            </a:r>
          </a:p>
          <a:p>
            <a:pPr lvl="0"/>
            <a:r>
              <a:rPr lang="es-ES" dirty="0"/>
              <a:t>esté sedado por los medicamentos maternos.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117336"/>
            <a:ext cx="1295400" cy="457200"/>
          </a:xfrm>
        </p:spPr>
        <p:txBody>
          <a:bodyPr/>
          <a:lstStyle/>
          <a:p>
            <a:r>
              <a:rPr lang="es-ES" sz="1800" dirty="0"/>
              <a:t>6/14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Sesión 6. </a:t>
            </a:r>
            <a:r>
              <a:rPr lang="es-ES" dirty="0"/>
              <a:t>Objetivos: </a:t>
            </a:r>
            <a:br>
              <a:rPr lang="es-ES" altLang="en-US" dirty="0"/>
            </a:br>
            <a:r>
              <a:rPr lang="es-ES" altLang="en-US" dirty="0"/>
              <a:t>Impacto de las prácticas de atención del parto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46038" indent="-46038">
              <a:buNone/>
            </a:pPr>
            <a:endParaRPr lang="es-ES" altLang="en-US" sz="3200" b="1" dirty="0"/>
          </a:p>
          <a:p>
            <a:pPr marL="46038" indent="-46038">
              <a:buNone/>
            </a:pPr>
            <a:r>
              <a:rPr lang="es-ES" altLang="en-US" sz="3200" b="1" dirty="0"/>
              <a:t>Después de completar esta sesión, los participantes serán capaces de:</a:t>
            </a:r>
          </a:p>
          <a:p>
            <a:pPr lvl="0"/>
            <a:r>
              <a:rPr lang="es-ES" dirty="0"/>
              <a:t>analizar la importancia del contacto temprano y el inicio de la lactancia materna; </a:t>
            </a:r>
          </a:p>
          <a:p>
            <a:pPr lvl="0"/>
            <a:r>
              <a:rPr lang="es-ES" dirty="0"/>
              <a:t>describir el procedimiento de colocar el bebé en contacto piel con piel inmediatamente después del nacimiento; </a:t>
            </a:r>
          </a:p>
          <a:p>
            <a:pPr lvl="0"/>
            <a:r>
              <a:rPr lang="es-ES" dirty="0"/>
              <a:t>explicar cómo un bebé avanza hacia el pecho y se agarra por sí mismo y cómo ayudarlo, en caso de ser necesario, y </a:t>
            </a:r>
          </a:p>
          <a:p>
            <a:pPr lvl="0"/>
            <a:r>
              <a:rPr lang="es-ES" dirty="0"/>
              <a:t>describir cómo influyen las prácticas de atención de salud en el inicio de la lactancia materna.</a:t>
            </a:r>
            <a:endParaRPr lang="es-E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6/2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5400" cy="762000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Prácticas de atención del parto: Impacto en la lactancia materna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996055"/>
              </p:ext>
            </p:extLst>
          </p:nvPr>
        </p:nvGraphicFramePr>
        <p:xfrm>
          <a:off x="76200" y="1451026"/>
          <a:ext cx="8991600" cy="503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894">
                <a:tc>
                  <a:txBody>
                    <a:bodyPr/>
                    <a:lstStyle/>
                    <a:p>
                      <a:r>
                        <a:rPr lang="es-ES" dirty="0"/>
                        <a:t>Práctica de atención del parto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Impacto en 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la lactancia materna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50">
                <a:tc>
                  <a:txBody>
                    <a:bodyPr/>
                    <a:lstStyle/>
                    <a:p>
                      <a:r>
                        <a:rPr lang="es-ES" sz="1400" dirty="0"/>
                        <a:t>Exigir que la madre se recueste de espaldas durante el trabajo de parto y el parto (desplazarse, caminar, arrodillarse o reclinarse en una posición de su elección).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El malestar de la madre</a:t>
                      </a:r>
                      <a:r>
                        <a:rPr lang="es-ES" sz="1400" baseline="0" dirty="0"/>
                        <a:t> puede repercutir sobre su capacidad de iniciar la lactancia materna.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69">
                <a:tc>
                  <a:txBody>
                    <a:bodyPr/>
                    <a:lstStyle/>
                    <a:p>
                      <a:r>
                        <a:rPr lang="es-ES" sz="1400" dirty="0"/>
                        <a:t>Falta de apoyo.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El apoyo por parte 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</a:rPr>
                        <a:t>del personal médico y los acompañantes durante el parto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es una de las claves más importantes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</a:rPr>
                        <a:t> para el inicio temprano y la continuación de la lactancia materna.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s-ES" sz="1400" baseline="0" dirty="0"/>
                        <a:t>Evitar los alimentos y los líquidos durante el trabajo de parto.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La fatiga y la deshidratación de la madre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</a:rPr>
                        <a:t> pueden repercutir sobre su capacidad de iniciar la lactancia materna.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s-ES" sz="1400" dirty="0"/>
                        <a:t>Medicamentos para el dolor que sedan a la madre o al bebé, la episiotomía, las venoclisis, el monitoreo fetal electrónico continuo y otras intervenciones corrientes ejecutadas sin razón médica.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Los medicamentos para el dolor y las intervenciones practicadas a la madre tendrán un efecto sobre el estado de alerta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</a:rPr>
                        <a:t> y la capacidad de mamar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del bebé.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s-ES" sz="1400" dirty="0"/>
                        <a:t>Envolver al bebé apretado después del nacimiento.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Los bebés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</a:rPr>
                        <a:t> no pueden usar sus reflejos y movimientos para empezar a mamar en la primera hora.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894">
                <a:tc>
                  <a:txBody>
                    <a:bodyPr/>
                    <a:lstStyle/>
                    <a:p>
                      <a:r>
                        <a:rPr lang="es-ES" sz="1400" dirty="0"/>
                        <a:t>Separación de la madre y el bebé después del nacimiento.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La madre</a:t>
                      </a:r>
                      <a:r>
                        <a:rPr lang="es-ES" sz="1400" baseline="0" dirty="0"/>
                        <a:t> y el bebé tienen que estar juntos para un amamantamiento temprano y frecuente.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400800"/>
            <a:ext cx="1295400" cy="457200"/>
          </a:xfrm>
        </p:spPr>
        <p:txBody>
          <a:bodyPr/>
          <a:lstStyle/>
          <a:p>
            <a:r>
              <a:rPr lang="es-ES" sz="1800" dirty="0"/>
              <a:t>6/3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228600" y="6642556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   Iniciativa «Hospital Amigo del Niño»: revisado, actualizado y ampliado para una atención integrada, Sesión 5, 2009.</a:t>
            </a:r>
          </a:p>
          <a:p>
            <a:endParaRPr lang="es-E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Inicio temprano:</a:t>
            </a:r>
            <a:br>
              <a:rPr lang="es-ES" altLang="en-US" dirty="0"/>
            </a:br>
            <a:r>
              <a:rPr lang="es-ES" altLang="en-US" dirty="0"/>
              <a:t>Inmediatamente después del parto</a:t>
            </a:r>
            <a:endParaRPr lang="es-E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6/4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32004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/>
              <a:t>Contacto piel con piel inmediato:</a:t>
            </a:r>
          </a:p>
          <a:p>
            <a:r>
              <a:rPr lang="es-ES" dirty="0"/>
              <a:t>fomenta el apego; </a:t>
            </a:r>
          </a:p>
          <a:p>
            <a:r>
              <a:rPr lang="es-ES" dirty="0"/>
              <a:t>conserva el calor, y</a:t>
            </a:r>
          </a:p>
          <a:p>
            <a:r>
              <a:rPr lang="es-ES" dirty="0"/>
              <a:t>reduce la infección y la mortalidad.</a:t>
            </a:r>
          </a:p>
        </p:txBody>
      </p:sp>
      <p:pic>
        <p:nvPicPr>
          <p:cNvPr id="27" name="Online Image Placeholder 3" descr="Two people sitting in a room&#10;&#10;Description automatically generated">
            <a:extLst>
              <a:ext uri="{FF2B5EF4-FFF2-40B4-BE49-F238E27FC236}">
                <a16:creationId xmlns:a16="http://schemas.microsoft.com/office/drawing/2014/main" id="{ABF2CC33-92D5-4F45-BA6A-23903A816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38400"/>
            <a:ext cx="4389648" cy="29264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0E554FF-C7F5-7645-AD07-51E220A72C0C}"/>
              </a:ext>
            </a:extLst>
          </p:cNvPr>
          <p:cNvSpPr txBox="1"/>
          <p:nvPr/>
        </p:nvSpPr>
        <p:spPr>
          <a:xfrm>
            <a:off x="5410200" y="5410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OMS/Yoshi Shimizu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Beneficios del contacto piel con piel inmediato: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5257800"/>
          </a:xfrm>
        </p:spPr>
        <p:txBody>
          <a:bodyPr numCol="2">
            <a:normAutofit fontScale="85000" lnSpcReduction="10000"/>
          </a:bodyPr>
          <a:lstStyle/>
          <a:p>
            <a:pPr lvl="0"/>
            <a:r>
              <a:rPr lang="es-ES" dirty="0"/>
              <a:t>permite que el bebé encuentre el pecho y se agarre;</a:t>
            </a:r>
          </a:p>
          <a:p>
            <a:pPr lvl="0"/>
            <a:r>
              <a:rPr lang="es-ES" dirty="0"/>
              <a:t>fomenta el apego de una madre con su bebé (se crea una relación cercana y amorosa); </a:t>
            </a:r>
          </a:p>
          <a:p>
            <a:pPr lvl="0"/>
            <a:r>
              <a:rPr lang="es-ES" dirty="0"/>
              <a:t>es más probable que la madre comience a amamantar y que amamante por más tiempo;</a:t>
            </a:r>
          </a:p>
          <a:p>
            <a:pPr lvl="0"/>
            <a:r>
              <a:rPr lang="es-ES" dirty="0"/>
              <a:t>ayuda a estimular la producción y el suministro de leche materna; </a:t>
            </a:r>
          </a:p>
          <a:p>
            <a:pPr lvl="0"/>
            <a:r>
              <a:rPr lang="es-ES" dirty="0"/>
              <a:t>calma a la madre y al bebé;</a:t>
            </a:r>
          </a:p>
          <a:p>
            <a:pPr lvl="0"/>
            <a:r>
              <a:rPr lang="es-ES" dirty="0"/>
              <a:t>ayuda a regular la frecuencia respiratoria y cardíaca, la temperatura y la concentración de glucosa del bebé, lo cual tiene gran importancia en los bebés de peso bajo al nacer y los  bebés prematuros;</a:t>
            </a:r>
          </a:p>
          <a:p>
            <a:r>
              <a:rPr lang="es-ES" dirty="0"/>
              <a:t>favorece la colonización del bebé con microbios de la piel, las superficies mucosas y el intestino de la madre, lo cual ayuda a protegerlo de la infección.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91400" y="6553200"/>
            <a:ext cx="1295400" cy="457200"/>
          </a:xfrm>
        </p:spPr>
        <p:txBody>
          <a:bodyPr/>
          <a:lstStyle/>
          <a:p>
            <a:r>
              <a:rPr lang="es-ES" sz="1800" dirty="0"/>
              <a:t>6/5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en-US" dirty="0"/>
              <a:t>Contacto piel con piel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6/6</a:t>
            </a:r>
          </a:p>
        </p:txBody>
      </p:sp>
      <p:pic>
        <p:nvPicPr>
          <p:cNvPr id="7" name="Content Placeholder 6" descr="UN03197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352800"/>
            <a:ext cx="4233863" cy="28225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0A5E0C-D830-014A-BC7B-AA871A5D5187}"/>
              </a:ext>
            </a:extLst>
          </p:cNvPr>
          <p:cNvSpPr txBox="1"/>
          <p:nvPr/>
        </p:nvSpPr>
        <p:spPr>
          <a:xfrm>
            <a:off x="1552575" y="5476875"/>
            <a:ext cx="2010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Prashant Gangal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6172200"/>
            <a:ext cx="20072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/>
              <a:t>© UNICEF/UN0319780/Kanobana</a:t>
            </a:r>
          </a:p>
        </p:txBody>
      </p:sp>
      <p:pic>
        <p:nvPicPr>
          <p:cNvPr id="10" name="Picture 5" descr="EPSN0030_edited-2">
            <a:extLst>
              <a:ext uri="{FF2B5EF4-FFF2-40B4-BE49-F238E27FC236}">
                <a16:creationId xmlns:a16="http://schemas.microsoft.com/office/drawing/2014/main" id="{A2DA7E8E-457E-42C6-93F2-8D488922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8" r="43510" b="26932"/>
          <a:stretch>
            <a:fillRect/>
          </a:stretch>
        </p:blipFill>
        <p:spPr bwMode="auto">
          <a:xfrm>
            <a:off x="609600" y="1658937"/>
            <a:ext cx="3455987" cy="3773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es-ES" sz="3000" dirty="0"/>
              <a:t>Riesgos de no practicar contacto piel con piel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5126736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/>
              <a:t>Si no se practica contacto piel con piel :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existe el riesgo de infección a partir del entorno;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los signos respiratorios y cardíacos son menos estables;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es más difícil aprender a amamantar; 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temperaturas inestables;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duración más corta de la lactancia materna exclusiva;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más estrés materno y menos satisfacción con la lactancia materna;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más estrés del lactante, más llanto;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menos deseos de la madre de sostener a su bebé en brazos;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menor capacidad del lactante para oler la leche de la madre, y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mayor dolor, más llanto durante los procedimientos.</a:t>
            </a:r>
          </a:p>
          <a:p>
            <a:pPr lvl="1"/>
            <a:endParaRPr lang="es-E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27426" y="6303964"/>
            <a:ext cx="1295400" cy="457200"/>
          </a:xfrm>
        </p:spPr>
        <p:txBody>
          <a:bodyPr/>
          <a:lstStyle/>
          <a:p>
            <a:r>
              <a:rPr lang="es-ES" sz="1800" dirty="0"/>
              <a:t>6/7</a:t>
            </a:r>
          </a:p>
        </p:txBody>
      </p:sp>
      <p:pic>
        <p:nvPicPr>
          <p:cNvPr id="6" name="Picture 5" descr="F7_05052016_PH_06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4205" y="1265032"/>
            <a:ext cx="3173092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46275" y="6588751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/>
              <a:t>Wambach, K. y Spencer, B. (2021). </a:t>
            </a:r>
            <a:r>
              <a:rPr lang="en-US" sz="800" dirty="0"/>
              <a:t>Breastfeeding and Human Lactation </a:t>
            </a:r>
            <a:r>
              <a:rPr lang="es-ES" sz="800" dirty="0"/>
              <a:t>(Sexta edición). Burlington, MA: </a:t>
            </a:r>
            <a:r>
              <a:rPr lang="en-US" sz="800" dirty="0"/>
              <a:t>Jones and Bartlett Learning</a:t>
            </a:r>
            <a:endParaRPr lang="es-ES" sz="800" dirty="0"/>
          </a:p>
        </p:txBody>
      </p:sp>
      <p:sp>
        <p:nvSpPr>
          <p:cNvPr id="8" name="Rectangle 7"/>
          <p:cNvSpPr/>
          <p:nvPr/>
        </p:nvSpPr>
        <p:spPr>
          <a:xfrm>
            <a:off x="6218606" y="6272461"/>
            <a:ext cx="2258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© OMS/Yoshi Shimizu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en-US" dirty="0">
                <a:solidFill>
                  <a:srgbClr val="FFCCFF"/>
                </a:solidFill>
              </a:rPr>
              <a:t> </a:t>
            </a:r>
            <a:r>
              <a:rPr lang="es-ES" altLang="en-US" dirty="0"/>
              <a:t>Disposición para mamar 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6/8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4953000"/>
            <a:ext cx="4343400" cy="160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altLang="en-US" dirty="0"/>
              <a:t>	Período de descanso inicial, seguido de la respuesta al «olor» del pecho</a:t>
            </a:r>
            <a:endParaRPr lang="es-ES" dirty="0"/>
          </a:p>
        </p:txBody>
      </p:sp>
      <p:pic>
        <p:nvPicPr>
          <p:cNvPr id="6" name="Picture 3" descr="Birth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>
          <a:xfrm>
            <a:off x="4962557" y="2895600"/>
            <a:ext cx="3646488" cy="30224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birth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/>
          <a:stretch>
            <a:fillRect/>
          </a:stretch>
        </p:blipFill>
        <p:spPr bwMode="auto">
          <a:xfrm>
            <a:off x="695325" y="1880118"/>
            <a:ext cx="3867150" cy="2682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aby lying on a bed&#10;&#10;Description automatically generated">
            <a:extLst>
              <a:ext uri="{FF2B5EF4-FFF2-40B4-BE49-F238E27FC236}">
                <a16:creationId xmlns:a16="http://schemas.microsoft.com/office/drawing/2014/main" id="{E6AF2A3C-57B4-9D4D-8D25-00A8FF48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14800"/>
            <a:ext cx="2929332" cy="1952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/>
              <a:t>Gateo hacia el pecho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6/9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09600" y="4572000"/>
            <a:ext cx="4800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altLang="en-US" dirty="0"/>
              <a:t>	Primera amamantada: El bebé desplaza todo su cuerpo hasta llegar al pezón y el pecho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8" name="Picture 7" descr="A person lying on a bed&#10;&#10;Description automatically generated">
            <a:extLst>
              <a:ext uri="{FF2B5EF4-FFF2-40B4-BE49-F238E27FC236}">
                <a16:creationId xmlns:a16="http://schemas.microsoft.com/office/drawing/2014/main" id="{A2931EBB-66C0-2543-B78C-DDA17AE44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200400" cy="2133599"/>
          </a:xfrm>
          <a:prstGeom prst="rect">
            <a:avLst/>
          </a:prstGeom>
        </p:spPr>
      </p:pic>
      <p:pic>
        <p:nvPicPr>
          <p:cNvPr id="9" name="Picture 8" descr="A person lying on a bed&#10;&#10;Description automatically generated">
            <a:extLst>
              <a:ext uri="{FF2B5EF4-FFF2-40B4-BE49-F238E27FC236}">
                <a16:creationId xmlns:a16="http://schemas.microsoft.com/office/drawing/2014/main" id="{BA606A10-612E-6141-A648-28E40EE02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62200"/>
            <a:ext cx="30861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1A4268-81B3-3449-AADA-9A73ED895829}"/>
              </a:ext>
            </a:extLst>
          </p:cNvPr>
          <p:cNvSpPr txBox="1"/>
          <p:nvPr/>
        </p:nvSpPr>
        <p:spPr>
          <a:xfrm>
            <a:off x="6125046" y="6067688"/>
            <a:ext cx="2485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Todas las imágenes: © OMS/Yoshi Shimizu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5" ma:contentTypeDescription="Create a new document." ma:contentTypeScope="" ma:versionID="a6cb09a09124ee5368d0dcf33edc44f5">
  <xsd:schema xmlns:xsd="http://www.w3.org/2001/XMLSchema" xmlns:xs="http://www.w3.org/2001/XMLSchema" xmlns:p="http://schemas.microsoft.com/office/2006/metadata/properties" xmlns:ns2="90c77432-d11e-4bcd-b3ef-edfb0845907a" xmlns:ns3="73d0ba8d-d766-4bf6-bcf0-d2eb81301a02" targetNamespace="http://schemas.microsoft.com/office/2006/metadata/properties" ma:root="true" ma:fieldsID="de4b717b127a680e2c16c90b12c17794" ns2:_="" ns3:_="">
    <xsd:import namespace="90c77432-d11e-4bcd-b3ef-edfb0845907a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00D107-0E0A-4AC5-8FA5-81E9980B15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DC8308-FF3D-4041-9A2E-D2E53436DE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75A924-5416-4D38-92B2-DD89CC6A9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77432-d11e-4bcd-b3ef-edfb0845907a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20118</TotalTime>
  <Words>1026</Words>
  <Application>Microsoft Macintosh PowerPoint</Application>
  <PresentationFormat>On-screen Show (4:3)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Georgia</vt:lpstr>
      <vt:lpstr>Trebuchet MS</vt:lpstr>
      <vt:lpstr>Wingdings</vt:lpstr>
      <vt:lpstr>Wingdings 2</vt:lpstr>
      <vt:lpstr>Urban</vt:lpstr>
      <vt:lpstr>Sesión 6. </vt:lpstr>
      <vt:lpstr>Sesión 6. Objetivos:  Impacto de las prácticas de atención del parto</vt:lpstr>
      <vt:lpstr>Prácticas de atención del parto: Impacto en la lactancia materna</vt:lpstr>
      <vt:lpstr>Inicio temprano: Inmediatamente después del parto</vt:lpstr>
      <vt:lpstr>Beneficios del contacto piel con piel inmediato:</vt:lpstr>
      <vt:lpstr>Contacto piel con piel</vt:lpstr>
      <vt:lpstr>Riesgos de no practicar contacto piel con piel</vt:lpstr>
      <vt:lpstr> Disposición para mamar </vt:lpstr>
      <vt:lpstr>Gateo hacia el pecho</vt:lpstr>
      <vt:lpstr>Autoagarre</vt:lpstr>
      <vt:lpstr>Casos especiales: Prematuro</vt:lpstr>
      <vt:lpstr>Primera hora después del parto</vt:lpstr>
      <vt:lpstr>Casos especiales: Después de una cesárea</vt:lpstr>
      <vt:lpstr>efectos de una cesárea sobre la lactancia MATERNA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MUSTAFA, Thahira</dc:creator>
  <cp:lastModifiedBy>maria martinez</cp:lastModifiedBy>
  <cp:revision>90</cp:revision>
  <cp:lastPrinted>2020-03-21T14:52:03Z</cp:lastPrinted>
  <dcterms:created xsi:type="dcterms:W3CDTF">2019-06-16T08:59:06Z</dcterms:created>
  <dcterms:modified xsi:type="dcterms:W3CDTF">2022-09-19T15:27:30Z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0x0101005D06C66B98EF4E43903CD34A859738EE</vt:lpwstr>
  </property>
  <property fmtid="{D5CDD505-2E9C-101B-9397-08002B2CF9AE}" pid="3" name="PAHOMTS_FileType">
    <vt:lpwstr>RAW</vt:lpwstr>
  </property>
  <property fmtid="{D5CDD505-2E9C-101B-9397-08002B2CF9AE}" pid="4" name="PAHOMTS_JobNumber">
    <vt:lpwstr>ES0723</vt:lpwstr>
  </property>
</Properties>
</file>