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11"/>
  </p:notesMasterIdLst>
  <p:sldIdLst>
    <p:sldId id="256" r:id="rId5"/>
    <p:sldId id="257" r:id="rId6"/>
    <p:sldId id="292" r:id="rId7"/>
    <p:sldId id="289" r:id="rId8"/>
    <p:sldId id="290" r:id="rId9"/>
    <p:sldId id="291" r:id="rId10"/>
  </p:sldIdLst>
  <p:sldSz cx="9144000" cy="6858000" type="screen4x3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45"/>
    <p:restoredTop sz="94643"/>
  </p:normalViewPr>
  <p:slideViewPr>
    <p:cSldViewPr>
      <p:cViewPr varScale="1">
        <p:scale>
          <a:sx n="105" d="100"/>
          <a:sy n="105" d="100"/>
        </p:scale>
        <p:origin x="1840" y="1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D99A01FE-F9A1-41AE-98A9-CDE86EFBE341}" type="datetimeFigureOut">
              <a:rPr lang="en-US" smtClean="0"/>
              <a:pPr/>
              <a:t>9/19/22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</p:spPr>
        <p:txBody>
          <a:bodyPr vert="horz" lIns="96661" tIns="48331" rIns="96661" bIns="4833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8E58F907-6F06-448E-86B0-6D8D992A424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Rectangle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Rectangle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Rectangle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Rectangle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Rounded Rectangle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Rounded Rectangle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C6FB45E2-D697-4A18-9CE8-A8225B980B0B}" type="datetimeFigureOut">
              <a:rPr lang="en-US" smtClean="0"/>
              <a:pPr/>
              <a:t>9/19/22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34526D3D-B73D-4C24-8E8C-F88328A881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FB45E2-D697-4A18-9CE8-A8225B980B0B}" type="datetimeFigureOut">
              <a:rPr lang="en-US" smtClean="0"/>
              <a:pPr/>
              <a:t>9/19/22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26D3D-B73D-4C24-8E8C-F88328A881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FB45E2-D697-4A18-9CE8-A8225B980B0B}" type="datetimeFigureOut">
              <a:rPr lang="en-US" smtClean="0"/>
              <a:pPr/>
              <a:t>9/19/22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26D3D-B73D-4C24-8E8C-F88328A881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FB45E2-D697-4A18-9CE8-A8225B980B0B}" type="datetimeFigureOut">
              <a:rPr lang="en-US" smtClean="0"/>
              <a:pPr/>
              <a:t>9/19/22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26D3D-B73D-4C24-8E8C-F88328A881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FB45E2-D697-4A18-9CE8-A8225B980B0B}" type="datetimeFigureOut">
              <a:rPr lang="en-US" smtClean="0"/>
              <a:pPr/>
              <a:t>9/19/22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26D3D-B73D-4C24-8E8C-F88328A881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FB45E2-D697-4A18-9CE8-A8225B980B0B}" type="datetimeFigureOut">
              <a:rPr lang="en-US" smtClean="0"/>
              <a:pPr/>
              <a:t>9/19/22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26D3D-B73D-4C24-8E8C-F88328A881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6" name="Date Placeholder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C6FB45E2-D697-4A18-9CE8-A8225B980B0B}" type="datetimeFigureOut">
              <a:rPr lang="en-US" smtClean="0"/>
              <a:pPr/>
              <a:t>9/19/22</a:t>
            </a:fld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34526D3D-B73D-4C24-8E8C-F88328A8811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C6FB45E2-D697-4A18-9CE8-A8225B980B0B}" type="datetimeFigureOut">
              <a:rPr lang="en-US" smtClean="0"/>
              <a:pPr/>
              <a:t>9/19/22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34526D3D-B73D-4C24-8E8C-F88328A881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FB45E2-D697-4A18-9CE8-A8225B980B0B}" type="datetimeFigureOut">
              <a:rPr lang="en-US" smtClean="0"/>
              <a:pPr/>
              <a:t>9/19/22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26D3D-B73D-4C24-8E8C-F88328A881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FB45E2-D697-4A18-9CE8-A8225B980B0B}" type="datetimeFigureOut">
              <a:rPr lang="en-US" smtClean="0"/>
              <a:pPr/>
              <a:t>9/19/22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26D3D-B73D-4C24-8E8C-F88328A881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FB45E2-D697-4A18-9CE8-A8225B980B0B}" type="datetimeFigureOut">
              <a:rPr lang="en-US" smtClean="0"/>
              <a:pPr/>
              <a:t>9/19/22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26D3D-B73D-4C24-8E8C-F88328A881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Rectangle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Rectangle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Rounded Rectangle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Rounded Rectangle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Rectangle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Rectangle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Rectangle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Rectangle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Rectangle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C6FB45E2-D697-4A18-9CE8-A8225B980B0B}" type="datetimeFigureOut">
              <a:rPr lang="en-US" smtClean="0"/>
              <a:pPr/>
              <a:t>9/19/22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34526D3D-B73D-4C24-8E8C-F88328A8811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/>
              <a:t>Sesión 8. 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s-ES" sz="3600" dirty="0"/>
              <a:t>Práctica clínica en el aula: Evaluando la lactancia materna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7696200" y="6172200"/>
            <a:ext cx="1295400" cy="457200"/>
          </a:xfrm>
        </p:spPr>
        <p:txBody>
          <a:bodyPr/>
          <a:lstStyle/>
          <a:p>
            <a:r>
              <a:rPr lang="es-ES" sz="1800" dirty="0"/>
              <a:t>8/1</a:t>
            </a:r>
          </a:p>
        </p:txBody>
      </p:sp>
      <p:pic>
        <p:nvPicPr>
          <p:cNvPr id="1027" name="Picture 3" descr="C:\Users\Dana\Desktop\DH Revisions BFHI Curriculum\WHO WPRO 2 Images\F4_04102016_BN_877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191000" y="304800"/>
            <a:ext cx="4457700" cy="2971800"/>
          </a:xfrm>
          <a:prstGeom prst="rect">
            <a:avLst/>
          </a:prstGeom>
          <a:noFill/>
        </p:spPr>
      </p:pic>
      <p:sp>
        <p:nvSpPr>
          <p:cNvPr id="7" name="Rectangle 6"/>
          <p:cNvSpPr/>
          <p:nvPr/>
        </p:nvSpPr>
        <p:spPr>
          <a:xfrm>
            <a:off x="3581400" y="6534835"/>
            <a:ext cx="2207656" cy="3231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1500" dirty="0"/>
              <a:t>© OMS/Yoshi Shimizu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0579" y="685800"/>
            <a:ext cx="8763000" cy="1371600"/>
          </a:xfrm>
        </p:spPr>
        <p:txBody>
          <a:bodyPr>
            <a:normAutofit fontScale="90000"/>
          </a:bodyPr>
          <a:lstStyle/>
          <a:p>
            <a:r>
              <a:rPr lang="es-ES" altLang="en-US" dirty="0"/>
              <a:t>Sesión 8. </a:t>
            </a:r>
            <a:r>
              <a:rPr lang="es-ES" dirty="0"/>
              <a:t>Objetivos </a:t>
            </a:r>
            <a:br>
              <a:rPr lang="es-ES" altLang="en-US" dirty="0"/>
            </a:br>
            <a:r>
              <a:rPr lang="es-ES" altLang="en-US" dirty="0"/>
              <a:t>Práctica clínica en el aula: </a:t>
            </a:r>
            <a:r>
              <a:rPr lang="es-ES" dirty="0"/>
              <a:t>Evaluando la lactancia materna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0579" y="2209800"/>
            <a:ext cx="8761021" cy="4419600"/>
          </a:xfrm>
        </p:spPr>
        <p:txBody>
          <a:bodyPr>
            <a:normAutofit fontScale="92500" lnSpcReduction="20000"/>
          </a:bodyPr>
          <a:lstStyle/>
          <a:p>
            <a:pPr marL="46038" indent="-46038">
              <a:buNone/>
            </a:pPr>
            <a:r>
              <a:rPr lang="es-ES" altLang="en-US" sz="3200" b="1" dirty="0"/>
              <a:t>Después de completar esta sesión, los participantes serán capaces de:</a:t>
            </a:r>
          </a:p>
          <a:p>
            <a:pPr lvl="0">
              <a:spcBef>
                <a:spcPts val="900"/>
              </a:spcBef>
            </a:pPr>
            <a:r>
              <a:rPr lang="es-ES" dirty="0"/>
              <a:t>reconocer los </a:t>
            </a:r>
            <a:r>
              <a:rPr lang="es-ES" b="1" cap="small" dirty="0"/>
              <a:t>cuatro puntos clave del agarre;</a:t>
            </a:r>
            <a:endParaRPr lang="es-ES" dirty="0"/>
          </a:p>
          <a:p>
            <a:pPr lvl="0"/>
            <a:r>
              <a:rPr lang="es-ES" dirty="0"/>
              <a:t>evaluar una sesión de amamantamiento al observar a una madre y su bebé;</a:t>
            </a:r>
          </a:p>
          <a:p>
            <a:pPr lvl="0"/>
            <a:r>
              <a:rPr lang="es-ES" dirty="0"/>
              <a:t>reconocer a una madre, un padre o un cuidador que puede necesitar ayuda;</a:t>
            </a:r>
          </a:p>
          <a:p>
            <a:pPr lvl="0"/>
            <a:r>
              <a:rPr lang="es-ES" dirty="0"/>
              <a:t>explicar el contenido y la disposición de la </a:t>
            </a:r>
            <a:r>
              <a:rPr lang="es-ES" b="1" cap="small" dirty="0"/>
              <a:t>Guía de Uso: Observación de una sesión de lactancia MATERNA, </a:t>
            </a:r>
            <a:r>
              <a:rPr lang="es-ES" dirty="0"/>
              <a:t>y</a:t>
            </a:r>
            <a:endParaRPr lang="es-ES" b="1" cap="small" dirty="0"/>
          </a:p>
          <a:p>
            <a:pPr lvl="0"/>
            <a:r>
              <a:rPr lang="es-ES" dirty="0"/>
              <a:t>reconocer los signos de agarre y colocación adecuados e inadecuados.</a:t>
            </a:r>
            <a:endParaRPr lang="es-ES" altLang="en-US" sz="3200" dirty="0"/>
          </a:p>
          <a:p>
            <a:endParaRPr lang="es-ES" dirty="0"/>
          </a:p>
          <a:p>
            <a:endParaRPr lang="es-E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7696200" y="6172200"/>
            <a:ext cx="1295400" cy="457200"/>
          </a:xfrm>
        </p:spPr>
        <p:txBody>
          <a:bodyPr/>
          <a:lstStyle/>
          <a:p>
            <a:r>
              <a:rPr lang="es-ES" sz="1800" dirty="0"/>
              <a:t>8/2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85800"/>
            <a:ext cx="8229600" cy="1066800"/>
          </a:xfrm>
        </p:spPr>
        <p:txBody>
          <a:bodyPr>
            <a:normAutofit fontScale="90000"/>
          </a:bodyPr>
          <a:lstStyle/>
          <a:p>
            <a:r>
              <a:rPr lang="es-ES" dirty="0"/>
              <a:t>Práctica:</a:t>
            </a:r>
            <a:br>
              <a:rPr lang="es-ES" dirty="0"/>
            </a:br>
            <a:r>
              <a:rPr lang="es-ES" dirty="0"/>
              <a:t>Evaluando la lactancia materna</a:t>
            </a:r>
            <a:br>
              <a:rPr lang="es-ES" dirty="0"/>
            </a:br>
            <a:endParaRPr lang="es-E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14800" y="4800600"/>
            <a:ext cx="4495800" cy="1545336"/>
          </a:xfrm>
        </p:spPr>
        <p:txBody>
          <a:bodyPr>
            <a:normAutofit fontScale="92500" lnSpcReduction="10000"/>
          </a:bodyPr>
          <a:lstStyle/>
          <a:p>
            <a:r>
              <a:rPr lang="es-ES" dirty="0"/>
              <a:t>Sírvanse utilizar la </a:t>
            </a:r>
            <a:r>
              <a:rPr lang="es-ES" cap="small" dirty="0"/>
              <a:t>Guía de Uso: Observación de una sesión de lactancia MATERNA</a:t>
            </a:r>
            <a:endParaRPr lang="es-ES" dirty="0"/>
          </a:p>
        </p:txBody>
      </p:sp>
      <p:pic>
        <p:nvPicPr>
          <p:cNvPr id="6" name="Picture 5" descr="F10_06092016_PH_390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09600" y="1600200"/>
            <a:ext cx="3251200" cy="4876800"/>
          </a:xfrm>
          <a:prstGeom prst="rect">
            <a:avLst/>
          </a:prstGeom>
        </p:spPr>
      </p:pic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7696200" y="6172200"/>
            <a:ext cx="1295400" cy="457200"/>
          </a:xfrm>
        </p:spPr>
        <p:txBody>
          <a:bodyPr/>
          <a:lstStyle/>
          <a:p>
            <a:r>
              <a:rPr lang="es-ES" sz="1800" dirty="0"/>
              <a:t>8/3</a:t>
            </a:r>
          </a:p>
        </p:txBody>
      </p:sp>
      <p:sp>
        <p:nvSpPr>
          <p:cNvPr id="7" name="Rectangle 6"/>
          <p:cNvSpPr/>
          <p:nvPr/>
        </p:nvSpPr>
        <p:spPr>
          <a:xfrm>
            <a:off x="1371600" y="6504801"/>
            <a:ext cx="1802096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1200" dirty="0"/>
              <a:t>© OMS/Yoshi Shimizu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381000"/>
            <a:ext cx="8991600" cy="1295400"/>
          </a:xfrm>
        </p:spPr>
        <p:txBody>
          <a:bodyPr>
            <a:normAutofit/>
          </a:bodyPr>
          <a:lstStyle/>
          <a:p>
            <a:r>
              <a:rPr lang="es-ES" b="1" dirty="0"/>
              <a:t>Evaluando la lactancia materna 1</a:t>
            </a:r>
            <a:endParaRPr lang="es-ES" dirty="0"/>
          </a:p>
        </p:txBody>
      </p:sp>
      <p:sp>
        <p:nvSpPr>
          <p:cNvPr id="7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7696200" y="6172200"/>
            <a:ext cx="1295400" cy="457200"/>
          </a:xfrm>
        </p:spPr>
        <p:txBody>
          <a:bodyPr/>
          <a:lstStyle/>
          <a:p>
            <a:r>
              <a:rPr lang="es-ES" sz="1800" dirty="0"/>
              <a:t>8/4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idx="1"/>
          </p:nvPr>
        </p:nvSpPr>
        <p:spPr>
          <a:xfrm>
            <a:off x="457200" y="4114800"/>
            <a:ext cx="3200400" cy="2459736"/>
          </a:xfrm>
        </p:spPr>
        <p:txBody>
          <a:bodyPr>
            <a:normAutofit lnSpcReduction="10000"/>
          </a:bodyPr>
          <a:lstStyle/>
          <a:p>
            <a:r>
              <a:rPr lang="es-ES" dirty="0"/>
              <a:t>Sírvanse utilizar la </a:t>
            </a:r>
            <a:r>
              <a:rPr lang="es-ES" cap="small" dirty="0"/>
              <a:t>Guía de Uso : Observación de una sesión de lactancia MATERNA</a:t>
            </a:r>
            <a:endParaRPr lang="es-ES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0FB5459-5E7B-CC4B-A376-6636A10D0F1F}"/>
              </a:ext>
            </a:extLst>
          </p:cNvPr>
          <p:cNvSpPr txBox="1"/>
          <p:nvPr/>
        </p:nvSpPr>
        <p:spPr>
          <a:xfrm>
            <a:off x="4267200" y="6172200"/>
            <a:ext cx="18002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000" dirty="0"/>
              <a:t>© UNICEF C107-5</a:t>
            </a:r>
          </a:p>
        </p:txBody>
      </p:sp>
      <p:pic>
        <p:nvPicPr>
          <p:cNvPr id="12" name="Picture 11" descr="F10_16102015_LA_00268.jpg"/>
          <p:cNvPicPr>
            <a:picLocks noChangeAspect="1"/>
          </p:cNvPicPr>
          <p:nvPr/>
        </p:nvPicPr>
        <p:blipFill>
          <a:blip r:embed="rId2" cstate="print">
            <a:lum bright="16000" contrast="23000"/>
          </a:blip>
          <a:stretch>
            <a:fillRect/>
          </a:stretch>
        </p:blipFill>
        <p:spPr>
          <a:xfrm>
            <a:off x="4419600" y="1447800"/>
            <a:ext cx="3454400" cy="518160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1371600" y="6504801"/>
            <a:ext cx="1802096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1200" dirty="0"/>
              <a:t>© OMS/Yoshi Shimizu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381000"/>
            <a:ext cx="8991600" cy="1295400"/>
          </a:xfrm>
        </p:spPr>
        <p:txBody>
          <a:bodyPr>
            <a:normAutofit/>
          </a:bodyPr>
          <a:lstStyle/>
          <a:p>
            <a:r>
              <a:rPr lang="es-ES" b="1" dirty="0"/>
              <a:t>Evaluando la lactancia materna 2</a:t>
            </a:r>
            <a:endParaRPr lang="es-ES" dirty="0"/>
          </a:p>
        </p:txBody>
      </p:sp>
      <p:sp>
        <p:nvSpPr>
          <p:cNvPr id="7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7696200" y="6172200"/>
            <a:ext cx="1295400" cy="457200"/>
          </a:xfrm>
        </p:spPr>
        <p:txBody>
          <a:bodyPr/>
          <a:lstStyle/>
          <a:p>
            <a:r>
              <a:rPr lang="es-ES" sz="1800" dirty="0"/>
              <a:t>8/5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idx="1"/>
          </p:nvPr>
        </p:nvSpPr>
        <p:spPr>
          <a:xfrm>
            <a:off x="1600200" y="5486400"/>
            <a:ext cx="6019800" cy="1088136"/>
          </a:xfrm>
        </p:spPr>
        <p:txBody>
          <a:bodyPr>
            <a:normAutofit fontScale="92500" lnSpcReduction="20000"/>
          </a:bodyPr>
          <a:lstStyle/>
          <a:p>
            <a:r>
              <a:rPr lang="es-ES" dirty="0"/>
              <a:t>Sírvanse utilizar la </a:t>
            </a:r>
            <a:r>
              <a:rPr lang="es-ES" cap="small" dirty="0"/>
              <a:t>Guía de Uso: Observación de una sesión de lactancia MATERNA</a:t>
            </a:r>
            <a:endParaRPr lang="es-ES" dirty="0"/>
          </a:p>
          <a:p>
            <a:endParaRPr lang="es-ES" dirty="0"/>
          </a:p>
        </p:txBody>
      </p:sp>
      <p:pic>
        <p:nvPicPr>
          <p:cNvPr id="10" name="Picture 11">
            <a:extLst>
              <a:ext uri="{FF2B5EF4-FFF2-40B4-BE49-F238E27FC236}">
                <a16:creationId xmlns:a16="http://schemas.microsoft.com/office/drawing/2014/main" id="{66A0D96E-A148-8644-8D58-094DB93A4D0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lum bright="17000" contrast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0" y="1676400"/>
            <a:ext cx="5226093" cy="36953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55216C26-9848-3F46-918A-71F0345AE386}"/>
              </a:ext>
            </a:extLst>
          </p:cNvPr>
          <p:cNvSpPr txBox="1"/>
          <p:nvPr/>
        </p:nvSpPr>
        <p:spPr>
          <a:xfrm>
            <a:off x="3962400" y="6611779"/>
            <a:ext cx="118762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000" dirty="0"/>
              <a:t>© </a:t>
            </a:r>
            <a:r>
              <a:rPr lang="es-ES" sz="1000" dirty="0" err="1"/>
              <a:t>Felicity</a:t>
            </a:r>
            <a:r>
              <a:rPr lang="es-ES" sz="1000" dirty="0"/>
              <a:t> </a:t>
            </a:r>
            <a:r>
              <a:rPr lang="es-ES" sz="1000" dirty="0" err="1"/>
              <a:t>Savage</a:t>
            </a:r>
            <a:endParaRPr lang="es-E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381000"/>
            <a:ext cx="8991600" cy="1295400"/>
          </a:xfrm>
        </p:spPr>
        <p:txBody>
          <a:bodyPr>
            <a:normAutofit/>
          </a:bodyPr>
          <a:lstStyle/>
          <a:p>
            <a:r>
              <a:rPr lang="es-ES" b="1" dirty="0"/>
              <a:t>Evaluando la lactancia materna 3</a:t>
            </a:r>
            <a:endParaRPr lang="es-ES" dirty="0"/>
          </a:p>
        </p:txBody>
      </p:sp>
      <p:sp>
        <p:nvSpPr>
          <p:cNvPr id="7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7696200" y="6172200"/>
            <a:ext cx="1295400" cy="457200"/>
          </a:xfrm>
        </p:spPr>
        <p:txBody>
          <a:bodyPr/>
          <a:lstStyle/>
          <a:p>
            <a:r>
              <a:rPr lang="es-ES" sz="1800" dirty="0"/>
              <a:t>8/6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idx="1"/>
          </p:nvPr>
        </p:nvSpPr>
        <p:spPr>
          <a:xfrm>
            <a:off x="381000" y="5465064"/>
            <a:ext cx="8001000" cy="1011936"/>
          </a:xfrm>
        </p:spPr>
        <p:txBody>
          <a:bodyPr>
            <a:normAutofit/>
          </a:bodyPr>
          <a:lstStyle/>
          <a:p>
            <a:r>
              <a:rPr lang="es-ES" dirty="0"/>
              <a:t>Sírvanse utilizar la </a:t>
            </a:r>
            <a:r>
              <a:rPr lang="es-ES" cap="small" dirty="0"/>
              <a:t>Guía de Uso : Observación de una sesión de lactancia MATERNA</a:t>
            </a:r>
            <a:endParaRPr lang="es-ES" dirty="0"/>
          </a:p>
          <a:p>
            <a:endParaRPr lang="es-ES" dirty="0"/>
          </a:p>
          <a:p>
            <a:endParaRPr lang="es-ES" dirty="0"/>
          </a:p>
        </p:txBody>
      </p:sp>
      <p:pic>
        <p:nvPicPr>
          <p:cNvPr id="6" name="Content Placeholder 8" descr="A picture containing person, indoor, man&#10;&#10;Description automatically generated">
            <a:extLst>
              <a:ext uri="{FF2B5EF4-FFF2-40B4-BE49-F238E27FC236}">
                <a16:creationId xmlns:a16="http://schemas.microsoft.com/office/drawing/2014/main" id="{98C8975A-1B4F-F043-A396-6B8846E7A56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lum bright="43000" contrast="58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00200" y="1447800"/>
            <a:ext cx="5829301" cy="3886200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AC2FD57B-0E3B-A346-B41E-695621E3C8AC}"/>
              </a:ext>
            </a:extLst>
          </p:cNvPr>
          <p:cNvSpPr txBox="1"/>
          <p:nvPr/>
        </p:nvSpPr>
        <p:spPr>
          <a:xfrm>
            <a:off x="3657600" y="6611779"/>
            <a:ext cx="25146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000" dirty="0"/>
              <a:t>© UNICEF/UNI51384/Prensa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">
  <a:themeElements>
    <a:clrScheme name="Urban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Urban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Urban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D06C66B98EF4E43903CD34A859738EE" ma:contentTypeVersion="15" ma:contentTypeDescription="Create a new document." ma:contentTypeScope="" ma:versionID="a6cb09a09124ee5368d0dcf33edc44f5">
  <xsd:schema xmlns:xsd="http://www.w3.org/2001/XMLSchema" xmlns:xs="http://www.w3.org/2001/XMLSchema" xmlns:p="http://schemas.microsoft.com/office/2006/metadata/properties" xmlns:ns2="90c77432-d11e-4bcd-b3ef-edfb0845907a" xmlns:ns3="73d0ba8d-d766-4bf6-bcf0-d2eb81301a02" targetNamespace="http://schemas.microsoft.com/office/2006/metadata/properties" ma:root="true" ma:fieldsID="de4b717b127a680e2c16c90b12c17794" ns2:_="" ns3:_="">
    <xsd:import namespace="90c77432-d11e-4bcd-b3ef-edfb0845907a"/>
    <xsd:import namespace="73d0ba8d-d766-4bf6-bcf0-d2eb81301a0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0c77432-d11e-4bcd-b3ef-edfb0845907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3d0ba8d-d766-4bf6-bcf0-d2eb81301a02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4" ma:displayName="Content Type"/>
        <xsd:element ref="dc:title" minOccurs="0" maxOccurs="1" ma:index="3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78084586-181A-4994-A00A-BC5840037AC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0c77432-d11e-4bcd-b3ef-edfb0845907a"/>
    <ds:schemaRef ds:uri="73d0ba8d-d766-4bf6-bcf0-d2eb81301a0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8249A065-D561-4E91-9BD7-AE51E633C92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FAE8847D-4E3B-4F0B-BCA2-F5D834D6E5D1}">
  <ds:schemaRefs>
    <ds:schemaRef ds:uri="ce90b564-79aa-47ca-9571-6ba494b773a5"/>
    <ds:schemaRef ds:uri="http://purl.org/dc/elements/1.1/"/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schemas.microsoft.com/office/infopath/2007/PartnerControls"/>
    <ds:schemaRef ds:uri="http://schemas.microsoft.com/office/2006/documentManagement/types"/>
    <ds:schemaRef ds:uri="3dec9b34-e41c-422d-8d52-2fba5a99f273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915</TotalTime>
  <Words>221</Words>
  <Application>Microsoft Macintosh PowerPoint</Application>
  <PresentationFormat>On-screen Show (4:3)</PresentationFormat>
  <Paragraphs>29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Calibri</vt:lpstr>
      <vt:lpstr>Georgia</vt:lpstr>
      <vt:lpstr>Trebuchet MS</vt:lpstr>
      <vt:lpstr>Wingdings 2</vt:lpstr>
      <vt:lpstr>Urban</vt:lpstr>
      <vt:lpstr>Sesión 8. </vt:lpstr>
      <vt:lpstr>Sesión 8. Objetivos  Práctica clínica en el aula: Evaluando la lactancia materna</vt:lpstr>
      <vt:lpstr>Práctica: Evaluando la lactancia materna </vt:lpstr>
      <vt:lpstr>Evaluando la lactancia materna 1</vt:lpstr>
      <vt:lpstr>Evaluando la lactancia materna 2</vt:lpstr>
      <vt:lpstr>Evaluando la lactancia materna 3</vt:lpstr>
    </vt:vector>
  </TitlesOfParts>
  <Company>Windows User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Session 1</dc:title>
  <dc:creator>MUSTAFA, Thahira</dc:creator>
  <cp:lastModifiedBy>maria martinez</cp:lastModifiedBy>
  <cp:revision>81</cp:revision>
  <dcterms:created xsi:type="dcterms:W3CDTF">2019-06-16T08:59:06Z</dcterms:created>
  <dcterms:modified xsi:type="dcterms:W3CDTF">2022-09-19T15:26:50Z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0x0101005D06C66B98EF4E43903CD34A859738EE</vt:lpwstr>
  </property>
  <property fmtid="{D5CDD505-2E9C-101B-9397-08002B2CF9AE}" pid="3" name="PAHOMTS_FileType">
    <vt:lpwstr>RAW</vt:lpwstr>
  </property>
  <property fmtid="{D5CDD505-2E9C-101B-9397-08002B2CF9AE}" pid="4" name="PAHOMTS_JobNumber">
    <vt:lpwstr>ES0723</vt:lpwstr>
  </property>
</Properties>
</file>