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7" r:id="rId2"/>
    <p:sldId id="268" r:id="rId3"/>
    <p:sldId id="263" r:id="rId4"/>
    <p:sldId id="270" r:id="rId5"/>
    <p:sldId id="264" r:id="rId6"/>
    <p:sldId id="269" r:id="rId7"/>
    <p:sldId id="265" r:id="rId8"/>
    <p:sldId id="271" r:id="rId9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Segoe Condensed" panose="020B0606040200020203" pitchFamily="34" charset="0"/>
      <p:regular r:id="rId16"/>
      <p:bold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00" autoAdjust="0"/>
    <p:restoredTop sz="93700" autoAdjust="0"/>
  </p:normalViewPr>
  <p:slideViewPr>
    <p:cSldViewPr>
      <p:cViewPr varScale="1">
        <p:scale>
          <a:sx n="107" d="100"/>
          <a:sy n="107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18E14-C01F-C245-A088-2BC2A233305C}" type="datetimeFigureOut">
              <a:rPr lang="es-ES" smtClean="0"/>
              <a:t>03/09/2020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0603B-BB25-3344-B08B-88486197256E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28685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s-ES" altLang="en-US" dirty="0"/>
          </a:p>
        </p:txBody>
      </p:sp>
      <p:sp>
        <p:nvSpPr>
          <p:cNvPr id="10243" name="Rectangle 3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r>
              <a:rPr lang="es-ES" altLang="en-US" dirty="0"/>
              <a:t>12/15/2017</a:t>
            </a:r>
          </a:p>
        </p:txBody>
      </p:sp>
      <p:sp>
        <p:nvSpPr>
          <p:cNvPr id="10244" name="Rectangle 4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10245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dirty="0" err="1"/>
              <a:t>Click</a:t>
            </a:r>
            <a:r>
              <a:rPr lang="es-ES" altLang="en-US" dirty="0"/>
              <a:t> to </a:t>
            </a:r>
            <a:r>
              <a:rPr lang="es-ES" altLang="en-US" dirty="0" err="1"/>
              <a:t>edit</a:t>
            </a:r>
            <a:r>
              <a:rPr lang="es-ES" altLang="en-US" dirty="0"/>
              <a:t> Master </a:t>
            </a:r>
            <a:r>
              <a:rPr lang="es-ES" altLang="en-US" dirty="0" err="1"/>
              <a:t>text</a:t>
            </a:r>
            <a:r>
              <a:rPr lang="es-ES" altLang="en-US" dirty="0"/>
              <a:t> </a:t>
            </a:r>
            <a:r>
              <a:rPr lang="es-ES" altLang="en-US" dirty="0" err="1"/>
              <a:t>styles</a:t>
            </a:r>
            <a:endParaRPr lang="es-ES" altLang="en-US" dirty="0"/>
          </a:p>
          <a:p>
            <a:pPr lvl="1"/>
            <a:r>
              <a:rPr lang="es-ES" altLang="en-US" dirty="0" err="1"/>
              <a:t>Second</a:t>
            </a:r>
            <a:r>
              <a:rPr lang="es-ES" altLang="en-US" dirty="0"/>
              <a:t> </a:t>
            </a:r>
            <a:r>
              <a:rPr lang="es-ES" altLang="en-US" dirty="0" err="1"/>
              <a:t>level</a:t>
            </a:r>
            <a:endParaRPr lang="es-ES" altLang="en-US" dirty="0"/>
          </a:p>
          <a:p>
            <a:pPr lvl="2"/>
            <a:r>
              <a:rPr lang="es-ES" altLang="en-US" dirty="0" err="1"/>
              <a:t>Third</a:t>
            </a:r>
            <a:r>
              <a:rPr lang="es-ES" altLang="en-US" dirty="0"/>
              <a:t> </a:t>
            </a:r>
            <a:r>
              <a:rPr lang="es-ES" altLang="en-US" dirty="0" err="1"/>
              <a:t>level</a:t>
            </a:r>
            <a:endParaRPr lang="es-ES" altLang="en-US" dirty="0"/>
          </a:p>
          <a:p>
            <a:pPr lvl="3"/>
            <a:r>
              <a:rPr lang="es-ES" altLang="en-US" dirty="0" err="1"/>
              <a:t>Fourth</a:t>
            </a:r>
            <a:r>
              <a:rPr lang="es-ES" altLang="en-US" dirty="0"/>
              <a:t> </a:t>
            </a:r>
            <a:r>
              <a:rPr lang="es-ES" altLang="en-US" dirty="0" err="1"/>
              <a:t>level</a:t>
            </a:r>
            <a:endParaRPr lang="es-ES" altLang="en-US" dirty="0"/>
          </a:p>
          <a:p>
            <a:pPr lvl="4"/>
            <a:r>
              <a:rPr lang="es-ES" altLang="en-US" dirty="0" err="1"/>
              <a:t>Fifth</a:t>
            </a:r>
            <a:r>
              <a:rPr lang="es-ES" altLang="en-US" dirty="0"/>
              <a:t> </a:t>
            </a:r>
            <a:r>
              <a:rPr lang="es-ES" altLang="en-US" dirty="0" err="1"/>
              <a:t>level</a:t>
            </a:r>
            <a:endParaRPr lang="es-ES" altLang="en-US" dirty="0"/>
          </a:p>
        </p:txBody>
      </p:sp>
      <p:sp>
        <p:nvSpPr>
          <p:cNvPr id="10246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s-ES" altLang="en-US" dirty="0"/>
          </a:p>
        </p:txBody>
      </p:sp>
      <p:sp>
        <p:nvSpPr>
          <p:cNvPr id="10247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r>
              <a:rPr lang="es-ES" altLang="en-US" dirty="0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285285704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" altLang="en-US" dirty="0"/>
              <a:t>12/15/2017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S" altLang="en-US" dirty="0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1509733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" altLang="en-US" dirty="0"/>
              <a:t>12/15/2017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S" altLang="en-US" dirty="0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899053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" altLang="en-US" dirty="0"/>
              <a:t>12/15/2017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S" altLang="en-US" dirty="0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3352368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s-ES" altLang="en-US" dirty="0"/>
              <a:t>12/15/2017</a:t>
            </a:r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s-ES" altLang="en-US" dirty="0"/>
              <a:t>&lt;#&gt;</a:t>
            </a:r>
          </a:p>
        </p:txBody>
      </p:sp>
      <p:sp>
        <p:nvSpPr>
          <p:cNvPr id="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s-ES" altLang="en-US" dirty="0">
              <a:solidFill>
                <a:srgbClr val="FF00FF"/>
              </a:solidFill>
            </a:endParaRPr>
          </a:p>
        </p:txBody>
      </p:sp>
      <p:sp>
        <p:nvSpPr>
          <p:cNvPr id="11268" name="Text Box 4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ES" altLang="en-US" sz="12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23604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s-ES" altLang="en-US" dirty="0"/>
              <a:t>12/15/2017</a:t>
            </a:r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s-ES" altLang="en-US" dirty="0"/>
              <a:t>&lt;#&gt;</a:t>
            </a:r>
          </a:p>
        </p:txBody>
      </p:sp>
      <p:sp>
        <p:nvSpPr>
          <p:cNvPr id="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s-ES" altLang="en-US" dirty="0"/>
          </a:p>
        </p:txBody>
      </p:sp>
      <p:sp>
        <p:nvSpPr>
          <p:cNvPr id="12292" name="Text Box 4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ES" altLang="en-US" sz="1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200489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" altLang="en-US" dirty="0"/>
              <a:t>12/15/2017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S" altLang="en-US" dirty="0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1372638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s-ES" altLang="en-US" dirty="0"/>
              <a:t>12/15/2017</a:t>
            </a:r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s-ES" altLang="en-US" dirty="0"/>
              <a:t>&lt;#&gt;</a:t>
            </a:r>
          </a:p>
        </p:txBody>
      </p:sp>
      <p:sp>
        <p:nvSpPr>
          <p:cNvPr id="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s-ES" altLang="en-US" dirty="0"/>
          </a:p>
        </p:txBody>
      </p:sp>
      <p:sp>
        <p:nvSpPr>
          <p:cNvPr id="13316" name="Text Box 4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ES" altLang="en-US" sz="12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67747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" altLang="en-US" dirty="0"/>
              <a:t>12/15/2017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S" altLang="en-US" dirty="0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2736957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subtitle</a:t>
            </a:r>
            <a:r>
              <a:rPr lang="es-ES" dirty="0"/>
              <a:t> </a:t>
            </a:r>
            <a:r>
              <a:rPr lang="es-ES" dirty="0" err="1"/>
              <a:t>style</a:t>
            </a:r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altLang="en-US" dirty="0"/>
              <a:t>12/15/2017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altLang="en-US" dirty="0"/>
              <a:t>PLANTILLA: Reunión informativa con funcionarios de alto nivel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altLang="en-US" dirty="0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76075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n-US" dirty="0"/>
              <a:t>12/15/2017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PLANTILLA: Reunión informativa con funcionarios de alto nivel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261455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n-US" dirty="0"/>
              <a:t>12/15/2017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PLANTILLA: Reunión informativa con funcionarios de alto nivel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406555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n-US" dirty="0"/>
              <a:t>12/15/2017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PLANTILLA: Reunión informativa con funcionarios de alto nivel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167641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n-US" dirty="0"/>
              <a:t>12/15/2017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PLANTILLA: Reunión informativa con funcionarios de alto nivel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383399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n-US" dirty="0"/>
              <a:t>12/15/2017</a:t>
            </a: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PLANTILLA: Reunión informativa con funcionarios de alto nivel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426808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n-US" dirty="0"/>
              <a:t>12/15/2017</a:t>
            </a:r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PLANTILLA: Reunión informativa con funcionarios de alto nivel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282584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n-US" dirty="0"/>
              <a:t>12/15/2017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PLANTILLA: Reunión informativa con funcionarios de alto nivel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242624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n-US" dirty="0"/>
              <a:t>12/15/2017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PLANTILLA: Reunión informativa con funcionarios de alto nivel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1059802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n-US" dirty="0"/>
              <a:t>12/15/2017</a:t>
            </a: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PLANTILLA: Reunión informativa con funcionarios de alto nivel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297534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en-US" dirty="0"/>
              <a:t>12/15/2017</a:t>
            </a: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PLANTILLA: Reunión informativa con funcionarios de alto nivel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246989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dirty="0" err="1"/>
              <a:t>Click</a:t>
            </a:r>
            <a:r>
              <a:rPr lang="es-ES" altLang="en-US" dirty="0"/>
              <a:t> to </a:t>
            </a:r>
            <a:r>
              <a:rPr lang="es-ES" altLang="en-US" dirty="0" err="1"/>
              <a:t>edit</a:t>
            </a:r>
            <a:r>
              <a:rPr lang="es-ES" altLang="en-US" dirty="0"/>
              <a:t> Master </a:t>
            </a:r>
            <a:r>
              <a:rPr lang="es-ES" altLang="en-US" dirty="0" err="1"/>
              <a:t>title</a:t>
            </a:r>
            <a:r>
              <a:rPr lang="es-ES" altLang="en-US" dirty="0"/>
              <a:t> </a:t>
            </a:r>
            <a:r>
              <a:rPr lang="es-ES" altLang="en-US" dirty="0" err="1"/>
              <a:t>style</a:t>
            </a:r>
            <a:endParaRPr lang="es-ES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dirty="0" err="1"/>
              <a:t>Click</a:t>
            </a:r>
            <a:r>
              <a:rPr lang="es-ES" altLang="en-US" dirty="0"/>
              <a:t> to </a:t>
            </a:r>
            <a:r>
              <a:rPr lang="es-ES" altLang="en-US" dirty="0" err="1"/>
              <a:t>edit</a:t>
            </a:r>
            <a:r>
              <a:rPr lang="es-ES" altLang="en-US" dirty="0"/>
              <a:t> Master </a:t>
            </a:r>
            <a:r>
              <a:rPr lang="es-ES" altLang="en-US" dirty="0" err="1"/>
              <a:t>text</a:t>
            </a:r>
            <a:r>
              <a:rPr lang="es-ES" altLang="en-US" dirty="0"/>
              <a:t> </a:t>
            </a:r>
            <a:r>
              <a:rPr lang="es-ES" altLang="en-US" dirty="0" err="1"/>
              <a:t>styles</a:t>
            </a:r>
            <a:endParaRPr lang="es-ES" altLang="en-US" dirty="0"/>
          </a:p>
          <a:p>
            <a:pPr lvl="1"/>
            <a:r>
              <a:rPr lang="es-ES" altLang="en-US" dirty="0" err="1"/>
              <a:t>Second</a:t>
            </a:r>
            <a:r>
              <a:rPr lang="es-ES" altLang="en-US" dirty="0"/>
              <a:t> </a:t>
            </a:r>
            <a:r>
              <a:rPr lang="es-ES" altLang="en-US" dirty="0" err="1"/>
              <a:t>level</a:t>
            </a:r>
            <a:endParaRPr lang="es-ES" altLang="en-US" dirty="0"/>
          </a:p>
          <a:p>
            <a:pPr lvl="2"/>
            <a:r>
              <a:rPr lang="es-ES" altLang="en-US" dirty="0" err="1"/>
              <a:t>Third</a:t>
            </a:r>
            <a:r>
              <a:rPr lang="es-ES" altLang="en-US" dirty="0"/>
              <a:t> </a:t>
            </a:r>
            <a:r>
              <a:rPr lang="es-ES" altLang="en-US" dirty="0" err="1"/>
              <a:t>level</a:t>
            </a:r>
            <a:endParaRPr lang="es-ES" altLang="en-US" dirty="0"/>
          </a:p>
          <a:p>
            <a:pPr lvl="3"/>
            <a:r>
              <a:rPr lang="es-ES" altLang="en-US" dirty="0" err="1"/>
              <a:t>Fourth</a:t>
            </a:r>
            <a:r>
              <a:rPr lang="es-ES" altLang="en-US" dirty="0"/>
              <a:t> </a:t>
            </a:r>
            <a:r>
              <a:rPr lang="es-ES" altLang="en-US" dirty="0" err="1"/>
              <a:t>level</a:t>
            </a:r>
            <a:endParaRPr lang="es-ES" altLang="en-US" dirty="0"/>
          </a:p>
          <a:p>
            <a:pPr lvl="4"/>
            <a:r>
              <a:rPr lang="es-ES" altLang="en-US" dirty="0" err="1"/>
              <a:t>Fifth</a:t>
            </a:r>
            <a:r>
              <a:rPr lang="es-ES" altLang="en-US" dirty="0"/>
              <a:t> </a:t>
            </a:r>
            <a:r>
              <a:rPr lang="es-ES" altLang="en-US" dirty="0" err="1"/>
              <a:t>level</a:t>
            </a:r>
            <a:endParaRPr lang="es-ES" altLang="en-US" dirty="0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r>
              <a:rPr lang="es-ES" altLang="en-US" dirty="0"/>
              <a:t>12/15/2017</a:t>
            </a:r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r>
              <a:rPr lang="es-ES" altLang="en-US" dirty="0"/>
              <a:t>PLANTILLA: Reunión informativa con funcionarios de alto nivel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r>
              <a:rPr lang="es-ES" altLang="en-US" dirty="0"/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391967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4572000" cy="365125"/>
          </a:xfrm>
        </p:spPr>
        <p:txBody>
          <a:bodyPr/>
          <a:lstStyle/>
          <a:p>
            <a:r>
              <a:rPr lang="es-ES" altLang="en-US" dirty="0"/>
              <a:t>PLANTILLA: Reunión informativa con funcionarios de alto nivel</a:t>
            </a:r>
          </a:p>
        </p:txBody>
      </p:sp>
      <p:sp>
        <p:nvSpPr>
          <p:cNvPr id="2050" name="Rectangle 2"/>
          <p:cNvSpPr>
            <a:spLocks noGrp="1"/>
          </p:cNvSpPr>
          <p:nvPr>
            <p:ph type="ctrTitle" idx="4294967295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s-ES" altLang="en-US" dirty="0"/>
              <a:t>Taller de fortalecimiento </a:t>
            </a:r>
            <a:br>
              <a:rPr lang="es-ES" altLang="en-US" dirty="0"/>
            </a:br>
            <a:r>
              <a:rPr lang="es-ES" altLang="en-US" dirty="0"/>
              <a:t>de los Centros Nacionales </a:t>
            </a:r>
            <a:br>
              <a:rPr lang="es-ES" altLang="en-US" dirty="0"/>
            </a:br>
            <a:r>
              <a:rPr lang="es-ES" altLang="en-US" dirty="0"/>
              <a:t>de Enlace para el RSI</a:t>
            </a:r>
          </a:p>
        </p:txBody>
      </p:sp>
      <p:sp>
        <p:nvSpPr>
          <p:cNvPr id="2051" name="Rectangle 3"/>
          <p:cNvSpPr>
            <a:spLocks noGrp="1"/>
          </p:cNvSpPr>
          <p:nvPr>
            <p:ph type="subTitle" idx="4294967295"/>
          </p:nvPr>
        </p:nvSpPr>
        <p:spPr>
          <a:xfrm>
            <a:off x="762000" y="3886200"/>
            <a:ext cx="7543800" cy="17526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s-ES" altLang="en-US" dirty="0"/>
              <a:t>Nombre</a:t>
            </a:r>
          </a:p>
          <a:p>
            <a:pPr marL="0" indent="0" algn="ctr">
              <a:buFont typeface="Arial" charset="0"/>
              <a:buNone/>
            </a:pPr>
            <a:r>
              <a:rPr lang="es-ES" altLang="en-US" dirty="0"/>
              <a:t>Ministerio/Organismo</a:t>
            </a:r>
          </a:p>
          <a:p>
            <a:pPr marL="0" indent="0" algn="ctr">
              <a:buFont typeface="Arial" charset="0"/>
              <a:buNone/>
            </a:pPr>
            <a:r>
              <a:rPr lang="es-ES" altLang="en-US" dirty="0"/>
              <a:t>Fecha </a:t>
            </a:r>
          </a:p>
        </p:txBody>
      </p:sp>
      <p:sp>
        <p:nvSpPr>
          <p:cNvPr id="2052" name="Text Box 4"/>
          <p:cNvSpPr txBox="1">
            <a:spLocks noGrp="1"/>
          </p:cNvSpPr>
          <p:nvPr/>
        </p:nvSpPr>
        <p:spPr bwMode="auto">
          <a:xfrm>
            <a:off x="3124200" y="5791201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es-ES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72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altLang="en-US" dirty="0"/>
              <a:t>12/15/2017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altLang="en-US" dirty="0"/>
              <a:t>PLANTILLA: Reunión informativa con funcionarios de alto nivel</a:t>
            </a:r>
          </a:p>
        </p:txBody>
      </p:sp>
      <p:sp>
        <p:nvSpPr>
          <p:cNvPr id="307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s-ES" altLang="en-US" sz="3600" dirty="0"/>
              <a:t>Objetivos de la misión </a:t>
            </a:r>
            <a:r>
              <a:rPr lang="es-ES" altLang="en-US" sz="3600" b="1" i="1" dirty="0"/>
              <a:t>(ejemplos)</a:t>
            </a:r>
          </a:p>
        </p:txBody>
      </p:sp>
      <p:sp>
        <p:nvSpPr>
          <p:cNvPr id="3075" name="Rectangle 3"/>
          <p:cNvSpPr>
            <a:spLocks noGrp="1"/>
          </p:cNvSpPr>
          <p:nvPr>
            <p:ph idx="4294967295"/>
          </p:nvPr>
        </p:nvSpPr>
        <p:spPr>
          <a:xfrm>
            <a:off x="381000" y="1143000"/>
            <a:ext cx="8229600" cy="4525963"/>
          </a:xfrm>
          <a:solidFill>
            <a:schemeClr val="bg1"/>
          </a:solidFill>
        </p:spPr>
        <p:txBody>
          <a:bodyPr/>
          <a:lstStyle/>
          <a:p>
            <a:pPr>
              <a:lnSpc>
                <a:spcPts val="28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altLang="en-US" sz="2600" dirty="0"/>
              <a:t>Armonizar los procedimientos del punto de contacto de la OMS para el RSI y el Centro Nacional de Enlace para el RSI. </a:t>
            </a:r>
            <a:endParaRPr lang="es-ES" altLang="en-US" sz="700" dirty="0"/>
          </a:p>
          <a:p>
            <a:pPr>
              <a:lnSpc>
                <a:spcPts val="28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altLang="en-US" sz="2600" dirty="0"/>
              <a:t>Facilitar la cooperación entre países en el fortalecimiento de las capacidades básicas del RSI en el CNE para el RSI.</a:t>
            </a:r>
          </a:p>
          <a:p>
            <a:pPr>
              <a:lnSpc>
                <a:spcPts val="28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altLang="en-US" sz="2600" dirty="0"/>
              <a:t>Promover una mejor comunicación entre el punto de contacto de la OMS para el RSI y el CNE para el RSI.</a:t>
            </a:r>
          </a:p>
          <a:p>
            <a:pPr>
              <a:lnSpc>
                <a:spcPts val="28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altLang="en-US" sz="2600" dirty="0"/>
              <a:t>Participantes: ¿País anfitrión?, ¿CNE para el RSI internacionales participantes  1 y 2?; ¿Oficina Regional de la OMS? ¿Y la Oficina en el país? </a:t>
            </a:r>
          </a:p>
          <a:p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44749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altLang="en-US" dirty="0"/>
              <a:t>PLANTILLA: Reunión informativa con funcionarios de alto nivel</a:t>
            </a:r>
          </a:p>
        </p:txBody>
      </p:sp>
      <p:sp>
        <p:nvSpPr>
          <p:cNvPr id="40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altLang="en-US" dirty="0"/>
              <a:t>Actividades de la misión </a:t>
            </a:r>
            <a:r>
              <a:rPr lang="es-ES" altLang="en-US" b="1" i="1" dirty="0"/>
              <a:t>(ejemplos)</a:t>
            </a:r>
          </a:p>
        </p:txBody>
      </p:sp>
      <p:sp>
        <p:nvSpPr>
          <p:cNvPr id="4099" name="Rectangle 3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altLang="en-US" sz="2600" dirty="0"/>
              <a:t>Reunión de bienvenida con un funcionario de alto nivel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600" dirty="0"/>
              <a:t>Reuniones de trabajo con asociados clave y otros departamentos gubernamentales para conocer los procesos de vigilancia y respuesta del </a:t>
            </a:r>
            <a:r>
              <a:rPr lang="es-ES" sz="2600" b="1" dirty="0"/>
              <a:t>país anfitrión </a:t>
            </a:r>
            <a:r>
              <a:rPr lang="es-ES" sz="2600" dirty="0"/>
              <a:t>y redactar procedimientos normalizados de trabajo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600" dirty="0"/>
              <a:t>Asistencia a la reunión semanal de vigilancia nacional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600" dirty="0"/>
              <a:t>Participación en la reunión nacional de evaluación de riesgos del evento </a:t>
            </a:r>
          </a:p>
        </p:txBody>
      </p:sp>
      <p:sp>
        <p:nvSpPr>
          <p:cNvPr id="4100" name="Text Box 4"/>
          <p:cNvSpPr txBox="1">
            <a:spLocks noGrp="1"/>
          </p:cNvSpPr>
          <p:nvPr/>
        </p:nvSpPr>
        <p:spPr bwMode="auto">
          <a:xfrm>
            <a:off x="1752600" y="6356350"/>
            <a:ext cx="487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es-ES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385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altLang="en-US" dirty="0"/>
              <a:t>PLANTILLA: Reunión informativa con funcionarios de alto nivel</a:t>
            </a:r>
          </a:p>
        </p:txBody>
      </p:sp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s-ES" altLang="en-US" sz="4000" dirty="0"/>
              <a:t>Resultados</a:t>
            </a:r>
          </a:p>
        </p:txBody>
      </p:sp>
      <p:sp>
        <p:nvSpPr>
          <p:cNvPr id="5123" name="Rectangle 3"/>
          <p:cNvSpPr>
            <a:spLocks noGrp="1"/>
          </p:cNvSpPr>
          <p:nvPr>
            <p:ph idx="4294967295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s-ES" altLang="en-US" sz="3000" dirty="0"/>
              <a:t>Puntos fuertes</a:t>
            </a:r>
          </a:p>
          <a:p>
            <a:pPr marL="0" indent="0"/>
            <a:r>
              <a:rPr lang="es-ES" altLang="en-US" sz="3000" dirty="0"/>
              <a:t>  1</a:t>
            </a:r>
          </a:p>
          <a:p>
            <a:pPr marL="0" indent="0"/>
            <a:r>
              <a:rPr lang="es-ES" altLang="en-US" sz="3000" dirty="0"/>
              <a:t>  2</a:t>
            </a:r>
          </a:p>
          <a:p>
            <a:pPr marL="0" indent="0"/>
            <a:r>
              <a:rPr lang="es-ES" altLang="en-US" sz="3000" dirty="0"/>
              <a:t>  3</a:t>
            </a:r>
          </a:p>
          <a:p>
            <a:pPr marL="0" indent="0">
              <a:spcBef>
                <a:spcPts val="1800"/>
              </a:spcBef>
              <a:buFont typeface="Arial" charset="0"/>
              <a:buNone/>
            </a:pPr>
            <a:r>
              <a:rPr lang="es-ES" altLang="en-US" sz="3000" dirty="0"/>
              <a:t>Oportunidades</a:t>
            </a:r>
          </a:p>
          <a:p>
            <a:pPr marL="0" indent="0"/>
            <a:r>
              <a:rPr lang="es-ES" altLang="en-US" sz="3000" dirty="0"/>
              <a:t>  1</a:t>
            </a:r>
          </a:p>
          <a:p>
            <a:pPr marL="0" indent="0"/>
            <a:r>
              <a:rPr lang="es-ES" altLang="en-US" sz="3000" dirty="0"/>
              <a:t>  2</a:t>
            </a:r>
          </a:p>
          <a:p>
            <a:pPr marL="0" indent="0"/>
            <a:r>
              <a:rPr lang="es-ES" altLang="en-US" sz="3000" dirty="0"/>
              <a:t>  3</a:t>
            </a:r>
            <a:r>
              <a:rPr lang="es-ES" altLang="en-US" dirty="0"/>
              <a:t> </a:t>
            </a:r>
          </a:p>
        </p:txBody>
      </p:sp>
      <p:sp>
        <p:nvSpPr>
          <p:cNvPr id="5124" name="Text Box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es-ES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204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altLang="en-US" dirty="0"/>
              <a:t>PLANTILLA: Reunión informativa con funcionarios de alto nivel</a:t>
            </a:r>
          </a:p>
        </p:txBody>
      </p:sp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s-ES" altLang="en-US" sz="4000" dirty="0"/>
              <a:t>Recomendaciones</a:t>
            </a:r>
            <a:endParaRPr lang="es-ES" altLang="en-US" dirty="0"/>
          </a:p>
        </p:txBody>
      </p:sp>
      <p:sp>
        <p:nvSpPr>
          <p:cNvPr id="6147" name="Rectangle 3"/>
          <p:cNvSpPr>
            <a:spLocks noGrp="1"/>
          </p:cNvSpPr>
          <p:nvPr>
            <p:ph idx="4294967295"/>
          </p:nvPr>
        </p:nvSpPr>
        <p:spPr>
          <a:xfrm>
            <a:off x="381000" y="1295400"/>
            <a:ext cx="8305800" cy="4754563"/>
          </a:xfrm>
        </p:spPr>
        <p:txBody>
          <a:bodyPr/>
          <a:lstStyle/>
          <a:p>
            <a:r>
              <a:rPr lang="es-ES" altLang="en-US" sz="3000" dirty="0"/>
              <a:t>Recomendación 1</a:t>
            </a:r>
          </a:p>
          <a:p>
            <a:endParaRPr lang="es-ES" altLang="en-US" sz="3000" dirty="0"/>
          </a:p>
          <a:p>
            <a:r>
              <a:rPr lang="es-ES" altLang="en-US" sz="3000" dirty="0"/>
              <a:t>Recomendación 2</a:t>
            </a:r>
          </a:p>
          <a:p>
            <a:endParaRPr lang="es-ES" altLang="en-US" sz="3000" dirty="0"/>
          </a:p>
          <a:p>
            <a:r>
              <a:rPr lang="es-ES" altLang="en-US" sz="3000" dirty="0"/>
              <a:t>Recomendación 3</a:t>
            </a:r>
          </a:p>
          <a:p>
            <a:endParaRPr lang="es-ES" altLang="en-US" sz="3000" dirty="0"/>
          </a:p>
          <a:p>
            <a:r>
              <a:rPr lang="es-ES" altLang="en-US" sz="3000" dirty="0"/>
              <a:t>Recomendación 4</a:t>
            </a:r>
          </a:p>
          <a:p>
            <a:pPr>
              <a:buFont typeface="Arial" charset="0"/>
              <a:buNone/>
            </a:pPr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354452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altLang="en-US" dirty="0"/>
              <a:t>PLANTILLA: Reunión informativa con funcionarios de alto nivel</a:t>
            </a:r>
          </a:p>
        </p:txBody>
      </p:sp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altLang="en-US" sz="4000" dirty="0"/>
              <a:t>Resultados/productos de la misión</a:t>
            </a:r>
            <a:r>
              <a:rPr lang="es-ES" altLang="en-US" dirty="0"/>
              <a:t> </a:t>
            </a:r>
            <a:r>
              <a:rPr lang="es-ES" altLang="en-US" sz="4000" b="1" i="1" dirty="0"/>
              <a:t>(ejemplos)</a:t>
            </a:r>
          </a:p>
        </p:txBody>
      </p:sp>
      <p:sp>
        <p:nvSpPr>
          <p:cNvPr id="7171" name="Rectangle 3"/>
          <p:cNvSpPr>
            <a:spLocks noGrp="1"/>
          </p:cNvSpPr>
          <p:nvPr>
            <p:ph idx="4294967295"/>
          </p:nvPr>
        </p:nvSpPr>
        <p:spPr>
          <a:xfrm>
            <a:off x="495300" y="1830387"/>
            <a:ext cx="8153400" cy="4525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s-ES" sz="2600" dirty="0"/>
              <a:t>Borrador finalizado de procedimientos normalizados de trabajo del CNE para el RSI </a:t>
            </a:r>
          </a:p>
          <a:p>
            <a:pPr lvl="1">
              <a:spcAft>
                <a:spcPts val="1200"/>
              </a:spcAft>
            </a:pPr>
            <a:r>
              <a:rPr lang="es-ES" sz="2300" dirty="0"/>
              <a:t>Vías definidas para mejorar la comunicación (en los procedimientos normalizados de trabajo).</a:t>
            </a:r>
          </a:p>
          <a:p>
            <a:pPr lvl="1">
              <a:spcAft>
                <a:spcPts val="1200"/>
              </a:spcAft>
            </a:pPr>
            <a:r>
              <a:rPr lang="es-ES" sz="2300" dirty="0"/>
              <a:t>Puesta en común de experiencias y materiales del país anfitrión y CNE para el RSI internacionales participantes 1 y 2</a:t>
            </a:r>
          </a:p>
          <a:p>
            <a:pPr>
              <a:spcAft>
                <a:spcPts val="1200"/>
              </a:spcAft>
            </a:pPr>
            <a:r>
              <a:rPr lang="es-ES" sz="2600" dirty="0"/>
              <a:t>Relaciones de trabajo establecidas/ampliadas con colegas de países participantes y la Oficina Regional de la OMS</a:t>
            </a:r>
            <a:endParaRPr lang="es-ES" altLang="en-US" sz="2600" b="1" dirty="0"/>
          </a:p>
        </p:txBody>
      </p:sp>
      <p:sp>
        <p:nvSpPr>
          <p:cNvPr id="7172" name="Text Box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es-ES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64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altLang="en-US" dirty="0"/>
              <a:t>PLANTILLA: Reunión informativa con funcionarios de alto nivel</a:t>
            </a:r>
          </a:p>
        </p:txBody>
      </p:sp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altLang="en-US" sz="4000" dirty="0"/>
              <a:t>Pasos siguientes </a:t>
            </a:r>
            <a:r>
              <a:rPr lang="es-ES" altLang="en-US" sz="4000" b="1" i="1" dirty="0"/>
              <a:t>(ejemplos)</a:t>
            </a:r>
          </a:p>
        </p:txBody>
      </p:sp>
      <p:sp>
        <p:nvSpPr>
          <p:cNvPr id="8195" name="Rectangle 3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8153400" cy="4525963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s-ES" altLang="en-US" sz="2600" dirty="0"/>
              <a:t>Ultimar la redacción de los procedimientos normalizados de trabajo</a:t>
            </a:r>
          </a:p>
          <a:p>
            <a:pPr>
              <a:lnSpc>
                <a:spcPts val="2800"/>
              </a:lnSpc>
            </a:pPr>
            <a:r>
              <a:rPr lang="es-ES" altLang="en-US" sz="2600" dirty="0"/>
              <a:t>Poner en marcha los procedimientos normalizados de trabajo</a:t>
            </a:r>
          </a:p>
          <a:p>
            <a:pPr>
              <a:lnSpc>
                <a:spcPts val="2800"/>
              </a:lnSpc>
            </a:pPr>
            <a:r>
              <a:rPr lang="es-ES" sz="2600" dirty="0"/>
              <a:t>Establecer y equipar el programa del funcionario de guardia 24/7</a:t>
            </a:r>
          </a:p>
          <a:p>
            <a:pPr>
              <a:lnSpc>
                <a:spcPts val="2800"/>
              </a:lnSpc>
            </a:pPr>
            <a:r>
              <a:rPr lang="es-ES" altLang="en-US" sz="2600" dirty="0"/>
              <a:t>Formalizar los mecanismos intersectoriales de intercambio de información </a:t>
            </a:r>
          </a:p>
          <a:p>
            <a:pPr>
              <a:lnSpc>
                <a:spcPts val="2800"/>
              </a:lnSpc>
            </a:pPr>
            <a:r>
              <a:rPr lang="es-ES" altLang="en-US" sz="2600" dirty="0"/>
              <a:t>Desarrollar las actividades colaborativas 1, 2 y 3</a:t>
            </a:r>
          </a:p>
          <a:p>
            <a:pPr>
              <a:lnSpc>
                <a:spcPts val="2800"/>
              </a:lnSpc>
            </a:pPr>
            <a:r>
              <a:rPr lang="es-ES" altLang="en-US" sz="2600" dirty="0"/>
              <a:t>Misión o misiones de seguimiento</a:t>
            </a:r>
          </a:p>
        </p:txBody>
      </p:sp>
      <p:sp>
        <p:nvSpPr>
          <p:cNvPr id="8196" name="Text Box 4"/>
          <p:cNvSpPr txBox="1">
            <a:spLocks noGrp="1"/>
          </p:cNvSpPr>
          <p:nvPr/>
        </p:nvSpPr>
        <p:spPr bwMode="auto"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es-ES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260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altLang="en-US" dirty="0"/>
              <a:t>PLANTILLA: Reunión informativa con funcionarios de alto nivel</a:t>
            </a:r>
          </a:p>
        </p:txBody>
      </p:sp>
      <p:sp>
        <p:nvSpPr>
          <p:cNvPr id="6" name="Rectangle 5"/>
          <p:cNvSpPr>
            <a:spLocks noGrp="1"/>
          </p:cNvSpPr>
          <p:nvPr/>
        </p:nvSpPr>
        <p:spPr bwMode="auto">
          <a:xfrm>
            <a:off x="685800" y="2678906"/>
            <a:ext cx="77724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b="1" kern="120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b="1" kern="120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b="1" kern="120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1" kern="120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b="1" kern="1200">
                <a:solidFill>
                  <a:srgbClr val="7F7F7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s-ES" altLang="en-US" sz="2000" b="0" dirty="0">
                <a:solidFill>
                  <a:schemeClr val="tx1"/>
                </a:solidFill>
                <a:latin typeface="Segoe Condensed" panose="020B0606040200020203" pitchFamily="34" charset="0"/>
              </a:rPr>
              <a:t>Organización Panamericana de la Salud/Organización Mundial de la Salud. Herramientas del taller multilateral de fortalecimiento de los CNE para el RSI. Junio. Washington, D.C.: OPS/OMS; 2017</a:t>
            </a:r>
          </a:p>
          <a:p>
            <a:pPr marL="0" indent="0">
              <a:buFont typeface="Arial" pitchFamily="34" charset="0"/>
              <a:buNone/>
            </a:pPr>
            <a:endParaRPr lang="es-ES" altLang="en-US" sz="2000" b="0" dirty="0">
              <a:solidFill>
                <a:schemeClr val="tx1"/>
              </a:solidFill>
              <a:latin typeface="Segoe Condensed" panose="020B0606040200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12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457</Words>
  <Application>Microsoft Office PowerPoint</Application>
  <PresentationFormat>On-screen Show (4:3)</PresentationFormat>
  <Paragraphs>72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Arial</vt:lpstr>
      <vt:lpstr>Segoe Condensed</vt:lpstr>
      <vt:lpstr>Office Theme</vt:lpstr>
      <vt:lpstr>Taller de fortalecimiento  de los Centros Nacionales  de Enlace para el RSI</vt:lpstr>
      <vt:lpstr>Objetivos de la misión (ejemplos)</vt:lpstr>
      <vt:lpstr>Actividades de la misión (ejemplos)</vt:lpstr>
      <vt:lpstr>Resultados</vt:lpstr>
      <vt:lpstr>Recomendaciones</vt:lpstr>
      <vt:lpstr>Resultados/productos de la misión (ejemplos)</vt:lpstr>
      <vt:lpstr>Pasos siguientes (ejemplos)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pahobar</dc:creator>
  <cp:lastModifiedBy>Villegoureix, Ms. Indira (WDC)</cp:lastModifiedBy>
  <cp:revision>93</cp:revision>
  <dcterms:created xsi:type="dcterms:W3CDTF">2014-06-26T13:29:17Z</dcterms:created>
  <dcterms:modified xsi:type="dcterms:W3CDTF">2020-09-03T19:13:56Z</dcterms:modified>
</cp:coreProperties>
</file>